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19"/>
  </p:notesMasterIdLst>
  <p:sldIdLst>
    <p:sldId id="256" r:id="rId2"/>
    <p:sldId id="257" r:id="rId3"/>
    <p:sldId id="272" r:id="rId4"/>
    <p:sldId id="273" r:id="rId5"/>
    <p:sldId id="258" r:id="rId6"/>
    <p:sldId id="259" r:id="rId7"/>
    <p:sldId id="268" r:id="rId8"/>
    <p:sldId id="276" r:id="rId9"/>
    <p:sldId id="277" r:id="rId10"/>
    <p:sldId id="275" r:id="rId11"/>
    <p:sldId id="278" r:id="rId12"/>
    <p:sldId id="261" r:id="rId13"/>
    <p:sldId id="279" r:id="rId14"/>
    <p:sldId id="280" r:id="rId15"/>
    <p:sldId id="281" r:id="rId16"/>
    <p:sldId id="260"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791"/>
    <a:srgbClr val="FF5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6" autoAdjust="0"/>
    <p:restoredTop sz="56855" autoAdjust="0"/>
  </p:normalViewPr>
  <p:slideViewPr>
    <p:cSldViewPr snapToGrid="0">
      <p:cViewPr varScale="1">
        <p:scale>
          <a:sx n="35" d="100"/>
          <a:sy n="35" d="100"/>
        </p:scale>
        <p:origin x="1840"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29BAFF-8D39-43DF-8C3F-A4375D15CAB8}" type="doc">
      <dgm:prSet loTypeId="urn:microsoft.com/office/officeart/2009/3/layout/PieProcess" loCatId="list" qsTypeId="urn:microsoft.com/office/officeart/2005/8/quickstyle/simple1" qsCatId="simple" csTypeId="urn:microsoft.com/office/officeart/2005/8/colors/accent0_1" csCatId="mainScheme" phldr="1"/>
      <dgm:spPr/>
      <dgm:t>
        <a:bodyPr/>
        <a:lstStyle/>
        <a:p>
          <a:endParaRPr lang="en-US"/>
        </a:p>
      </dgm:t>
    </dgm:pt>
    <dgm:pt modelId="{D8F7E32E-410D-430A-BCD9-EA1FBDADAF49}">
      <dgm:prSet phldrT="[Text]" custT="1"/>
      <dgm:spPr/>
      <dgm:t>
        <a:bodyPr/>
        <a:lstStyle/>
        <a:p>
          <a:pPr>
            <a:buNone/>
          </a:pPr>
          <a:r>
            <a:rPr lang="en-US" sz="1400" b="1" dirty="0"/>
            <a:t>ACLED API Query</a:t>
          </a:r>
        </a:p>
      </dgm:t>
    </dgm:pt>
    <dgm:pt modelId="{8A9F4E39-69ED-4DD0-AA55-6346D9C1A2A2}" type="parTrans" cxnId="{7486FC0F-D568-4BDC-ACD2-36A48F0DD757}">
      <dgm:prSet/>
      <dgm:spPr/>
      <dgm:t>
        <a:bodyPr/>
        <a:lstStyle/>
        <a:p>
          <a:endParaRPr lang="en-US" sz="1400"/>
        </a:p>
      </dgm:t>
    </dgm:pt>
    <dgm:pt modelId="{364C0EC6-2553-45C6-B687-88C10826C8D2}" type="sibTrans" cxnId="{7486FC0F-D568-4BDC-ACD2-36A48F0DD757}">
      <dgm:prSet/>
      <dgm:spPr/>
      <dgm:t>
        <a:bodyPr/>
        <a:lstStyle/>
        <a:p>
          <a:endParaRPr lang="en-US" sz="1400"/>
        </a:p>
      </dgm:t>
    </dgm:pt>
    <dgm:pt modelId="{30ED4095-3230-40AC-A1EF-7C0F9B1F928E}">
      <dgm:prSet phldrT="[Text]" custT="1"/>
      <dgm:spPr/>
      <dgm:t>
        <a:bodyPr/>
        <a:lstStyle/>
        <a:p>
          <a:r>
            <a:rPr lang="en-US" sz="1400" b="1" dirty="0"/>
            <a:t>Source Scraping</a:t>
          </a:r>
        </a:p>
      </dgm:t>
    </dgm:pt>
    <dgm:pt modelId="{A49785E7-BE2A-4812-BE2C-60FB5A779DC3}" type="parTrans" cxnId="{A3D6072D-0D10-4D36-A0C1-44CE4C8B4A52}">
      <dgm:prSet/>
      <dgm:spPr/>
      <dgm:t>
        <a:bodyPr/>
        <a:lstStyle/>
        <a:p>
          <a:endParaRPr lang="en-US" sz="1400"/>
        </a:p>
      </dgm:t>
    </dgm:pt>
    <dgm:pt modelId="{676CA647-3F60-456C-B1C7-79B359E50AE7}" type="sibTrans" cxnId="{A3D6072D-0D10-4D36-A0C1-44CE4C8B4A52}">
      <dgm:prSet/>
      <dgm:spPr/>
      <dgm:t>
        <a:bodyPr/>
        <a:lstStyle/>
        <a:p>
          <a:endParaRPr lang="en-US" sz="1400"/>
        </a:p>
      </dgm:t>
    </dgm:pt>
    <dgm:pt modelId="{D3031FBA-8FBA-4C5D-B05A-55E850F9928C}">
      <dgm:prSet phldrT="[Text]" custT="1"/>
      <dgm:spPr/>
      <dgm:t>
        <a:bodyPr/>
        <a:lstStyle/>
        <a:p>
          <a:pPr>
            <a:buNone/>
          </a:pPr>
          <a:r>
            <a:rPr lang="en-US" sz="1400" b="1" dirty="0"/>
            <a:t>Ruby Web Service</a:t>
          </a:r>
        </a:p>
      </dgm:t>
    </dgm:pt>
    <dgm:pt modelId="{0C2966FD-14BD-434D-A446-4BBE22685851}" type="parTrans" cxnId="{88015081-3514-47CE-9DC3-174C8D95A461}">
      <dgm:prSet/>
      <dgm:spPr/>
      <dgm:t>
        <a:bodyPr/>
        <a:lstStyle/>
        <a:p>
          <a:endParaRPr lang="en-US" sz="1400"/>
        </a:p>
      </dgm:t>
    </dgm:pt>
    <dgm:pt modelId="{BF5BB373-B9C6-4ADC-B290-8E63493F0295}" type="sibTrans" cxnId="{88015081-3514-47CE-9DC3-174C8D95A461}">
      <dgm:prSet/>
      <dgm:spPr/>
      <dgm:t>
        <a:bodyPr/>
        <a:lstStyle/>
        <a:p>
          <a:endParaRPr lang="en-US" sz="1400"/>
        </a:p>
      </dgm:t>
    </dgm:pt>
    <dgm:pt modelId="{F2BBDD6C-ADD1-4787-8BCB-8B0C0B6DBB85}">
      <dgm:prSet phldrT="[Text]" custT="1"/>
      <dgm:spPr/>
      <dgm:t>
        <a:bodyPr/>
        <a:lstStyle/>
        <a:p>
          <a:r>
            <a:rPr lang="en-US" sz="1400" b="1" dirty="0"/>
            <a:t>Data Cleaning Pt. I</a:t>
          </a:r>
        </a:p>
      </dgm:t>
    </dgm:pt>
    <dgm:pt modelId="{FFA43674-8BE3-4D93-BDCE-25DD41AF0E3E}" type="parTrans" cxnId="{C037A26B-9276-4FE4-A188-EF425C4E1542}">
      <dgm:prSet/>
      <dgm:spPr/>
      <dgm:t>
        <a:bodyPr/>
        <a:lstStyle/>
        <a:p>
          <a:endParaRPr lang="en-US" sz="1400"/>
        </a:p>
      </dgm:t>
    </dgm:pt>
    <dgm:pt modelId="{D2C51E9A-B3A1-4DA7-89B7-2476AC33B8E0}" type="sibTrans" cxnId="{C037A26B-9276-4FE4-A188-EF425C4E1542}">
      <dgm:prSet/>
      <dgm:spPr/>
      <dgm:t>
        <a:bodyPr/>
        <a:lstStyle/>
        <a:p>
          <a:endParaRPr lang="en-US" sz="1400"/>
        </a:p>
      </dgm:t>
    </dgm:pt>
    <dgm:pt modelId="{55A75CF8-1AFD-479E-BE6F-7D2595B4D299}">
      <dgm:prSet phldrT="[Text]" custT="1"/>
      <dgm:spPr/>
      <dgm:t>
        <a:bodyPr/>
        <a:lstStyle/>
        <a:p>
          <a:pPr>
            <a:buNone/>
          </a:pPr>
          <a:r>
            <a:rPr lang="en-US" sz="1400" b="1" dirty="0"/>
            <a:t>Pandas</a:t>
          </a:r>
        </a:p>
      </dgm:t>
    </dgm:pt>
    <dgm:pt modelId="{AB654FEA-5A66-452E-BF18-38090D85A20B}" type="parTrans" cxnId="{34874DA7-2730-4CB6-9BFA-FEC9880A5FF6}">
      <dgm:prSet/>
      <dgm:spPr/>
      <dgm:t>
        <a:bodyPr/>
        <a:lstStyle/>
        <a:p>
          <a:endParaRPr lang="en-US" sz="1400"/>
        </a:p>
      </dgm:t>
    </dgm:pt>
    <dgm:pt modelId="{287A6890-43BB-47C1-8AB1-3357D1CE00DF}" type="sibTrans" cxnId="{34874DA7-2730-4CB6-9BFA-FEC9880A5FF6}">
      <dgm:prSet/>
      <dgm:spPr/>
      <dgm:t>
        <a:bodyPr/>
        <a:lstStyle/>
        <a:p>
          <a:endParaRPr lang="en-US" sz="1400"/>
        </a:p>
      </dgm:t>
    </dgm:pt>
    <dgm:pt modelId="{F465B201-DD58-402C-890B-1766D61E93C3}">
      <dgm:prSet phldrT="[Text]" custT="1"/>
      <dgm:spPr/>
      <dgm:t>
        <a:bodyPr/>
        <a:lstStyle/>
        <a:p>
          <a:r>
            <a:rPr lang="en-US" sz="1400" b="1" dirty="0"/>
            <a:t>Source Identification</a:t>
          </a:r>
        </a:p>
      </dgm:t>
    </dgm:pt>
    <dgm:pt modelId="{3C7493CC-C190-4265-9E94-A2CD7069ED0A}" type="parTrans" cxnId="{1833DA81-0449-4331-985F-C0850EC40907}">
      <dgm:prSet/>
      <dgm:spPr/>
      <dgm:t>
        <a:bodyPr/>
        <a:lstStyle/>
        <a:p>
          <a:endParaRPr lang="en-US" sz="1400"/>
        </a:p>
      </dgm:t>
    </dgm:pt>
    <dgm:pt modelId="{60ADB16A-6557-454F-910C-542915DAC7E2}" type="sibTrans" cxnId="{1833DA81-0449-4331-985F-C0850EC40907}">
      <dgm:prSet/>
      <dgm:spPr/>
      <dgm:t>
        <a:bodyPr/>
        <a:lstStyle/>
        <a:p>
          <a:endParaRPr lang="en-US" sz="1400"/>
        </a:p>
      </dgm:t>
    </dgm:pt>
    <dgm:pt modelId="{A910FB19-A2CA-461D-94EB-9BB1C949E2CD}">
      <dgm:prSet phldrT="[Text]" custT="1"/>
      <dgm:spPr/>
      <dgm:t>
        <a:bodyPr/>
        <a:lstStyle/>
        <a:p>
          <a:r>
            <a:rPr lang="en-US" sz="1400" b="1" dirty="0"/>
            <a:t>Soup Making</a:t>
          </a:r>
        </a:p>
      </dgm:t>
    </dgm:pt>
    <dgm:pt modelId="{B6C39C00-6284-41AD-93DF-6744CC98FA61}" type="parTrans" cxnId="{6AD477C3-116B-4259-8DCB-844B2E7399CD}">
      <dgm:prSet/>
      <dgm:spPr/>
      <dgm:t>
        <a:bodyPr/>
        <a:lstStyle/>
        <a:p>
          <a:endParaRPr lang="en-US" sz="1400"/>
        </a:p>
      </dgm:t>
    </dgm:pt>
    <dgm:pt modelId="{5F1547F8-F515-41F9-9E6F-0FEE48795105}" type="sibTrans" cxnId="{6AD477C3-116B-4259-8DCB-844B2E7399CD}">
      <dgm:prSet/>
      <dgm:spPr/>
      <dgm:t>
        <a:bodyPr/>
        <a:lstStyle/>
        <a:p>
          <a:endParaRPr lang="en-US" sz="1400"/>
        </a:p>
      </dgm:t>
    </dgm:pt>
    <dgm:pt modelId="{E0B89B68-6B39-4982-9017-CD84D4091858}">
      <dgm:prSet phldrT="[Text]" custT="1"/>
      <dgm:spPr/>
      <dgm:t>
        <a:bodyPr/>
        <a:lstStyle/>
        <a:p>
          <a:r>
            <a:rPr lang="en-US" sz="1200" b="1" dirty="0"/>
            <a:t>Output:</a:t>
          </a:r>
        </a:p>
      </dgm:t>
    </dgm:pt>
    <dgm:pt modelId="{87993AEE-9808-4A80-8763-88FC5755F4DA}" type="parTrans" cxnId="{71DB3834-BCB3-4110-84DD-07A94887F523}">
      <dgm:prSet/>
      <dgm:spPr/>
      <dgm:t>
        <a:bodyPr/>
        <a:lstStyle/>
        <a:p>
          <a:endParaRPr lang="en-US" sz="1400"/>
        </a:p>
      </dgm:t>
    </dgm:pt>
    <dgm:pt modelId="{E82B2394-CD30-4EDF-987A-5EB21C58E9BE}" type="sibTrans" cxnId="{71DB3834-BCB3-4110-84DD-07A94887F523}">
      <dgm:prSet/>
      <dgm:spPr/>
      <dgm:t>
        <a:bodyPr/>
        <a:lstStyle/>
        <a:p>
          <a:endParaRPr lang="en-US" sz="1400"/>
        </a:p>
      </dgm:t>
    </dgm:pt>
    <dgm:pt modelId="{B41F2962-3A01-4926-8D95-F61624F0EED5}">
      <dgm:prSet phldrT="[Text]" custT="1"/>
      <dgm:spPr/>
      <dgm:t>
        <a:bodyPr/>
        <a:lstStyle/>
        <a:p>
          <a:pPr>
            <a:buNone/>
          </a:pPr>
          <a:r>
            <a:rPr lang="en-US" sz="1400" b="1" dirty="0"/>
            <a:t>Beautiful Soup</a:t>
          </a:r>
        </a:p>
      </dgm:t>
    </dgm:pt>
    <dgm:pt modelId="{FDA5A5CD-89D5-49FD-874C-CD0FA8041A4E}" type="parTrans" cxnId="{E5C087B8-4C88-4B9C-89A0-A68A25E1A683}">
      <dgm:prSet/>
      <dgm:spPr/>
      <dgm:t>
        <a:bodyPr/>
        <a:lstStyle/>
        <a:p>
          <a:endParaRPr lang="en-US" sz="1400"/>
        </a:p>
      </dgm:t>
    </dgm:pt>
    <dgm:pt modelId="{78426D79-A258-4C20-82F7-93865FEE4B47}" type="sibTrans" cxnId="{E5C087B8-4C88-4B9C-89A0-A68A25E1A683}">
      <dgm:prSet/>
      <dgm:spPr/>
      <dgm:t>
        <a:bodyPr/>
        <a:lstStyle/>
        <a:p>
          <a:endParaRPr lang="en-US" sz="1400"/>
        </a:p>
      </dgm:t>
    </dgm:pt>
    <dgm:pt modelId="{85FB5EAA-FF0B-4AB6-BA6E-ED08113B11BB}">
      <dgm:prSet phldrT="[Text]" custT="1"/>
      <dgm:spPr/>
      <dgm:t>
        <a:bodyPr/>
        <a:lstStyle/>
        <a:p>
          <a:r>
            <a:rPr lang="en-US" sz="1200" b="1" dirty="0"/>
            <a:t>Output:</a:t>
          </a:r>
        </a:p>
      </dgm:t>
    </dgm:pt>
    <dgm:pt modelId="{C4ADE08C-5E29-4F2F-9C0B-A1387ED14421}" type="parTrans" cxnId="{639A4ECA-1BA7-4444-AA1F-78AC65588159}">
      <dgm:prSet/>
      <dgm:spPr/>
      <dgm:t>
        <a:bodyPr/>
        <a:lstStyle/>
        <a:p>
          <a:endParaRPr lang="en-US" sz="1400"/>
        </a:p>
      </dgm:t>
    </dgm:pt>
    <dgm:pt modelId="{833E90F8-7401-4C9B-881A-6B8C1399EE11}" type="sibTrans" cxnId="{639A4ECA-1BA7-4444-AA1F-78AC65588159}">
      <dgm:prSet/>
      <dgm:spPr/>
      <dgm:t>
        <a:bodyPr/>
        <a:lstStyle/>
        <a:p>
          <a:endParaRPr lang="en-US" sz="1400"/>
        </a:p>
      </dgm:t>
    </dgm:pt>
    <dgm:pt modelId="{A435AD3A-D911-4960-A9D2-C2423CF82390}">
      <dgm:prSet phldrT="[Text]" custT="1"/>
      <dgm:spPr/>
      <dgm:t>
        <a:bodyPr/>
        <a:lstStyle/>
        <a:p>
          <a:r>
            <a:rPr lang="en-US" sz="1200" b="1" dirty="0"/>
            <a:t>Action(s): </a:t>
          </a:r>
        </a:p>
      </dgm:t>
    </dgm:pt>
    <dgm:pt modelId="{687F7D34-EFC6-4681-8F65-ED563B8D55B0}" type="parTrans" cxnId="{004E7B58-8E00-4035-8205-430C35C08AD7}">
      <dgm:prSet/>
      <dgm:spPr/>
      <dgm:t>
        <a:bodyPr/>
        <a:lstStyle/>
        <a:p>
          <a:endParaRPr lang="en-US"/>
        </a:p>
      </dgm:t>
    </dgm:pt>
    <dgm:pt modelId="{08334BBC-DE94-4919-827E-7DD3738780C0}" type="sibTrans" cxnId="{004E7B58-8E00-4035-8205-430C35C08AD7}">
      <dgm:prSet/>
      <dgm:spPr/>
      <dgm:t>
        <a:bodyPr/>
        <a:lstStyle/>
        <a:p>
          <a:endParaRPr lang="en-US"/>
        </a:p>
      </dgm:t>
    </dgm:pt>
    <dgm:pt modelId="{29044938-FBAD-4C39-A2C4-D311DF22CC92}">
      <dgm:prSet phldrT="[Text]" custT="1"/>
      <dgm:spPr/>
      <dgm:t>
        <a:bodyPr/>
        <a:lstStyle/>
        <a:p>
          <a:r>
            <a:rPr lang="en-US" sz="1200" b="1" dirty="0"/>
            <a:t>Action(s):</a:t>
          </a:r>
        </a:p>
      </dgm:t>
    </dgm:pt>
    <dgm:pt modelId="{7532D273-E077-4E0D-9C43-29ED6FF67FD9}" type="parTrans" cxnId="{16CBF402-C243-468A-BED6-909707941526}">
      <dgm:prSet/>
      <dgm:spPr/>
      <dgm:t>
        <a:bodyPr/>
        <a:lstStyle/>
        <a:p>
          <a:endParaRPr lang="en-US"/>
        </a:p>
      </dgm:t>
    </dgm:pt>
    <dgm:pt modelId="{1C808D1D-503B-45A2-9689-F88270EE1202}" type="sibTrans" cxnId="{16CBF402-C243-468A-BED6-909707941526}">
      <dgm:prSet/>
      <dgm:spPr/>
      <dgm:t>
        <a:bodyPr/>
        <a:lstStyle/>
        <a:p>
          <a:endParaRPr lang="en-US"/>
        </a:p>
      </dgm:t>
    </dgm:pt>
    <dgm:pt modelId="{75840758-91CD-4B35-8CC1-0FF2C84EE2D5}">
      <dgm:prSet phldrT="[Text]" custT="1"/>
      <dgm:spPr/>
      <dgm:t>
        <a:bodyPr/>
        <a:lstStyle/>
        <a:p>
          <a:r>
            <a:rPr lang="en-US" sz="1200" b="1" dirty="0"/>
            <a:t>Action(s):</a:t>
          </a:r>
        </a:p>
      </dgm:t>
    </dgm:pt>
    <dgm:pt modelId="{6A47DF84-BC11-4346-B386-A5AAB6C8C1D8}" type="parTrans" cxnId="{53815995-7617-47F7-A4B0-6BF21E987BD4}">
      <dgm:prSet/>
      <dgm:spPr/>
      <dgm:t>
        <a:bodyPr/>
        <a:lstStyle/>
        <a:p>
          <a:endParaRPr lang="en-US"/>
        </a:p>
      </dgm:t>
    </dgm:pt>
    <dgm:pt modelId="{CC1457C0-3478-4420-9D56-E7CC673EDF3A}" type="sibTrans" cxnId="{53815995-7617-47F7-A4B0-6BF21E987BD4}">
      <dgm:prSet/>
      <dgm:spPr/>
      <dgm:t>
        <a:bodyPr/>
        <a:lstStyle/>
        <a:p>
          <a:endParaRPr lang="en-US"/>
        </a:p>
      </dgm:t>
    </dgm:pt>
    <dgm:pt modelId="{829ABFE4-EDD4-4F15-BC6B-E2B284AF4331}">
      <dgm:prSet phldrT="[Text]" custT="1"/>
      <dgm:spPr/>
      <dgm:t>
        <a:bodyPr/>
        <a:lstStyle/>
        <a:p>
          <a:r>
            <a:rPr lang="en-US" sz="1200" b="1" dirty="0"/>
            <a:t>Action(s):</a:t>
          </a:r>
        </a:p>
      </dgm:t>
    </dgm:pt>
    <dgm:pt modelId="{945E3A34-089F-4817-A85F-BF4DA1EC640D}" type="parTrans" cxnId="{92E40E43-97BF-489D-963C-064BAA38F63B}">
      <dgm:prSet/>
      <dgm:spPr/>
      <dgm:t>
        <a:bodyPr/>
        <a:lstStyle/>
        <a:p>
          <a:endParaRPr lang="en-US"/>
        </a:p>
      </dgm:t>
    </dgm:pt>
    <dgm:pt modelId="{CEFDC64F-7D87-4347-80CD-A0C5599C39EF}" type="sibTrans" cxnId="{92E40E43-97BF-489D-963C-064BAA38F63B}">
      <dgm:prSet/>
      <dgm:spPr/>
      <dgm:t>
        <a:bodyPr/>
        <a:lstStyle/>
        <a:p>
          <a:endParaRPr lang="en-US"/>
        </a:p>
      </dgm:t>
    </dgm:pt>
    <dgm:pt modelId="{D7B2F885-84DA-4E73-82FB-B12E6F857A95}">
      <dgm:prSet phldrT="[Text]" custT="1"/>
      <dgm:spPr/>
      <dgm:t>
        <a:bodyPr/>
        <a:lstStyle/>
        <a:p>
          <a:pPr>
            <a:buFontTx/>
            <a:buChar char="‒"/>
          </a:pPr>
          <a:r>
            <a:rPr lang="en-US" sz="1200" dirty="0"/>
            <a:t>Retrieved a year of Cameroonian and Nigerian conflict data (09/01/2017 to 09/01/2018). </a:t>
          </a:r>
        </a:p>
      </dgm:t>
    </dgm:pt>
    <dgm:pt modelId="{17774DA4-2AEB-451A-9F07-3B1A5C7D8F0F}" type="parTrans" cxnId="{0FB457B3-ADFE-443B-A0A4-2DE6E07EDBDE}">
      <dgm:prSet/>
      <dgm:spPr/>
      <dgm:t>
        <a:bodyPr/>
        <a:lstStyle/>
        <a:p>
          <a:endParaRPr lang="en-US"/>
        </a:p>
      </dgm:t>
    </dgm:pt>
    <dgm:pt modelId="{2BDB09B4-EF12-4D0F-822D-B929C6042A28}" type="sibTrans" cxnId="{0FB457B3-ADFE-443B-A0A4-2DE6E07EDBDE}">
      <dgm:prSet/>
      <dgm:spPr/>
      <dgm:t>
        <a:bodyPr/>
        <a:lstStyle/>
        <a:p>
          <a:endParaRPr lang="en-US"/>
        </a:p>
      </dgm:t>
    </dgm:pt>
    <dgm:pt modelId="{848113DE-ECB8-484A-A512-1880BE9C53CA}">
      <dgm:prSet phldrT="[Text]" custT="1"/>
      <dgm:spPr/>
      <dgm:t>
        <a:bodyPr/>
        <a:lstStyle/>
        <a:p>
          <a:pPr>
            <a:buFontTx/>
            <a:buChar char="‒"/>
          </a:pPr>
          <a:r>
            <a:rPr lang="en-US" sz="1200" dirty="0"/>
            <a:t>Identified scrapable domestic sources.</a:t>
          </a:r>
        </a:p>
      </dgm:t>
    </dgm:pt>
    <dgm:pt modelId="{47248FCB-2F77-470B-A170-9F56B94EE5CB}" type="parTrans" cxnId="{49FFD686-1098-4F33-8EA6-3BD53D9459FC}">
      <dgm:prSet/>
      <dgm:spPr/>
      <dgm:t>
        <a:bodyPr/>
        <a:lstStyle/>
        <a:p>
          <a:endParaRPr lang="en-US"/>
        </a:p>
      </dgm:t>
    </dgm:pt>
    <dgm:pt modelId="{17484622-D38F-4889-83E1-1FC72DD55CC3}" type="sibTrans" cxnId="{49FFD686-1098-4F33-8EA6-3BD53D9459FC}">
      <dgm:prSet/>
      <dgm:spPr/>
      <dgm:t>
        <a:bodyPr/>
        <a:lstStyle/>
        <a:p>
          <a:endParaRPr lang="en-US"/>
        </a:p>
      </dgm:t>
    </dgm:pt>
    <dgm:pt modelId="{BA36A66C-FD31-41E6-B00B-89C19D24A51E}">
      <dgm:prSet phldrT="[Text]" custT="1"/>
      <dgm:spPr/>
      <dgm:t>
        <a:bodyPr/>
        <a:lstStyle/>
        <a:p>
          <a:pPr>
            <a:buFontTx/>
            <a:buChar char="‒"/>
          </a:pPr>
          <a:r>
            <a:rPr lang="en-US" sz="1200" dirty="0"/>
            <a:t>Target Sources</a:t>
          </a:r>
        </a:p>
      </dgm:t>
    </dgm:pt>
    <dgm:pt modelId="{51D2C502-1C98-4E31-8246-E95A8522E0AE}" type="parTrans" cxnId="{E70F1611-29AD-47F1-B80E-2225141D571A}">
      <dgm:prSet/>
      <dgm:spPr/>
      <dgm:t>
        <a:bodyPr/>
        <a:lstStyle/>
        <a:p>
          <a:endParaRPr lang="en-US"/>
        </a:p>
      </dgm:t>
    </dgm:pt>
    <dgm:pt modelId="{136E58DB-3593-4EEC-BB18-E1BA328795CC}" type="sibTrans" cxnId="{E70F1611-29AD-47F1-B80E-2225141D571A}">
      <dgm:prSet/>
      <dgm:spPr/>
      <dgm:t>
        <a:bodyPr/>
        <a:lstStyle/>
        <a:p>
          <a:endParaRPr lang="en-US"/>
        </a:p>
      </dgm:t>
    </dgm:pt>
    <dgm:pt modelId="{AF04E9C9-1407-4584-836E-9B9AC077AC1D}">
      <dgm:prSet phldrT="[Text]" custT="1"/>
      <dgm:spPr/>
      <dgm:t>
        <a:bodyPr/>
        <a:lstStyle/>
        <a:p>
          <a:r>
            <a:rPr lang="en-US" sz="1200" b="1" dirty="0"/>
            <a:t>Output:</a:t>
          </a:r>
        </a:p>
      </dgm:t>
    </dgm:pt>
    <dgm:pt modelId="{6450E440-8663-46E3-B8D0-DE5016495056}" type="parTrans" cxnId="{1E616D82-204B-4769-9583-2F20D06A05A6}">
      <dgm:prSet/>
      <dgm:spPr/>
      <dgm:t>
        <a:bodyPr/>
        <a:lstStyle/>
        <a:p>
          <a:endParaRPr lang="en-US"/>
        </a:p>
      </dgm:t>
    </dgm:pt>
    <dgm:pt modelId="{E6A83D72-0AEB-42FF-A5EC-0DECC7E66720}" type="sibTrans" cxnId="{1E616D82-204B-4769-9583-2F20D06A05A6}">
      <dgm:prSet/>
      <dgm:spPr/>
      <dgm:t>
        <a:bodyPr/>
        <a:lstStyle/>
        <a:p>
          <a:endParaRPr lang="en-US"/>
        </a:p>
      </dgm:t>
    </dgm:pt>
    <dgm:pt modelId="{F223AA88-6E66-405D-A0FE-FD43C276CEE9}">
      <dgm:prSet phldrT="[Text]" custT="1"/>
      <dgm:spPr/>
      <dgm:t>
        <a:bodyPr/>
        <a:lstStyle/>
        <a:p>
          <a:pPr>
            <a:buFontTx/>
            <a:buChar char="‒"/>
          </a:pPr>
          <a:r>
            <a:rPr lang="en-US" sz="1200" b="0" dirty="0"/>
            <a:t>.JSON File: Target Sources, Search Terms, &amp; Links	</a:t>
          </a:r>
        </a:p>
      </dgm:t>
    </dgm:pt>
    <dgm:pt modelId="{E7EEE860-DB18-45E8-971D-DDDF03A1DA05}" type="parTrans" cxnId="{D7A09742-2CCE-44F6-BF9C-0EFCD2EB9EB2}">
      <dgm:prSet/>
      <dgm:spPr/>
      <dgm:t>
        <a:bodyPr/>
        <a:lstStyle/>
        <a:p>
          <a:endParaRPr lang="en-US"/>
        </a:p>
      </dgm:t>
    </dgm:pt>
    <dgm:pt modelId="{2B2FA396-646C-42A0-9F05-78CDEC7B32EC}" type="sibTrans" cxnId="{D7A09742-2CCE-44F6-BF9C-0EFCD2EB9EB2}">
      <dgm:prSet/>
      <dgm:spPr/>
      <dgm:t>
        <a:bodyPr/>
        <a:lstStyle/>
        <a:p>
          <a:endParaRPr lang="en-US"/>
        </a:p>
      </dgm:t>
    </dgm:pt>
    <dgm:pt modelId="{BF240484-2DAF-492D-808F-5ED5138D1437}">
      <dgm:prSet phldrT="[Text]" custT="1"/>
      <dgm:spPr/>
      <dgm:t>
        <a:bodyPr/>
        <a:lstStyle/>
        <a:p>
          <a:pPr>
            <a:buFontTx/>
            <a:buChar char="‒"/>
          </a:pPr>
          <a:r>
            <a:rPr lang="en-US" sz="1200" b="0" dirty="0"/>
            <a:t>Enlisted  Aurora Hampton’s assistance with scraping those target sources.</a:t>
          </a:r>
        </a:p>
      </dgm:t>
    </dgm:pt>
    <dgm:pt modelId="{0A2EAB19-1C71-4CB6-8802-B3FF592B4BDD}" type="parTrans" cxnId="{2DE1F80C-0DBD-43E2-9859-21F9EA6A6DA3}">
      <dgm:prSet/>
      <dgm:spPr/>
      <dgm:t>
        <a:bodyPr/>
        <a:lstStyle/>
        <a:p>
          <a:endParaRPr lang="en-US"/>
        </a:p>
      </dgm:t>
    </dgm:pt>
    <dgm:pt modelId="{608CA065-5246-4E35-AA0D-27C1997378B7}" type="sibTrans" cxnId="{2DE1F80C-0DBD-43E2-9859-21F9EA6A6DA3}">
      <dgm:prSet/>
      <dgm:spPr/>
      <dgm:t>
        <a:bodyPr/>
        <a:lstStyle/>
        <a:p>
          <a:endParaRPr lang="en-US"/>
        </a:p>
      </dgm:t>
    </dgm:pt>
    <dgm:pt modelId="{C06CB1F5-8A3E-4FE6-8252-B8785B858F84}">
      <dgm:prSet phldrT="[Text]" custT="1"/>
      <dgm:spPr/>
      <dgm:t>
        <a:bodyPr/>
        <a:lstStyle/>
        <a:p>
          <a:pPr>
            <a:buFontTx/>
            <a:buChar char="‒"/>
          </a:pPr>
          <a:r>
            <a:rPr lang="en-US" sz="1200" b="0" dirty="0"/>
            <a:t>Dropped duplicate  links.	</a:t>
          </a:r>
        </a:p>
      </dgm:t>
    </dgm:pt>
    <dgm:pt modelId="{579521D0-7ED6-43D2-9C88-63993266CE98}" type="parTrans" cxnId="{C005496D-4AA0-44F3-AF18-5366737CD53B}">
      <dgm:prSet/>
      <dgm:spPr/>
      <dgm:t>
        <a:bodyPr/>
        <a:lstStyle/>
        <a:p>
          <a:endParaRPr lang="en-US"/>
        </a:p>
      </dgm:t>
    </dgm:pt>
    <dgm:pt modelId="{0BF968E1-403E-4F61-ABF4-3E5582E956DF}" type="sibTrans" cxnId="{C005496D-4AA0-44F3-AF18-5366737CD53B}">
      <dgm:prSet/>
      <dgm:spPr/>
      <dgm:t>
        <a:bodyPr/>
        <a:lstStyle/>
        <a:p>
          <a:endParaRPr lang="en-US"/>
        </a:p>
      </dgm:t>
    </dgm:pt>
    <dgm:pt modelId="{3FAF5555-A8A2-446B-AB47-709E9648AB3C}">
      <dgm:prSet phldrT="[Text]" custT="1"/>
      <dgm:spPr/>
      <dgm:t>
        <a:bodyPr/>
        <a:lstStyle/>
        <a:p>
          <a:pPr>
            <a:buFontTx/>
            <a:buChar char="‒"/>
          </a:pPr>
          <a:r>
            <a:rPr lang="en-US" sz="1200" b="0" dirty="0"/>
            <a:t>Created a dataframe from the .JSON file.</a:t>
          </a:r>
        </a:p>
      </dgm:t>
    </dgm:pt>
    <dgm:pt modelId="{41ED27C7-4FE5-40DF-979B-E68B8CF286D6}" type="parTrans" cxnId="{C5904F1B-E2D2-46BE-92F8-9E1D3ADA1454}">
      <dgm:prSet/>
      <dgm:spPr/>
      <dgm:t>
        <a:bodyPr/>
        <a:lstStyle/>
        <a:p>
          <a:endParaRPr lang="en-US"/>
        </a:p>
      </dgm:t>
    </dgm:pt>
    <dgm:pt modelId="{66649FF9-325D-481D-A31D-CD23C9195AEA}" type="sibTrans" cxnId="{C5904F1B-E2D2-46BE-92F8-9E1D3ADA1454}">
      <dgm:prSet/>
      <dgm:spPr/>
      <dgm:t>
        <a:bodyPr/>
        <a:lstStyle/>
        <a:p>
          <a:endParaRPr lang="en-US"/>
        </a:p>
      </dgm:t>
    </dgm:pt>
    <dgm:pt modelId="{4D28370A-3843-4187-B314-54E319207AAB}">
      <dgm:prSet phldrT="[Text]" custT="1"/>
      <dgm:spPr/>
      <dgm:t>
        <a:bodyPr/>
        <a:lstStyle/>
        <a:p>
          <a:pPr>
            <a:buFontTx/>
            <a:buChar char="‒"/>
          </a:pPr>
          <a:r>
            <a:rPr lang="en-US" sz="1200" b="0" dirty="0"/>
            <a:t>Soup Ingredients</a:t>
          </a:r>
        </a:p>
      </dgm:t>
    </dgm:pt>
    <dgm:pt modelId="{157F0388-28F0-4357-A4C4-61BA306D315A}" type="parTrans" cxnId="{312F8DEE-8B52-422F-BF98-F40D670B9154}">
      <dgm:prSet/>
      <dgm:spPr/>
      <dgm:t>
        <a:bodyPr/>
        <a:lstStyle/>
        <a:p>
          <a:endParaRPr lang="en-US"/>
        </a:p>
      </dgm:t>
    </dgm:pt>
    <dgm:pt modelId="{B876AAD5-1004-4949-9180-D3F8E63C1716}" type="sibTrans" cxnId="{312F8DEE-8B52-422F-BF98-F40D670B9154}">
      <dgm:prSet/>
      <dgm:spPr/>
      <dgm:t>
        <a:bodyPr/>
        <a:lstStyle/>
        <a:p>
          <a:endParaRPr lang="en-US"/>
        </a:p>
      </dgm:t>
    </dgm:pt>
    <dgm:pt modelId="{BE2A0037-B244-464E-AA0E-E6B5656076C8}">
      <dgm:prSet phldrT="[Text]" custT="1"/>
      <dgm:spPr/>
      <dgm:t>
        <a:bodyPr/>
        <a:lstStyle/>
        <a:p>
          <a:pPr>
            <a:buFontTx/>
            <a:buChar char="‒"/>
          </a:pPr>
          <a:r>
            <a:rPr lang="en-US" sz="1200" b="0" dirty="0"/>
            <a:t>Parsed each target source’s links for articles (documents); stored them as lists.</a:t>
          </a:r>
        </a:p>
      </dgm:t>
    </dgm:pt>
    <dgm:pt modelId="{6719E03D-0375-440D-9613-800C2E8FB2B6}" type="parTrans" cxnId="{459B55BF-B54D-4456-A004-3E49CF9F1526}">
      <dgm:prSet/>
      <dgm:spPr/>
      <dgm:t>
        <a:bodyPr/>
        <a:lstStyle/>
        <a:p>
          <a:endParaRPr lang="en-US"/>
        </a:p>
      </dgm:t>
    </dgm:pt>
    <dgm:pt modelId="{CDCC2527-C9F1-40D4-90D4-71C8978699D8}" type="sibTrans" cxnId="{459B55BF-B54D-4456-A004-3E49CF9F1526}">
      <dgm:prSet/>
      <dgm:spPr/>
      <dgm:t>
        <a:bodyPr/>
        <a:lstStyle/>
        <a:p>
          <a:endParaRPr lang="en-US"/>
        </a:p>
      </dgm:t>
    </dgm:pt>
    <dgm:pt modelId="{E7F9EE92-6CD5-4B6D-A8F1-EC04AF50BBFE}">
      <dgm:prSet phldrT="[Text]" custT="1"/>
      <dgm:spPr/>
      <dgm:t>
        <a:bodyPr/>
        <a:lstStyle/>
        <a:p>
          <a:pPr>
            <a:buFontTx/>
            <a:buChar char="‒"/>
          </a:pPr>
          <a:r>
            <a:rPr lang="en-US" sz="1200" b="0" dirty="0"/>
            <a:t>Converted them into series; concatenated and then realigned them to search terms and links.</a:t>
          </a:r>
        </a:p>
      </dgm:t>
    </dgm:pt>
    <dgm:pt modelId="{6989372B-6BD2-49EE-847A-B305768F7E74}" type="parTrans" cxnId="{CD7B4C7C-3DF8-47E6-97A2-D88293179C65}">
      <dgm:prSet/>
      <dgm:spPr/>
      <dgm:t>
        <a:bodyPr/>
        <a:lstStyle/>
        <a:p>
          <a:endParaRPr lang="en-US"/>
        </a:p>
      </dgm:t>
    </dgm:pt>
    <dgm:pt modelId="{ED66A753-602C-42B3-95BA-87A45113B554}" type="sibTrans" cxnId="{CD7B4C7C-3DF8-47E6-97A2-D88293179C65}">
      <dgm:prSet/>
      <dgm:spPr/>
      <dgm:t>
        <a:bodyPr/>
        <a:lstStyle/>
        <a:p>
          <a:endParaRPr lang="en-US"/>
        </a:p>
      </dgm:t>
    </dgm:pt>
    <dgm:pt modelId="{758A0B57-F679-4654-A58E-6E589C32262B}">
      <dgm:prSet phldrT="[Text]" custT="1"/>
      <dgm:spPr/>
      <dgm:t>
        <a:bodyPr/>
        <a:lstStyle/>
        <a:p>
          <a:pPr>
            <a:buFont typeface="Arial" panose="020B0604020202020204" pitchFamily="34" charset="0"/>
            <a:buChar char="•"/>
          </a:pPr>
          <a:r>
            <a:rPr lang="en-US" sz="1200" b="1" dirty="0"/>
            <a:t>Output:</a:t>
          </a:r>
        </a:p>
      </dgm:t>
    </dgm:pt>
    <dgm:pt modelId="{17818016-2AEE-4C84-88E6-7B723E040792}" type="parTrans" cxnId="{78C81B49-4C8C-4920-9640-87E875CB32DC}">
      <dgm:prSet/>
      <dgm:spPr/>
      <dgm:t>
        <a:bodyPr/>
        <a:lstStyle/>
        <a:p>
          <a:endParaRPr lang="en-US"/>
        </a:p>
      </dgm:t>
    </dgm:pt>
    <dgm:pt modelId="{50B69267-EB1D-4CBE-B9B5-CB6072340B5A}" type="sibTrans" cxnId="{78C81B49-4C8C-4920-9640-87E875CB32DC}">
      <dgm:prSet/>
      <dgm:spPr/>
      <dgm:t>
        <a:bodyPr/>
        <a:lstStyle/>
        <a:p>
          <a:endParaRPr lang="en-US"/>
        </a:p>
      </dgm:t>
    </dgm:pt>
    <dgm:pt modelId="{4A9772E1-B16A-48C6-A779-A90F75D01877}">
      <dgm:prSet phldrT="[Text]" custT="1"/>
      <dgm:spPr/>
      <dgm:t>
        <a:bodyPr/>
        <a:lstStyle/>
        <a:p>
          <a:pPr>
            <a:buFontTx/>
            <a:buChar char="‒"/>
          </a:pPr>
          <a:r>
            <a:rPr lang="en-US" sz="1200" b="0" dirty="0"/>
            <a:t>Raw Dataset</a:t>
          </a:r>
        </a:p>
      </dgm:t>
    </dgm:pt>
    <dgm:pt modelId="{E4338D4F-E796-49DE-B24D-48F8A9229EE9}" type="parTrans" cxnId="{F3FFFC21-7AA6-4021-A573-8E1166CE6DAD}">
      <dgm:prSet/>
      <dgm:spPr/>
      <dgm:t>
        <a:bodyPr/>
        <a:lstStyle/>
        <a:p>
          <a:endParaRPr lang="en-US"/>
        </a:p>
      </dgm:t>
    </dgm:pt>
    <dgm:pt modelId="{B350CC0B-AD3D-4832-BEA3-E2BAF9C04152}" type="sibTrans" cxnId="{F3FFFC21-7AA6-4021-A573-8E1166CE6DAD}">
      <dgm:prSet/>
      <dgm:spPr/>
      <dgm:t>
        <a:bodyPr/>
        <a:lstStyle/>
        <a:p>
          <a:endParaRPr lang="en-US"/>
        </a:p>
      </dgm:t>
    </dgm:pt>
    <dgm:pt modelId="{C9A81A47-DB8F-4078-B931-828A619A1F5E}" type="pres">
      <dgm:prSet presAssocID="{BF29BAFF-8D39-43DF-8C3F-A4375D15CAB8}" presName="Name0" presStyleCnt="0">
        <dgm:presLayoutVars>
          <dgm:chMax val="7"/>
          <dgm:chPref val="7"/>
          <dgm:dir/>
          <dgm:animOne val="branch"/>
          <dgm:animLvl val="lvl"/>
        </dgm:presLayoutVars>
      </dgm:prSet>
      <dgm:spPr/>
    </dgm:pt>
    <dgm:pt modelId="{C72D41A5-E3AD-4325-BF3F-B5C69869CC66}" type="pres">
      <dgm:prSet presAssocID="{F465B201-DD58-402C-890B-1766D61E93C3}" presName="ParentComposite" presStyleCnt="0"/>
      <dgm:spPr/>
    </dgm:pt>
    <dgm:pt modelId="{48FE9814-15AD-40D5-835D-C32396E022EA}" type="pres">
      <dgm:prSet presAssocID="{F465B201-DD58-402C-890B-1766D61E93C3}" presName="Chord" presStyleLbl="bgShp" presStyleIdx="0" presStyleCnt="4"/>
      <dgm:spPr/>
    </dgm:pt>
    <dgm:pt modelId="{6DD55631-AC55-44DD-8800-5E766D6EFD83}" type="pres">
      <dgm:prSet presAssocID="{F465B201-DD58-402C-890B-1766D61E93C3}" presName="Pie" presStyleLbl="alignNode1" presStyleIdx="0" presStyleCnt="4"/>
      <dgm:spPr/>
    </dgm:pt>
    <dgm:pt modelId="{6DD90A4F-C71E-44E8-8697-7B0E32942945}" type="pres">
      <dgm:prSet presAssocID="{F465B201-DD58-402C-890B-1766D61E93C3}" presName="Parent" presStyleLbl="revTx" presStyleIdx="0" presStyleCnt="8">
        <dgm:presLayoutVars>
          <dgm:chMax val="1"/>
          <dgm:chPref val="1"/>
          <dgm:bulletEnabled val="1"/>
        </dgm:presLayoutVars>
      </dgm:prSet>
      <dgm:spPr/>
    </dgm:pt>
    <dgm:pt modelId="{929A187A-9FC3-495D-9230-B41D60FDEBA4}" type="pres">
      <dgm:prSet presAssocID="{364C0EC6-2553-45C6-B687-88C10826C8D2}" presName="negSibTrans" presStyleCnt="0"/>
      <dgm:spPr/>
    </dgm:pt>
    <dgm:pt modelId="{AAA1D56A-9444-42F1-B741-5834DA6FBAF7}" type="pres">
      <dgm:prSet presAssocID="{F465B201-DD58-402C-890B-1766D61E93C3}" presName="composite" presStyleCnt="0"/>
      <dgm:spPr/>
    </dgm:pt>
    <dgm:pt modelId="{678A5612-DD0E-4BB8-9AE0-7731BD553085}" type="pres">
      <dgm:prSet presAssocID="{F465B201-DD58-402C-890B-1766D61E93C3}" presName="Child" presStyleLbl="revTx" presStyleIdx="1" presStyleCnt="8">
        <dgm:presLayoutVars>
          <dgm:chMax val="0"/>
          <dgm:chPref val="0"/>
          <dgm:bulletEnabled val="1"/>
        </dgm:presLayoutVars>
      </dgm:prSet>
      <dgm:spPr/>
    </dgm:pt>
    <dgm:pt modelId="{91FEE6AC-2425-4095-8CBF-1B250C27C606}" type="pres">
      <dgm:prSet presAssocID="{60ADB16A-6557-454F-910C-542915DAC7E2}" presName="sibTrans" presStyleCnt="0"/>
      <dgm:spPr/>
    </dgm:pt>
    <dgm:pt modelId="{4F028D02-C5A9-4D01-B2A3-600BEBEE4828}" type="pres">
      <dgm:prSet presAssocID="{30ED4095-3230-40AC-A1EF-7C0F9B1F928E}" presName="ParentComposite" presStyleCnt="0"/>
      <dgm:spPr/>
    </dgm:pt>
    <dgm:pt modelId="{BA4A87C0-838E-447B-B7D2-82A5893A1525}" type="pres">
      <dgm:prSet presAssocID="{30ED4095-3230-40AC-A1EF-7C0F9B1F928E}" presName="Chord" presStyleLbl="bgShp" presStyleIdx="1" presStyleCnt="4"/>
      <dgm:spPr/>
    </dgm:pt>
    <dgm:pt modelId="{B92309C3-D3FC-4ACA-8679-017C731C6294}" type="pres">
      <dgm:prSet presAssocID="{30ED4095-3230-40AC-A1EF-7C0F9B1F928E}" presName="Pie" presStyleLbl="alignNode1" presStyleIdx="1" presStyleCnt="4"/>
      <dgm:spPr/>
    </dgm:pt>
    <dgm:pt modelId="{D557E649-F9FB-497D-8B04-267F08C75D80}" type="pres">
      <dgm:prSet presAssocID="{30ED4095-3230-40AC-A1EF-7C0F9B1F928E}" presName="Parent" presStyleLbl="revTx" presStyleIdx="2" presStyleCnt="8">
        <dgm:presLayoutVars>
          <dgm:chMax val="1"/>
          <dgm:chPref val="1"/>
          <dgm:bulletEnabled val="1"/>
        </dgm:presLayoutVars>
      </dgm:prSet>
      <dgm:spPr/>
    </dgm:pt>
    <dgm:pt modelId="{D9BE7C9F-1AEF-4701-AE8D-33988A61FD53}" type="pres">
      <dgm:prSet presAssocID="{BF5BB373-B9C6-4ADC-B290-8E63493F0295}" presName="negSibTrans" presStyleCnt="0"/>
      <dgm:spPr/>
    </dgm:pt>
    <dgm:pt modelId="{25CA7B28-9795-4FC5-89B5-CFCA164C83CD}" type="pres">
      <dgm:prSet presAssocID="{30ED4095-3230-40AC-A1EF-7C0F9B1F928E}" presName="composite" presStyleCnt="0"/>
      <dgm:spPr/>
    </dgm:pt>
    <dgm:pt modelId="{D3A0CA07-4C82-424B-AB31-0A7714406888}" type="pres">
      <dgm:prSet presAssocID="{30ED4095-3230-40AC-A1EF-7C0F9B1F928E}" presName="Child" presStyleLbl="revTx" presStyleIdx="3" presStyleCnt="8">
        <dgm:presLayoutVars>
          <dgm:chMax val="0"/>
          <dgm:chPref val="0"/>
          <dgm:bulletEnabled val="1"/>
        </dgm:presLayoutVars>
      </dgm:prSet>
      <dgm:spPr/>
    </dgm:pt>
    <dgm:pt modelId="{EDCF7F6C-4FC0-4588-9931-C581D5A3E823}" type="pres">
      <dgm:prSet presAssocID="{676CA647-3F60-456C-B1C7-79B359E50AE7}" presName="sibTrans" presStyleCnt="0"/>
      <dgm:spPr/>
    </dgm:pt>
    <dgm:pt modelId="{98C05EE0-BD50-4949-926B-FCBBFF7D13D4}" type="pres">
      <dgm:prSet presAssocID="{F2BBDD6C-ADD1-4787-8BCB-8B0C0B6DBB85}" presName="ParentComposite" presStyleCnt="0"/>
      <dgm:spPr/>
    </dgm:pt>
    <dgm:pt modelId="{4D0C8ED7-DEA2-43AA-A1CE-B640CBA9C3B8}" type="pres">
      <dgm:prSet presAssocID="{F2BBDD6C-ADD1-4787-8BCB-8B0C0B6DBB85}" presName="Chord" presStyleLbl="bgShp" presStyleIdx="2" presStyleCnt="4"/>
      <dgm:spPr/>
    </dgm:pt>
    <dgm:pt modelId="{91A2147B-9619-461A-BC37-E92C27B39758}" type="pres">
      <dgm:prSet presAssocID="{F2BBDD6C-ADD1-4787-8BCB-8B0C0B6DBB85}" presName="Pie" presStyleLbl="alignNode1" presStyleIdx="2" presStyleCnt="4"/>
      <dgm:spPr/>
    </dgm:pt>
    <dgm:pt modelId="{9B7E1D19-E747-42A1-A264-F31D570280FC}" type="pres">
      <dgm:prSet presAssocID="{F2BBDD6C-ADD1-4787-8BCB-8B0C0B6DBB85}" presName="Parent" presStyleLbl="revTx" presStyleIdx="4" presStyleCnt="8">
        <dgm:presLayoutVars>
          <dgm:chMax val="1"/>
          <dgm:chPref val="1"/>
          <dgm:bulletEnabled val="1"/>
        </dgm:presLayoutVars>
      </dgm:prSet>
      <dgm:spPr/>
    </dgm:pt>
    <dgm:pt modelId="{1C8B1E3C-EEE9-46D5-B256-321B17539568}" type="pres">
      <dgm:prSet presAssocID="{287A6890-43BB-47C1-8AB1-3357D1CE00DF}" presName="negSibTrans" presStyleCnt="0"/>
      <dgm:spPr/>
    </dgm:pt>
    <dgm:pt modelId="{30F0EA6D-FB48-4D59-858B-BF974BF427BB}" type="pres">
      <dgm:prSet presAssocID="{F2BBDD6C-ADD1-4787-8BCB-8B0C0B6DBB85}" presName="composite" presStyleCnt="0"/>
      <dgm:spPr/>
    </dgm:pt>
    <dgm:pt modelId="{41214689-ABB8-46C8-B581-E93306E29E7D}" type="pres">
      <dgm:prSet presAssocID="{F2BBDD6C-ADD1-4787-8BCB-8B0C0B6DBB85}" presName="Child" presStyleLbl="revTx" presStyleIdx="5" presStyleCnt="8">
        <dgm:presLayoutVars>
          <dgm:chMax val="0"/>
          <dgm:chPref val="0"/>
          <dgm:bulletEnabled val="1"/>
        </dgm:presLayoutVars>
      </dgm:prSet>
      <dgm:spPr/>
    </dgm:pt>
    <dgm:pt modelId="{FA16363A-2840-461A-94C4-2B6B246210FC}" type="pres">
      <dgm:prSet presAssocID="{D2C51E9A-B3A1-4DA7-89B7-2476AC33B8E0}" presName="sibTrans" presStyleCnt="0"/>
      <dgm:spPr/>
    </dgm:pt>
    <dgm:pt modelId="{27C3C872-63F2-4844-A7B4-6A22D2AF494B}" type="pres">
      <dgm:prSet presAssocID="{A910FB19-A2CA-461D-94EB-9BB1C949E2CD}" presName="ParentComposite" presStyleCnt="0"/>
      <dgm:spPr/>
    </dgm:pt>
    <dgm:pt modelId="{DD6FFF4C-5929-43FC-A590-13314F6FBAED}" type="pres">
      <dgm:prSet presAssocID="{A910FB19-A2CA-461D-94EB-9BB1C949E2CD}" presName="Chord" presStyleLbl="bgShp" presStyleIdx="3" presStyleCnt="4"/>
      <dgm:spPr/>
    </dgm:pt>
    <dgm:pt modelId="{278264FE-F351-4620-A0D8-0B0B06209458}" type="pres">
      <dgm:prSet presAssocID="{A910FB19-A2CA-461D-94EB-9BB1C949E2CD}" presName="Pie" presStyleLbl="alignNode1" presStyleIdx="3" presStyleCnt="4"/>
      <dgm:spPr/>
    </dgm:pt>
    <dgm:pt modelId="{F2BFBDD5-B4E9-4ACA-BB7E-CFD5C4C0B438}" type="pres">
      <dgm:prSet presAssocID="{A910FB19-A2CA-461D-94EB-9BB1C949E2CD}" presName="Parent" presStyleLbl="revTx" presStyleIdx="6" presStyleCnt="8">
        <dgm:presLayoutVars>
          <dgm:chMax val="1"/>
          <dgm:chPref val="1"/>
          <dgm:bulletEnabled val="1"/>
        </dgm:presLayoutVars>
      </dgm:prSet>
      <dgm:spPr/>
    </dgm:pt>
    <dgm:pt modelId="{016BE9F1-8B60-4465-ABCD-5E8084283B01}" type="pres">
      <dgm:prSet presAssocID="{78426D79-A258-4C20-82F7-93865FEE4B47}" presName="negSibTrans" presStyleCnt="0"/>
      <dgm:spPr/>
    </dgm:pt>
    <dgm:pt modelId="{F9F312AC-2A57-4CC2-8D1E-7D3444ED3FB1}" type="pres">
      <dgm:prSet presAssocID="{A910FB19-A2CA-461D-94EB-9BB1C949E2CD}" presName="composite" presStyleCnt="0"/>
      <dgm:spPr/>
    </dgm:pt>
    <dgm:pt modelId="{68007DB1-C0B8-424F-BF78-56613E549E7F}" type="pres">
      <dgm:prSet presAssocID="{A910FB19-A2CA-461D-94EB-9BB1C949E2CD}" presName="Child" presStyleLbl="revTx" presStyleIdx="7" presStyleCnt="8" custScaleX="104347">
        <dgm:presLayoutVars>
          <dgm:chMax val="0"/>
          <dgm:chPref val="0"/>
          <dgm:bulletEnabled val="1"/>
        </dgm:presLayoutVars>
      </dgm:prSet>
      <dgm:spPr/>
    </dgm:pt>
  </dgm:ptLst>
  <dgm:cxnLst>
    <dgm:cxn modelId="{16CBF402-C243-468A-BED6-909707941526}" srcId="{D3031FBA-8FBA-4C5D-B05A-55E850F9928C}" destId="{29044938-FBAD-4C39-A2C4-D311DF22CC92}" srcOrd="0" destOrd="0" parTransId="{7532D273-E077-4E0D-9C43-29ED6FF67FD9}" sibTransId="{1C808D1D-503B-45A2-9689-F88270EE1202}"/>
    <dgm:cxn modelId="{9E1CE404-311C-4233-ACBF-EDF180D47725}" type="presOf" srcId="{BF240484-2DAF-492D-808F-5ED5138D1437}" destId="{D3A0CA07-4C82-424B-AB31-0A7714406888}" srcOrd="0" destOrd="2" presId="urn:microsoft.com/office/officeart/2009/3/layout/PieProcess"/>
    <dgm:cxn modelId="{174DAF07-125B-4A9A-9F3B-2C262BD795AC}" type="presOf" srcId="{D7B2F885-84DA-4E73-82FB-B12E6F857A95}" destId="{678A5612-DD0E-4BB8-9AE0-7731BD553085}" srcOrd="0" destOrd="2" presId="urn:microsoft.com/office/officeart/2009/3/layout/PieProcess"/>
    <dgm:cxn modelId="{68DE960C-960D-4FB3-A588-12D0CD35FF36}" type="presOf" srcId="{848113DE-ECB8-484A-A512-1880BE9C53CA}" destId="{678A5612-DD0E-4BB8-9AE0-7731BD553085}" srcOrd="0" destOrd="3" presId="urn:microsoft.com/office/officeart/2009/3/layout/PieProcess"/>
    <dgm:cxn modelId="{2DE1F80C-0DBD-43E2-9859-21F9EA6A6DA3}" srcId="{29044938-FBAD-4C39-A2C4-D311DF22CC92}" destId="{BF240484-2DAF-492D-808F-5ED5138D1437}" srcOrd="0" destOrd="0" parTransId="{0A2EAB19-1C71-4CB6-8802-B3FF592B4BDD}" sibTransId="{608CA065-5246-4E35-AA0D-27C1997378B7}"/>
    <dgm:cxn modelId="{7486FC0F-D568-4BDC-ACD2-36A48F0DD757}" srcId="{F465B201-DD58-402C-890B-1766D61E93C3}" destId="{D8F7E32E-410D-430A-BCD9-EA1FBDADAF49}" srcOrd="0" destOrd="0" parTransId="{8A9F4E39-69ED-4DD0-AA55-6346D9C1A2A2}" sibTransId="{364C0EC6-2553-45C6-B687-88C10826C8D2}"/>
    <dgm:cxn modelId="{E70F1611-29AD-47F1-B80E-2225141D571A}" srcId="{E0B89B68-6B39-4982-9017-CD84D4091858}" destId="{BA36A66C-FD31-41E6-B00B-89C19D24A51E}" srcOrd="0" destOrd="0" parTransId="{51D2C502-1C98-4E31-8246-E95A8522E0AE}" sibTransId="{136E58DB-3593-4EEC-BB18-E1BA328795CC}"/>
    <dgm:cxn modelId="{C5904F1B-E2D2-46BE-92F8-9E1D3ADA1454}" srcId="{75840758-91CD-4B35-8CC1-0FF2C84EE2D5}" destId="{3FAF5555-A8A2-446B-AB47-709E9648AB3C}" srcOrd="0" destOrd="0" parTransId="{41ED27C7-4FE5-40DF-979B-E68B8CF286D6}" sibTransId="{66649FF9-325D-481D-A31D-CD23C9195AEA}"/>
    <dgm:cxn modelId="{923D0E1D-0727-42D3-A743-BA3FF1A12D9A}" type="presOf" srcId="{85FB5EAA-FF0B-4AB6-BA6E-ED08113B11BB}" destId="{41214689-ABB8-46C8-B581-E93306E29E7D}" srcOrd="0" destOrd="4" presId="urn:microsoft.com/office/officeart/2009/3/layout/PieProcess"/>
    <dgm:cxn modelId="{26F9EC20-718B-48B2-B6DF-5967124E465D}" type="presOf" srcId="{3FAF5555-A8A2-446B-AB47-709E9648AB3C}" destId="{41214689-ABB8-46C8-B581-E93306E29E7D}" srcOrd="0" destOrd="2" presId="urn:microsoft.com/office/officeart/2009/3/layout/PieProcess"/>
    <dgm:cxn modelId="{F3FFFC21-7AA6-4021-A573-8E1166CE6DAD}" srcId="{758A0B57-F679-4654-A58E-6E589C32262B}" destId="{4A9772E1-B16A-48C6-A779-A90F75D01877}" srcOrd="0" destOrd="0" parTransId="{E4338D4F-E796-49DE-B24D-48F8A9229EE9}" sibTransId="{B350CC0B-AD3D-4832-BEA3-E2BAF9C04152}"/>
    <dgm:cxn modelId="{A3D6072D-0D10-4D36-A0C1-44CE4C8B4A52}" srcId="{BF29BAFF-8D39-43DF-8C3F-A4375D15CAB8}" destId="{30ED4095-3230-40AC-A1EF-7C0F9B1F928E}" srcOrd="1" destOrd="0" parTransId="{A49785E7-BE2A-4812-BE2C-60FB5A779DC3}" sibTransId="{676CA647-3F60-456C-B1C7-79B359E50AE7}"/>
    <dgm:cxn modelId="{02BC0930-1A66-4403-BC50-1739FFE5678F}" type="presOf" srcId="{F223AA88-6E66-405D-A0FE-FD43C276CEE9}" destId="{D3A0CA07-4C82-424B-AB31-0A7714406888}" srcOrd="0" destOrd="4" presId="urn:microsoft.com/office/officeart/2009/3/layout/PieProcess"/>
    <dgm:cxn modelId="{C2907130-6C10-4DD2-972D-980F80246C33}" type="presOf" srcId="{4A9772E1-B16A-48C6-A779-A90F75D01877}" destId="{68007DB1-C0B8-424F-BF78-56613E549E7F}" srcOrd="0" destOrd="5" presId="urn:microsoft.com/office/officeart/2009/3/layout/PieProcess"/>
    <dgm:cxn modelId="{71DB3834-BCB3-4110-84DD-07A94887F523}" srcId="{D8F7E32E-410D-430A-BCD9-EA1FBDADAF49}" destId="{E0B89B68-6B39-4982-9017-CD84D4091858}" srcOrd="1" destOrd="0" parTransId="{87993AEE-9808-4A80-8763-88FC5755F4DA}" sibTransId="{E82B2394-CD30-4EDF-987A-5EB21C58E9BE}"/>
    <dgm:cxn modelId="{48E51836-BEFC-4328-85C3-3F06F944EB0A}" type="presOf" srcId="{75840758-91CD-4B35-8CC1-0FF2C84EE2D5}" destId="{41214689-ABB8-46C8-B581-E93306E29E7D}" srcOrd="0" destOrd="1" presId="urn:microsoft.com/office/officeart/2009/3/layout/PieProcess"/>
    <dgm:cxn modelId="{5DBDA13E-5967-40BE-95DD-3BEC1D23704A}" type="presOf" srcId="{D3031FBA-8FBA-4C5D-B05A-55E850F9928C}" destId="{D3A0CA07-4C82-424B-AB31-0A7714406888}" srcOrd="0" destOrd="0" presId="urn:microsoft.com/office/officeart/2009/3/layout/PieProcess"/>
    <dgm:cxn modelId="{D67A4E5C-83AE-463A-B8C1-411685F467C3}" type="presOf" srcId="{A910FB19-A2CA-461D-94EB-9BB1C949E2CD}" destId="{F2BFBDD5-B4E9-4ACA-BB7E-CFD5C4C0B438}" srcOrd="0" destOrd="0" presId="urn:microsoft.com/office/officeart/2009/3/layout/PieProcess"/>
    <dgm:cxn modelId="{D7A09742-2CCE-44F6-BF9C-0EFCD2EB9EB2}" srcId="{AF04E9C9-1407-4584-836E-9B9AC077AC1D}" destId="{F223AA88-6E66-405D-A0FE-FD43C276CEE9}" srcOrd="0" destOrd="0" parTransId="{E7EEE860-DB18-45E8-971D-DDDF03A1DA05}" sibTransId="{2B2FA396-646C-42A0-9F05-78CDEC7B32EC}"/>
    <dgm:cxn modelId="{92E40E43-97BF-489D-963C-064BAA38F63B}" srcId="{B41F2962-3A01-4926-8D95-F61624F0EED5}" destId="{829ABFE4-EDD4-4F15-BC6B-E2B284AF4331}" srcOrd="0" destOrd="0" parTransId="{945E3A34-089F-4817-A85F-BF4DA1EC640D}" sibTransId="{CEFDC64F-7D87-4347-80CD-A0C5599C39EF}"/>
    <dgm:cxn modelId="{EDB6A144-6E90-476E-87FC-9255A7F7276A}" type="presOf" srcId="{4D28370A-3843-4187-B314-54E319207AAB}" destId="{41214689-ABB8-46C8-B581-E93306E29E7D}" srcOrd="0" destOrd="5" presId="urn:microsoft.com/office/officeart/2009/3/layout/PieProcess"/>
    <dgm:cxn modelId="{78C81B49-4C8C-4920-9640-87E875CB32DC}" srcId="{B41F2962-3A01-4926-8D95-F61624F0EED5}" destId="{758A0B57-F679-4654-A58E-6E589C32262B}" srcOrd="1" destOrd="0" parTransId="{17818016-2AEE-4C84-88E6-7B723E040792}" sibTransId="{50B69267-EB1D-4CBE-B9B5-CB6072340B5A}"/>
    <dgm:cxn modelId="{9199654B-572E-4631-99D3-5CABCBB4E04B}" type="presOf" srcId="{BE2A0037-B244-464E-AA0E-E6B5656076C8}" destId="{68007DB1-C0B8-424F-BF78-56613E549E7F}" srcOrd="0" destOrd="2" presId="urn:microsoft.com/office/officeart/2009/3/layout/PieProcess"/>
    <dgm:cxn modelId="{C037A26B-9276-4FE4-A188-EF425C4E1542}" srcId="{BF29BAFF-8D39-43DF-8C3F-A4375D15CAB8}" destId="{F2BBDD6C-ADD1-4787-8BCB-8B0C0B6DBB85}" srcOrd="2" destOrd="0" parTransId="{FFA43674-8BE3-4D93-BDCE-25DD41AF0E3E}" sibTransId="{D2C51E9A-B3A1-4DA7-89B7-2476AC33B8E0}"/>
    <dgm:cxn modelId="{C005496D-4AA0-44F3-AF18-5366737CD53B}" srcId="{75840758-91CD-4B35-8CC1-0FF2C84EE2D5}" destId="{C06CB1F5-8A3E-4FE6-8252-B8785B858F84}" srcOrd="1" destOrd="0" parTransId="{579521D0-7ED6-43D2-9C88-63993266CE98}" sibTransId="{0BF968E1-403E-4F61-ABF4-3E5582E956DF}"/>
    <dgm:cxn modelId="{82DC5A6E-7701-4DD0-B3F7-5A720D3E3308}" type="presOf" srcId="{F465B201-DD58-402C-890B-1766D61E93C3}" destId="{6DD90A4F-C71E-44E8-8697-7B0E32942945}" srcOrd="0" destOrd="0" presId="urn:microsoft.com/office/officeart/2009/3/layout/PieProcess"/>
    <dgm:cxn modelId="{004E7B58-8E00-4035-8205-430C35C08AD7}" srcId="{D8F7E32E-410D-430A-BCD9-EA1FBDADAF49}" destId="{A435AD3A-D911-4960-A9D2-C2423CF82390}" srcOrd="0" destOrd="0" parTransId="{687F7D34-EFC6-4681-8F65-ED563B8D55B0}" sibTransId="{08334BBC-DE94-4919-827E-7DD3738780C0}"/>
    <dgm:cxn modelId="{F84E457A-A61B-454E-A5CD-2CEDF279F3E0}" type="presOf" srcId="{758A0B57-F679-4654-A58E-6E589C32262B}" destId="{68007DB1-C0B8-424F-BF78-56613E549E7F}" srcOrd="0" destOrd="4" presId="urn:microsoft.com/office/officeart/2009/3/layout/PieProcess"/>
    <dgm:cxn modelId="{EA62727B-3E17-4E99-8081-D9D5B18EF79C}" type="presOf" srcId="{F2BBDD6C-ADD1-4787-8BCB-8B0C0B6DBB85}" destId="{9B7E1D19-E747-42A1-A264-F31D570280FC}" srcOrd="0" destOrd="0" presId="urn:microsoft.com/office/officeart/2009/3/layout/PieProcess"/>
    <dgm:cxn modelId="{CD7B4C7C-3DF8-47E6-97A2-D88293179C65}" srcId="{829ABFE4-EDD4-4F15-BC6B-E2B284AF4331}" destId="{E7F9EE92-6CD5-4B6D-A8F1-EC04AF50BBFE}" srcOrd="1" destOrd="0" parTransId="{6989372B-6BD2-49EE-847A-B305768F7E74}" sibTransId="{ED66A753-602C-42B3-95BA-87A45113B554}"/>
    <dgm:cxn modelId="{88015081-3514-47CE-9DC3-174C8D95A461}" srcId="{30ED4095-3230-40AC-A1EF-7C0F9B1F928E}" destId="{D3031FBA-8FBA-4C5D-B05A-55E850F9928C}" srcOrd="0" destOrd="0" parTransId="{0C2966FD-14BD-434D-A446-4BBE22685851}" sibTransId="{BF5BB373-B9C6-4ADC-B290-8E63493F0295}"/>
    <dgm:cxn modelId="{7249A281-E798-4A97-8806-2EE9DC631363}" type="presOf" srcId="{BF29BAFF-8D39-43DF-8C3F-A4375D15CAB8}" destId="{C9A81A47-DB8F-4078-B931-828A619A1F5E}" srcOrd="0" destOrd="0" presId="urn:microsoft.com/office/officeart/2009/3/layout/PieProcess"/>
    <dgm:cxn modelId="{1833DA81-0449-4331-985F-C0850EC40907}" srcId="{BF29BAFF-8D39-43DF-8C3F-A4375D15CAB8}" destId="{F465B201-DD58-402C-890B-1766D61E93C3}" srcOrd="0" destOrd="0" parTransId="{3C7493CC-C190-4265-9E94-A2CD7069ED0A}" sibTransId="{60ADB16A-6557-454F-910C-542915DAC7E2}"/>
    <dgm:cxn modelId="{1E616D82-204B-4769-9583-2F20D06A05A6}" srcId="{D3031FBA-8FBA-4C5D-B05A-55E850F9928C}" destId="{AF04E9C9-1407-4584-836E-9B9AC077AC1D}" srcOrd="1" destOrd="0" parTransId="{6450E440-8663-46E3-B8D0-DE5016495056}" sibTransId="{E6A83D72-0AEB-42FF-A5EC-0DECC7E66720}"/>
    <dgm:cxn modelId="{49FFD686-1098-4F33-8EA6-3BD53D9459FC}" srcId="{A435AD3A-D911-4960-A9D2-C2423CF82390}" destId="{848113DE-ECB8-484A-A512-1880BE9C53CA}" srcOrd="1" destOrd="0" parTransId="{47248FCB-2F77-470B-A170-9F56B94EE5CB}" sibTransId="{17484622-D38F-4889-83E1-1FC72DD55CC3}"/>
    <dgm:cxn modelId="{2DE64287-2865-4389-B4F6-2482C62873E5}" type="presOf" srcId="{29044938-FBAD-4C39-A2C4-D311DF22CC92}" destId="{D3A0CA07-4C82-424B-AB31-0A7714406888}" srcOrd="0" destOrd="1" presId="urn:microsoft.com/office/officeart/2009/3/layout/PieProcess"/>
    <dgm:cxn modelId="{663E4A8C-C5B9-455D-AB85-1B1C53DECB5E}" type="presOf" srcId="{BA36A66C-FD31-41E6-B00B-89C19D24A51E}" destId="{678A5612-DD0E-4BB8-9AE0-7731BD553085}" srcOrd="0" destOrd="5" presId="urn:microsoft.com/office/officeart/2009/3/layout/PieProcess"/>
    <dgm:cxn modelId="{3337BF90-79BE-4C2C-A427-4C8CE0807B53}" type="presOf" srcId="{C06CB1F5-8A3E-4FE6-8252-B8785B858F84}" destId="{41214689-ABB8-46C8-B581-E93306E29E7D}" srcOrd="0" destOrd="3" presId="urn:microsoft.com/office/officeart/2009/3/layout/PieProcess"/>
    <dgm:cxn modelId="{6CCF6592-562F-4485-A8D0-86952E044189}" type="presOf" srcId="{55A75CF8-1AFD-479E-BE6F-7D2595B4D299}" destId="{41214689-ABB8-46C8-B581-E93306E29E7D}" srcOrd="0" destOrd="0" presId="urn:microsoft.com/office/officeart/2009/3/layout/PieProcess"/>
    <dgm:cxn modelId="{76651194-FE08-4CD4-B190-F091CB2A7F02}" type="presOf" srcId="{AF04E9C9-1407-4584-836E-9B9AC077AC1D}" destId="{D3A0CA07-4C82-424B-AB31-0A7714406888}" srcOrd="0" destOrd="3" presId="urn:microsoft.com/office/officeart/2009/3/layout/PieProcess"/>
    <dgm:cxn modelId="{53815995-7617-47F7-A4B0-6BF21E987BD4}" srcId="{55A75CF8-1AFD-479E-BE6F-7D2595B4D299}" destId="{75840758-91CD-4B35-8CC1-0FF2C84EE2D5}" srcOrd="0" destOrd="0" parTransId="{6A47DF84-BC11-4346-B386-A5AAB6C8C1D8}" sibTransId="{CC1457C0-3478-4420-9D56-E7CC673EDF3A}"/>
    <dgm:cxn modelId="{34874DA7-2730-4CB6-9BFA-FEC9880A5FF6}" srcId="{F2BBDD6C-ADD1-4787-8BCB-8B0C0B6DBB85}" destId="{55A75CF8-1AFD-479E-BE6F-7D2595B4D299}" srcOrd="0" destOrd="0" parTransId="{AB654FEA-5A66-452E-BF18-38090D85A20B}" sibTransId="{287A6890-43BB-47C1-8AB1-3357D1CE00DF}"/>
    <dgm:cxn modelId="{0FB457B3-ADFE-443B-A0A4-2DE6E07EDBDE}" srcId="{A435AD3A-D911-4960-A9D2-C2423CF82390}" destId="{D7B2F885-84DA-4E73-82FB-B12E6F857A95}" srcOrd="0" destOrd="0" parTransId="{17774DA4-2AEB-451A-9F07-3B1A5C7D8F0F}" sibTransId="{2BDB09B4-EF12-4D0F-822D-B929C6042A28}"/>
    <dgm:cxn modelId="{E5C087B8-4C88-4B9C-89A0-A68A25E1A683}" srcId="{A910FB19-A2CA-461D-94EB-9BB1C949E2CD}" destId="{B41F2962-3A01-4926-8D95-F61624F0EED5}" srcOrd="0" destOrd="0" parTransId="{FDA5A5CD-89D5-49FD-874C-CD0FA8041A4E}" sibTransId="{78426D79-A258-4C20-82F7-93865FEE4B47}"/>
    <dgm:cxn modelId="{F42C5EB9-0277-46F7-8647-0D20F066B4C7}" type="presOf" srcId="{E7F9EE92-6CD5-4B6D-A8F1-EC04AF50BBFE}" destId="{68007DB1-C0B8-424F-BF78-56613E549E7F}" srcOrd="0" destOrd="3" presId="urn:microsoft.com/office/officeart/2009/3/layout/PieProcess"/>
    <dgm:cxn modelId="{459B55BF-B54D-4456-A004-3E49CF9F1526}" srcId="{829ABFE4-EDD4-4F15-BC6B-E2B284AF4331}" destId="{BE2A0037-B244-464E-AA0E-E6B5656076C8}" srcOrd="0" destOrd="0" parTransId="{6719E03D-0375-440D-9613-800C2E8FB2B6}" sibTransId="{CDCC2527-C9F1-40D4-90D4-71C8978699D8}"/>
    <dgm:cxn modelId="{6AD477C3-116B-4259-8DCB-844B2E7399CD}" srcId="{BF29BAFF-8D39-43DF-8C3F-A4375D15CAB8}" destId="{A910FB19-A2CA-461D-94EB-9BB1C949E2CD}" srcOrd="3" destOrd="0" parTransId="{B6C39C00-6284-41AD-93DF-6744CC98FA61}" sibTransId="{5F1547F8-F515-41F9-9E6F-0FEE48795105}"/>
    <dgm:cxn modelId="{05DE5CC8-926A-42CC-822E-F0B50E503DB2}" type="presOf" srcId="{D8F7E32E-410D-430A-BCD9-EA1FBDADAF49}" destId="{678A5612-DD0E-4BB8-9AE0-7731BD553085}" srcOrd="0" destOrd="0" presId="urn:microsoft.com/office/officeart/2009/3/layout/PieProcess"/>
    <dgm:cxn modelId="{D6FB2BCA-3AFF-4FB6-B994-ABFA90308B56}" type="presOf" srcId="{B41F2962-3A01-4926-8D95-F61624F0EED5}" destId="{68007DB1-C0B8-424F-BF78-56613E549E7F}" srcOrd="0" destOrd="0" presId="urn:microsoft.com/office/officeart/2009/3/layout/PieProcess"/>
    <dgm:cxn modelId="{639A4ECA-1BA7-4444-AA1F-78AC65588159}" srcId="{55A75CF8-1AFD-479E-BE6F-7D2595B4D299}" destId="{85FB5EAA-FF0B-4AB6-BA6E-ED08113B11BB}" srcOrd="1" destOrd="0" parTransId="{C4ADE08C-5E29-4F2F-9C0B-A1387ED14421}" sibTransId="{833E90F8-7401-4C9B-881A-6B8C1399EE11}"/>
    <dgm:cxn modelId="{683BD8CB-EE01-40AD-B18B-B8C344D5D71E}" type="presOf" srcId="{A435AD3A-D911-4960-A9D2-C2423CF82390}" destId="{678A5612-DD0E-4BB8-9AE0-7731BD553085}" srcOrd="0" destOrd="1" presId="urn:microsoft.com/office/officeart/2009/3/layout/PieProcess"/>
    <dgm:cxn modelId="{AA4200D4-44DD-4E05-BB99-FF22FAAC3658}" type="presOf" srcId="{829ABFE4-EDD4-4F15-BC6B-E2B284AF4331}" destId="{68007DB1-C0B8-424F-BF78-56613E549E7F}" srcOrd="0" destOrd="1" presId="urn:microsoft.com/office/officeart/2009/3/layout/PieProcess"/>
    <dgm:cxn modelId="{064D87E1-BE06-4C23-BC72-0297E19EFAF2}" type="presOf" srcId="{30ED4095-3230-40AC-A1EF-7C0F9B1F928E}" destId="{D557E649-F9FB-497D-8B04-267F08C75D80}" srcOrd="0" destOrd="0" presId="urn:microsoft.com/office/officeart/2009/3/layout/PieProcess"/>
    <dgm:cxn modelId="{312F8DEE-8B52-422F-BF98-F40D670B9154}" srcId="{85FB5EAA-FF0B-4AB6-BA6E-ED08113B11BB}" destId="{4D28370A-3843-4187-B314-54E319207AAB}" srcOrd="0" destOrd="0" parTransId="{157F0388-28F0-4357-A4C4-61BA306D315A}" sibTransId="{B876AAD5-1004-4949-9180-D3F8E63C1716}"/>
    <dgm:cxn modelId="{82DA7EFA-3678-4E46-9198-43B0CF5B117A}" type="presOf" srcId="{E0B89B68-6B39-4982-9017-CD84D4091858}" destId="{678A5612-DD0E-4BB8-9AE0-7731BD553085}" srcOrd="0" destOrd="4" presId="urn:microsoft.com/office/officeart/2009/3/layout/PieProcess"/>
    <dgm:cxn modelId="{3D3D5120-7264-46FF-A43B-68BFFFF1048F}" type="presParOf" srcId="{C9A81A47-DB8F-4078-B931-828A619A1F5E}" destId="{C72D41A5-E3AD-4325-BF3F-B5C69869CC66}" srcOrd="0" destOrd="0" presId="urn:microsoft.com/office/officeart/2009/3/layout/PieProcess"/>
    <dgm:cxn modelId="{2332520D-3207-4F43-9F7E-F9702A948CA6}" type="presParOf" srcId="{C72D41A5-E3AD-4325-BF3F-B5C69869CC66}" destId="{48FE9814-15AD-40D5-835D-C32396E022EA}" srcOrd="0" destOrd="0" presId="urn:microsoft.com/office/officeart/2009/3/layout/PieProcess"/>
    <dgm:cxn modelId="{43C79CEC-1937-44BE-8655-4AD4C963331D}" type="presParOf" srcId="{C72D41A5-E3AD-4325-BF3F-B5C69869CC66}" destId="{6DD55631-AC55-44DD-8800-5E766D6EFD83}" srcOrd="1" destOrd="0" presId="urn:microsoft.com/office/officeart/2009/3/layout/PieProcess"/>
    <dgm:cxn modelId="{82288183-818A-4F94-B9A8-0A8215A0E5DF}" type="presParOf" srcId="{C72D41A5-E3AD-4325-BF3F-B5C69869CC66}" destId="{6DD90A4F-C71E-44E8-8697-7B0E32942945}" srcOrd="2" destOrd="0" presId="urn:microsoft.com/office/officeart/2009/3/layout/PieProcess"/>
    <dgm:cxn modelId="{AE273992-64C7-4750-AA2F-2562F18AF2B8}" type="presParOf" srcId="{C9A81A47-DB8F-4078-B931-828A619A1F5E}" destId="{929A187A-9FC3-495D-9230-B41D60FDEBA4}" srcOrd="1" destOrd="0" presId="urn:microsoft.com/office/officeart/2009/3/layout/PieProcess"/>
    <dgm:cxn modelId="{B96E885B-BA49-44BF-A1CA-1B9A5EEFD9B5}" type="presParOf" srcId="{C9A81A47-DB8F-4078-B931-828A619A1F5E}" destId="{AAA1D56A-9444-42F1-B741-5834DA6FBAF7}" srcOrd="2" destOrd="0" presId="urn:microsoft.com/office/officeart/2009/3/layout/PieProcess"/>
    <dgm:cxn modelId="{9AD9D1C8-F56E-4BA2-A098-2AF7B44BD47E}" type="presParOf" srcId="{AAA1D56A-9444-42F1-B741-5834DA6FBAF7}" destId="{678A5612-DD0E-4BB8-9AE0-7731BD553085}" srcOrd="0" destOrd="0" presId="urn:microsoft.com/office/officeart/2009/3/layout/PieProcess"/>
    <dgm:cxn modelId="{54AA7B80-E799-4A82-AAB2-AB9093E69054}" type="presParOf" srcId="{C9A81A47-DB8F-4078-B931-828A619A1F5E}" destId="{91FEE6AC-2425-4095-8CBF-1B250C27C606}" srcOrd="3" destOrd="0" presId="urn:microsoft.com/office/officeart/2009/3/layout/PieProcess"/>
    <dgm:cxn modelId="{F1C66E46-322A-423D-9C59-243749E564D9}" type="presParOf" srcId="{C9A81A47-DB8F-4078-B931-828A619A1F5E}" destId="{4F028D02-C5A9-4D01-B2A3-600BEBEE4828}" srcOrd="4" destOrd="0" presId="urn:microsoft.com/office/officeart/2009/3/layout/PieProcess"/>
    <dgm:cxn modelId="{BA52767F-7D7A-4E00-A4DF-1503C1F72AAC}" type="presParOf" srcId="{4F028D02-C5A9-4D01-B2A3-600BEBEE4828}" destId="{BA4A87C0-838E-447B-B7D2-82A5893A1525}" srcOrd="0" destOrd="0" presId="urn:microsoft.com/office/officeart/2009/3/layout/PieProcess"/>
    <dgm:cxn modelId="{55F640AA-4DF6-4A80-9A02-5DC421385E76}" type="presParOf" srcId="{4F028D02-C5A9-4D01-B2A3-600BEBEE4828}" destId="{B92309C3-D3FC-4ACA-8679-017C731C6294}" srcOrd="1" destOrd="0" presId="urn:microsoft.com/office/officeart/2009/3/layout/PieProcess"/>
    <dgm:cxn modelId="{16EA1328-6703-419F-8855-531707F15BFA}" type="presParOf" srcId="{4F028D02-C5A9-4D01-B2A3-600BEBEE4828}" destId="{D557E649-F9FB-497D-8B04-267F08C75D80}" srcOrd="2" destOrd="0" presId="urn:microsoft.com/office/officeart/2009/3/layout/PieProcess"/>
    <dgm:cxn modelId="{814DD0E1-7D33-49CA-82A6-14061BDEF783}" type="presParOf" srcId="{C9A81A47-DB8F-4078-B931-828A619A1F5E}" destId="{D9BE7C9F-1AEF-4701-AE8D-33988A61FD53}" srcOrd="5" destOrd="0" presId="urn:microsoft.com/office/officeart/2009/3/layout/PieProcess"/>
    <dgm:cxn modelId="{859DCEA4-12DA-47B3-AA95-0AD43B4EDCB2}" type="presParOf" srcId="{C9A81A47-DB8F-4078-B931-828A619A1F5E}" destId="{25CA7B28-9795-4FC5-89B5-CFCA164C83CD}" srcOrd="6" destOrd="0" presId="urn:microsoft.com/office/officeart/2009/3/layout/PieProcess"/>
    <dgm:cxn modelId="{601B0906-5216-4E6A-99E5-D9F579AF50DF}" type="presParOf" srcId="{25CA7B28-9795-4FC5-89B5-CFCA164C83CD}" destId="{D3A0CA07-4C82-424B-AB31-0A7714406888}" srcOrd="0" destOrd="0" presId="urn:microsoft.com/office/officeart/2009/3/layout/PieProcess"/>
    <dgm:cxn modelId="{DD19FD72-B000-4783-82D3-72B4A181C2C3}" type="presParOf" srcId="{C9A81A47-DB8F-4078-B931-828A619A1F5E}" destId="{EDCF7F6C-4FC0-4588-9931-C581D5A3E823}" srcOrd="7" destOrd="0" presId="urn:microsoft.com/office/officeart/2009/3/layout/PieProcess"/>
    <dgm:cxn modelId="{15359F83-47A1-4812-AEA7-FC45B8518495}" type="presParOf" srcId="{C9A81A47-DB8F-4078-B931-828A619A1F5E}" destId="{98C05EE0-BD50-4949-926B-FCBBFF7D13D4}" srcOrd="8" destOrd="0" presId="urn:microsoft.com/office/officeart/2009/3/layout/PieProcess"/>
    <dgm:cxn modelId="{B0E0F17A-36D1-4856-9AA7-B666057440CD}" type="presParOf" srcId="{98C05EE0-BD50-4949-926B-FCBBFF7D13D4}" destId="{4D0C8ED7-DEA2-43AA-A1CE-B640CBA9C3B8}" srcOrd="0" destOrd="0" presId="urn:microsoft.com/office/officeart/2009/3/layout/PieProcess"/>
    <dgm:cxn modelId="{0918103A-D119-4418-A76A-C889E08ABA7F}" type="presParOf" srcId="{98C05EE0-BD50-4949-926B-FCBBFF7D13D4}" destId="{91A2147B-9619-461A-BC37-E92C27B39758}" srcOrd="1" destOrd="0" presId="urn:microsoft.com/office/officeart/2009/3/layout/PieProcess"/>
    <dgm:cxn modelId="{164FBFCF-7EAA-42BD-A6F1-2B77FD7C4C69}" type="presParOf" srcId="{98C05EE0-BD50-4949-926B-FCBBFF7D13D4}" destId="{9B7E1D19-E747-42A1-A264-F31D570280FC}" srcOrd="2" destOrd="0" presId="urn:microsoft.com/office/officeart/2009/3/layout/PieProcess"/>
    <dgm:cxn modelId="{F33AADE2-D48C-4F48-B2A0-58AEBF041837}" type="presParOf" srcId="{C9A81A47-DB8F-4078-B931-828A619A1F5E}" destId="{1C8B1E3C-EEE9-46D5-B256-321B17539568}" srcOrd="9" destOrd="0" presId="urn:microsoft.com/office/officeart/2009/3/layout/PieProcess"/>
    <dgm:cxn modelId="{A94CB158-A625-4261-9436-87A94252AE7A}" type="presParOf" srcId="{C9A81A47-DB8F-4078-B931-828A619A1F5E}" destId="{30F0EA6D-FB48-4D59-858B-BF974BF427BB}" srcOrd="10" destOrd="0" presId="urn:microsoft.com/office/officeart/2009/3/layout/PieProcess"/>
    <dgm:cxn modelId="{02F5D222-20E2-4BA4-818B-E5ECDC46336F}" type="presParOf" srcId="{30F0EA6D-FB48-4D59-858B-BF974BF427BB}" destId="{41214689-ABB8-46C8-B581-E93306E29E7D}" srcOrd="0" destOrd="0" presId="urn:microsoft.com/office/officeart/2009/3/layout/PieProcess"/>
    <dgm:cxn modelId="{44493640-015C-4BC5-AC49-8212520873E5}" type="presParOf" srcId="{C9A81A47-DB8F-4078-B931-828A619A1F5E}" destId="{FA16363A-2840-461A-94C4-2B6B246210FC}" srcOrd="11" destOrd="0" presId="urn:microsoft.com/office/officeart/2009/3/layout/PieProcess"/>
    <dgm:cxn modelId="{1B475D76-9496-41D3-A9CD-E5E8F2D21EFF}" type="presParOf" srcId="{C9A81A47-DB8F-4078-B931-828A619A1F5E}" destId="{27C3C872-63F2-4844-A7B4-6A22D2AF494B}" srcOrd="12" destOrd="0" presId="urn:microsoft.com/office/officeart/2009/3/layout/PieProcess"/>
    <dgm:cxn modelId="{E3B51AA2-9A89-4F06-85D9-802E348F3DE8}" type="presParOf" srcId="{27C3C872-63F2-4844-A7B4-6A22D2AF494B}" destId="{DD6FFF4C-5929-43FC-A590-13314F6FBAED}" srcOrd="0" destOrd="0" presId="urn:microsoft.com/office/officeart/2009/3/layout/PieProcess"/>
    <dgm:cxn modelId="{CE01885E-EBA6-47F0-8FDA-2BAECE0A1615}" type="presParOf" srcId="{27C3C872-63F2-4844-A7B4-6A22D2AF494B}" destId="{278264FE-F351-4620-A0D8-0B0B06209458}" srcOrd="1" destOrd="0" presId="urn:microsoft.com/office/officeart/2009/3/layout/PieProcess"/>
    <dgm:cxn modelId="{105FA575-34B9-418D-81E9-53CB84E14E90}" type="presParOf" srcId="{27C3C872-63F2-4844-A7B4-6A22D2AF494B}" destId="{F2BFBDD5-B4E9-4ACA-BB7E-CFD5C4C0B438}" srcOrd="2" destOrd="0" presId="urn:microsoft.com/office/officeart/2009/3/layout/PieProcess"/>
    <dgm:cxn modelId="{51B4C6CF-BBF7-4425-AEB2-91425C8D0558}" type="presParOf" srcId="{C9A81A47-DB8F-4078-B931-828A619A1F5E}" destId="{016BE9F1-8B60-4465-ABCD-5E8084283B01}" srcOrd="13" destOrd="0" presId="urn:microsoft.com/office/officeart/2009/3/layout/PieProcess"/>
    <dgm:cxn modelId="{67C93F7A-F8AC-405B-ACD5-D7112451D0F2}" type="presParOf" srcId="{C9A81A47-DB8F-4078-B931-828A619A1F5E}" destId="{F9F312AC-2A57-4CC2-8D1E-7D3444ED3FB1}" srcOrd="14" destOrd="0" presId="urn:microsoft.com/office/officeart/2009/3/layout/PieProcess"/>
    <dgm:cxn modelId="{9EAF28D1-BC5E-4714-9A9E-8B38B74C6DAA}" type="presParOf" srcId="{F9F312AC-2A57-4CC2-8D1E-7D3444ED3FB1}" destId="{68007DB1-C0B8-424F-BF78-56613E549E7F}" srcOrd="0" destOrd="0" presId="urn:microsoft.com/office/officeart/2009/3/layout/Pi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9BAFF-8D39-43DF-8C3F-A4375D15CAB8}" type="doc">
      <dgm:prSet loTypeId="urn:microsoft.com/office/officeart/2009/3/layout/PieProcess" loCatId="list" qsTypeId="urn:microsoft.com/office/officeart/2005/8/quickstyle/simple1" qsCatId="simple" csTypeId="urn:microsoft.com/office/officeart/2005/8/colors/accent0_3" csCatId="mainScheme" phldr="1"/>
      <dgm:spPr/>
      <dgm:t>
        <a:bodyPr/>
        <a:lstStyle/>
        <a:p>
          <a:endParaRPr lang="en-US"/>
        </a:p>
      </dgm:t>
    </dgm:pt>
    <dgm:pt modelId="{D8F7E32E-410D-430A-BCD9-EA1FBDADAF49}">
      <dgm:prSet phldrT="[Text]" custT="1"/>
      <dgm:spPr/>
      <dgm:t>
        <a:bodyPr/>
        <a:lstStyle/>
        <a:p>
          <a:r>
            <a:rPr lang="en-US" sz="1400" b="1" dirty="0"/>
            <a:t>Data Cleaning Pt. II</a:t>
          </a:r>
        </a:p>
      </dgm:t>
    </dgm:pt>
    <dgm:pt modelId="{8A9F4E39-69ED-4DD0-AA55-6346D9C1A2A2}" type="parTrans" cxnId="{7486FC0F-D568-4BDC-ACD2-36A48F0DD757}">
      <dgm:prSet/>
      <dgm:spPr/>
      <dgm:t>
        <a:bodyPr/>
        <a:lstStyle/>
        <a:p>
          <a:endParaRPr lang="en-US" sz="1400"/>
        </a:p>
      </dgm:t>
    </dgm:pt>
    <dgm:pt modelId="{364C0EC6-2553-45C6-B687-88C10826C8D2}" type="sibTrans" cxnId="{7486FC0F-D568-4BDC-ACD2-36A48F0DD757}">
      <dgm:prSet/>
      <dgm:spPr/>
      <dgm:t>
        <a:bodyPr/>
        <a:lstStyle/>
        <a:p>
          <a:endParaRPr lang="en-US" sz="1400"/>
        </a:p>
      </dgm:t>
    </dgm:pt>
    <dgm:pt modelId="{30ED4095-3230-40AC-A1EF-7C0F9B1F928E}">
      <dgm:prSet phldrT="[Text]" custT="1"/>
      <dgm:spPr/>
      <dgm:t>
        <a:bodyPr/>
        <a:lstStyle/>
        <a:p>
          <a:r>
            <a:rPr lang="en-US" sz="1400" b="1" dirty="0"/>
            <a:t>Parameter Optimization</a:t>
          </a:r>
        </a:p>
      </dgm:t>
    </dgm:pt>
    <dgm:pt modelId="{A49785E7-BE2A-4812-BE2C-60FB5A779DC3}" type="parTrans" cxnId="{A3D6072D-0D10-4D36-A0C1-44CE4C8B4A52}">
      <dgm:prSet/>
      <dgm:spPr/>
      <dgm:t>
        <a:bodyPr/>
        <a:lstStyle/>
        <a:p>
          <a:endParaRPr lang="en-US" sz="1400"/>
        </a:p>
      </dgm:t>
    </dgm:pt>
    <dgm:pt modelId="{676CA647-3F60-456C-B1C7-79B359E50AE7}" type="sibTrans" cxnId="{A3D6072D-0D10-4D36-A0C1-44CE4C8B4A52}">
      <dgm:prSet/>
      <dgm:spPr/>
      <dgm:t>
        <a:bodyPr/>
        <a:lstStyle/>
        <a:p>
          <a:endParaRPr lang="en-US" sz="1400"/>
        </a:p>
      </dgm:t>
    </dgm:pt>
    <dgm:pt modelId="{D3031FBA-8FBA-4C5D-B05A-55E850F9928C}">
      <dgm:prSet phldrT="[Text]" custT="1"/>
      <dgm:spPr/>
      <dgm:t>
        <a:bodyPr/>
        <a:lstStyle/>
        <a:p>
          <a:pPr>
            <a:buNone/>
          </a:pPr>
          <a:r>
            <a:rPr lang="en-US" sz="1400" b="1" dirty="0"/>
            <a:t>SKLearn</a:t>
          </a:r>
        </a:p>
      </dgm:t>
    </dgm:pt>
    <dgm:pt modelId="{0C2966FD-14BD-434D-A446-4BBE22685851}" type="parTrans" cxnId="{88015081-3514-47CE-9DC3-174C8D95A461}">
      <dgm:prSet/>
      <dgm:spPr/>
      <dgm:t>
        <a:bodyPr/>
        <a:lstStyle/>
        <a:p>
          <a:endParaRPr lang="en-US" sz="1400"/>
        </a:p>
      </dgm:t>
    </dgm:pt>
    <dgm:pt modelId="{BF5BB373-B9C6-4ADC-B290-8E63493F0295}" type="sibTrans" cxnId="{88015081-3514-47CE-9DC3-174C8D95A461}">
      <dgm:prSet/>
      <dgm:spPr/>
      <dgm:t>
        <a:bodyPr/>
        <a:lstStyle/>
        <a:p>
          <a:endParaRPr lang="en-US" sz="1400"/>
        </a:p>
      </dgm:t>
    </dgm:pt>
    <dgm:pt modelId="{F2BBDD6C-ADD1-4787-8BCB-8B0C0B6DBB85}">
      <dgm:prSet phldrT="[Text]" custT="1"/>
      <dgm:spPr/>
      <dgm:t>
        <a:bodyPr/>
        <a:lstStyle/>
        <a:p>
          <a:r>
            <a:rPr lang="en-US" sz="1400" b="1" dirty="0"/>
            <a:t>Topic Modeling</a:t>
          </a:r>
        </a:p>
      </dgm:t>
    </dgm:pt>
    <dgm:pt modelId="{FFA43674-8BE3-4D93-BDCE-25DD41AF0E3E}" type="parTrans" cxnId="{C037A26B-9276-4FE4-A188-EF425C4E1542}">
      <dgm:prSet/>
      <dgm:spPr/>
      <dgm:t>
        <a:bodyPr/>
        <a:lstStyle/>
        <a:p>
          <a:endParaRPr lang="en-US" sz="1400"/>
        </a:p>
      </dgm:t>
    </dgm:pt>
    <dgm:pt modelId="{D2C51E9A-B3A1-4DA7-89B7-2476AC33B8E0}" type="sibTrans" cxnId="{C037A26B-9276-4FE4-A188-EF425C4E1542}">
      <dgm:prSet/>
      <dgm:spPr/>
      <dgm:t>
        <a:bodyPr/>
        <a:lstStyle/>
        <a:p>
          <a:endParaRPr lang="en-US" sz="1400"/>
        </a:p>
      </dgm:t>
    </dgm:pt>
    <dgm:pt modelId="{55A75CF8-1AFD-479E-BE6F-7D2595B4D299}">
      <dgm:prSet phldrT="[Text]" custT="1"/>
      <dgm:spPr/>
      <dgm:t>
        <a:bodyPr/>
        <a:lstStyle/>
        <a:p>
          <a:pPr>
            <a:buNone/>
          </a:pPr>
          <a:r>
            <a:rPr lang="en-US" sz="1400" b="1" dirty="0"/>
            <a:t>SKLearn</a:t>
          </a:r>
        </a:p>
      </dgm:t>
    </dgm:pt>
    <dgm:pt modelId="{AB654FEA-5A66-452E-BF18-38090D85A20B}" type="parTrans" cxnId="{34874DA7-2730-4CB6-9BFA-FEC9880A5FF6}">
      <dgm:prSet/>
      <dgm:spPr/>
      <dgm:t>
        <a:bodyPr/>
        <a:lstStyle/>
        <a:p>
          <a:endParaRPr lang="en-US" sz="1400"/>
        </a:p>
      </dgm:t>
    </dgm:pt>
    <dgm:pt modelId="{287A6890-43BB-47C1-8AB1-3357D1CE00DF}" type="sibTrans" cxnId="{34874DA7-2730-4CB6-9BFA-FEC9880A5FF6}">
      <dgm:prSet/>
      <dgm:spPr/>
      <dgm:t>
        <a:bodyPr/>
        <a:lstStyle/>
        <a:p>
          <a:endParaRPr lang="en-US" sz="1400"/>
        </a:p>
      </dgm:t>
    </dgm:pt>
    <dgm:pt modelId="{A910FB19-A2CA-461D-94EB-9BB1C949E2CD}">
      <dgm:prSet phldrT="[Text]" custT="1"/>
      <dgm:spPr/>
      <dgm:t>
        <a:bodyPr/>
        <a:lstStyle/>
        <a:p>
          <a:r>
            <a:rPr lang="en-US" sz="1400" b="1" dirty="0"/>
            <a:t>Model Evaluation</a:t>
          </a:r>
        </a:p>
      </dgm:t>
    </dgm:pt>
    <dgm:pt modelId="{B6C39C00-6284-41AD-93DF-6744CC98FA61}" type="parTrans" cxnId="{6AD477C3-116B-4259-8DCB-844B2E7399CD}">
      <dgm:prSet/>
      <dgm:spPr/>
      <dgm:t>
        <a:bodyPr/>
        <a:lstStyle/>
        <a:p>
          <a:endParaRPr lang="en-US" sz="1400"/>
        </a:p>
      </dgm:t>
    </dgm:pt>
    <dgm:pt modelId="{5F1547F8-F515-41F9-9E6F-0FEE48795105}" type="sibTrans" cxnId="{6AD477C3-116B-4259-8DCB-844B2E7399CD}">
      <dgm:prSet/>
      <dgm:spPr/>
      <dgm:t>
        <a:bodyPr/>
        <a:lstStyle/>
        <a:p>
          <a:endParaRPr lang="en-US" sz="1400"/>
        </a:p>
      </dgm:t>
    </dgm:pt>
    <dgm:pt modelId="{E0B89B68-6B39-4982-9017-CD84D4091858}">
      <dgm:prSet phldrT="[Text]" custT="1"/>
      <dgm:spPr/>
      <dgm:t>
        <a:bodyPr/>
        <a:lstStyle/>
        <a:p>
          <a:r>
            <a:rPr lang="en-US" sz="1200" b="1" dirty="0"/>
            <a:t>Output:</a:t>
          </a:r>
        </a:p>
      </dgm:t>
    </dgm:pt>
    <dgm:pt modelId="{87993AEE-9808-4A80-8763-88FC5755F4DA}" type="parTrans" cxnId="{71DB3834-BCB3-4110-84DD-07A94887F523}">
      <dgm:prSet/>
      <dgm:spPr/>
      <dgm:t>
        <a:bodyPr/>
        <a:lstStyle/>
        <a:p>
          <a:endParaRPr lang="en-US" sz="1400"/>
        </a:p>
      </dgm:t>
    </dgm:pt>
    <dgm:pt modelId="{E82B2394-CD30-4EDF-987A-5EB21C58E9BE}" type="sibTrans" cxnId="{71DB3834-BCB3-4110-84DD-07A94887F523}">
      <dgm:prSet/>
      <dgm:spPr/>
      <dgm:t>
        <a:bodyPr/>
        <a:lstStyle/>
        <a:p>
          <a:endParaRPr lang="en-US" sz="1400"/>
        </a:p>
      </dgm:t>
    </dgm:pt>
    <dgm:pt modelId="{630ED040-3D82-40C2-B534-80E33BB51D23}">
      <dgm:prSet phldrT="[Text]" custT="1"/>
      <dgm:spPr/>
      <dgm:t>
        <a:bodyPr/>
        <a:lstStyle/>
        <a:p>
          <a:r>
            <a:rPr lang="en-US" sz="1200" b="1" dirty="0"/>
            <a:t>Output:</a:t>
          </a:r>
        </a:p>
      </dgm:t>
    </dgm:pt>
    <dgm:pt modelId="{080C191E-AA11-400F-A6F9-BA3FCBB0A989}" type="parTrans" cxnId="{2E899C4F-8FCD-42DA-A928-245A0369ABF5}">
      <dgm:prSet/>
      <dgm:spPr/>
      <dgm:t>
        <a:bodyPr/>
        <a:lstStyle/>
        <a:p>
          <a:endParaRPr lang="en-US" sz="1400"/>
        </a:p>
      </dgm:t>
    </dgm:pt>
    <dgm:pt modelId="{4937A872-3E65-41A2-9949-023CC16E3BB3}" type="sibTrans" cxnId="{2E899C4F-8FCD-42DA-A928-245A0369ABF5}">
      <dgm:prSet/>
      <dgm:spPr/>
      <dgm:t>
        <a:bodyPr/>
        <a:lstStyle/>
        <a:p>
          <a:endParaRPr lang="en-US" sz="1400"/>
        </a:p>
      </dgm:t>
    </dgm:pt>
    <dgm:pt modelId="{D687AA6B-E4D4-4AC1-80F6-7D38E11C3870}">
      <dgm:prSet phldrT="[Text]" custT="1"/>
      <dgm:spPr/>
      <dgm:t>
        <a:bodyPr/>
        <a:lstStyle/>
        <a:p>
          <a:pPr>
            <a:buNone/>
          </a:pPr>
          <a:endParaRPr lang="en-US" sz="1400" dirty="0"/>
        </a:p>
      </dgm:t>
    </dgm:pt>
    <dgm:pt modelId="{72301416-2852-4ED2-816C-BE93780AC7E6}" type="parTrans" cxnId="{137F6B2A-9F8A-47AF-A848-F294B3CCBCF3}">
      <dgm:prSet/>
      <dgm:spPr/>
      <dgm:t>
        <a:bodyPr/>
        <a:lstStyle/>
        <a:p>
          <a:endParaRPr lang="en-US" sz="1400"/>
        </a:p>
      </dgm:t>
    </dgm:pt>
    <dgm:pt modelId="{00DD017B-AA7D-49D7-B884-1089C161A697}" type="sibTrans" cxnId="{137F6B2A-9F8A-47AF-A848-F294B3CCBCF3}">
      <dgm:prSet/>
      <dgm:spPr/>
      <dgm:t>
        <a:bodyPr/>
        <a:lstStyle/>
        <a:p>
          <a:endParaRPr lang="en-US" sz="1400"/>
        </a:p>
      </dgm:t>
    </dgm:pt>
    <dgm:pt modelId="{B41F2962-3A01-4926-8D95-F61624F0EED5}">
      <dgm:prSet phldrT="[Text]" custT="1"/>
      <dgm:spPr/>
      <dgm:t>
        <a:bodyPr/>
        <a:lstStyle/>
        <a:p>
          <a:pPr>
            <a:buNone/>
          </a:pPr>
          <a:r>
            <a:rPr lang="en-US" sz="1400" b="1" dirty="0"/>
            <a:t>SKLearn</a:t>
          </a:r>
        </a:p>
      </dgm:t>
    </dgm:pt>
    <dgm:pt modelId="{FDA5A5CD-89D5-49FD-874C-CD0FA8041A4E}" type="parTrans" cxnId="{E5C087B8-4C88-4B9C-89A0-A68A25E1A683}">
      <dgm:prSet/>
      <dgm:spPr/>
      <dgm:t>
        <a:bodyPr/>
        <a:lstStyle/>
        <a:p>
          <a:endParaRPr lang="en-US" sz="1400"/>
        </a:p>
      </dgm:t>
    </dgm:pt>
    <dgm:pt modelId="{78426D79-A258-4C20-82F7-93865FEE4B47}" type="sibTrans" cxnId="{E5C087B8-4C88-4B9C-89A0-A68A25E1A683}">
      <dgm:prSet/>
      <dgm:spPr/>
      <dgm:t>
        <a:bodyPr/>
        <a:lstStyle/>
        <a:p>
          <a:endParaRPr lang="en-US" sz="1400"/>
        </a:p>
      </dgm:t>
    </dgm:pt>
    <dgm:pt modelId="{FF8960D4-F5E7-4831-8E88-76D38879073B}">
      <dgm:prSet phldrT="[Text]" custT="1"/>
      <dgm:spPr/>
      <dgm:t>
        <a:bodyPr/>
        <a:lstStyle/>
        <a:p>
          <a:pPr>
            <a:buNone/>
          </a:pPr>
          <a:r>
            <a:rPr lang="en-US" sz="1400" b="1" dirty="0"/>
            <a:t>Pandas</a:t>
          </a:r>
        </a:p>
      </dgm:t>
    </dgm:pt>
    <dgm:pt modelId="{F70AA1BE-1631-4113-8F6B-23E5177E33D2}" type="parTrans" cxnId="{251D5616-5726-445D-A064-E7A92ACB8D7F}">
      <dgm:prSet/>
      <dgm:spPr/>
      <dgm:t>
        <a:bodyPr/>
        <a:lstStyle/>
        <a:p>
          <a:endParaRPr lang="en-US" sz="1400"/>
        </a:p>
      </dgm:t>
    </dgm:pt>
    <dgm:pt modelId="{FC1AF3C9-6496-4123-B823-370D22641849}" type="sibTrans" cxnId="{251D5616-5726-445D-A064-E7A92ACB8D7F}">
      <dgm:prSet/>
      <dgm:spPr/>
      <dgm:t>
        <a:bodyPr/>
        <a:lstStyle/>
        <a:p>
          <a:endParaRPr lang="en-US" sz="1400"/>
        </a:p>
      </dgm:t>
    </dgm:pt>
    <dgm:pt modelId="{015EFD7D-ADC0-4AB4-A3B9-A6B8EF1F426B}">
      <dgm:prSet phldrT="[Text]" custT="1"/>
      <dgm:spPr/>
      <dgm:t>
        <a:bodyPr/>
        <a:lstStyle/>
        <a:p>
          <a:r>
            <a:rPr lang="en-US" sz="1200" b="1" dirty="0"/>
            <a:t>Action(s):</a:t>
          </a:r>
        </a:p>
      </dgm:t>
    </dgm:pt>
    <dgm:pt modelId="{BCD5A149-0B5A-4C76-9DFD-2530CE790AC0}" type="parTrans" cxnId="{EF1BD9C0-F2D4-4625-952A-3057E7A36011}">
      <dgm:prSet/>
      <dgm:spPr/>
      <dgm:t>
        <a:bodyPr/>
        <a:lstStyle/>
        <a:p>
          <a:endParaRPr lang="en-US"/>
        </a:p>
      </dgm:t>
    </dgm:pt>
    <dgm:pt modelId="{4083A55A-AC14-4434-8F55-5755C1C13E86}" type="sibTrans" cxnId="{EF1BD9C0-F2D4-4625-952A-3057E7A36011}">
      <dgm:prSet/>
      <dgm:spPr/>
      <dgm:t>
        <a:bodyPr/>
        <a:lstStyle/>
        <a:p>
          <a:endParaRPr lang="en-US"/>
        </a:p>
      </dgm:t>
    </dgm:pt>
    <dgm:pt modelId="{F5094091-2A7C-4AC5-BB8D-B3515F75B433}">
      <dgm:prSet phldrT="[Text]" custT="1"/>
      <dgm:spPr/>
      <dgm:t>
        <a:bodyPr/>
        <a:lstStyle/>
        <a:p>
          <a:r>
            <a:rPr lang="en-US" sz="1200" b="1" dirty="0"/>
            <a:t>Action(s):</a:t>
          </a:r>
        </a:p>
      </dgm:t>
    </dgm:pt>
    <dgm:pt modelId="{8BCD19CA-3335-4587-889A-D9297C9641F2}" type="parTrans" cxnId="{C0299FF7-1A42-42A7-BD53-C3D7175F3613}">
      <dgm:prSet/>
      <dgm:spPr/>
      <dgm:t>
        <a:bodyPr/>
        <a:lstStyle/>
        <a:p>
          <a:endParaRPr lang="en-US"/>
        </a:p>
      </dgm:t>
    </dgm:pt>
    <dgm:pt modelId="{9279DD20-D4F2-478F-A5B4-234A3836FFE9}" type="sibTrans" cxnId="{C0299FF7-1A42-42A7-BD53-C3D7175F3613}">
      <dgm:prSet/>
      <dgm:spPr/>
      <dgm:t>
        <a:bodyPr/>
        <a:lstStyle/>
        <a:p>
          <a:endParaRPr lang="en-US"/>
        </a:p>
      </dgm:t>
    </dgm:pt>
    <dgm:pt modelId="{6D05BC20-5002-416F-A310-ACD0FE5C5393}">
      <dgm:prSet phldrT="[Text]" custT="1"/>
      <dgm:spPr/>
      <dgm:t>
        <a:bodyPr/>
        <a:lstStyle/>
        <a:p>
          <a:r>
            <a:rPr lang="en-US" sz="1200" b="1" dirty="0"/>
            <a:t>Action(s):</a:t>
          </a:r>
        </a:p>
      </dgm:t>
    </dgm:pt>
    <dgm:pt modelId="{D0B0ADC4-CF3D-4CB2-AE7C-475494D01AC7}" type="parTrans" cxnId="{3C0E1DAE-E55D-493E-9861-9E5B82BE4A92}">
      <dgm:prSet/>
      <dgm:spPr/>
      <dgm:t>
        <a:bodyPr/>
        <a:lstStyle/>
        <a:p>
          <a:endParaRPr lang="en-US"/>
        </a:p>
      </dgm:t>
    </dgm:pt>
    <dgm:pt modelId="{ABFF0A65-FB56-43A9-BA9E-70BF2880565E}" type="sibTrans" cxnId="{3C0E1DAE-E55D-493E-9861-9E5B82BE4A92}">
      <dgm:prSet/>
      <dgm:spPr/>
      <dgm:t>
        <a:bodyPr/>
        <a:lstStyle/>
        <a:p>
          <a:endParaRPr lang="en-US"/>
        </a:p>
      </dgm:t>
    </dgm:pt>
    <dgm:pt modelId="{B188A237-0CED-483F-B6D9-A6CDB0F24AB4}">
      <dgm:prSet phldrT="[Text]" custT="1"/>
      <dgm:spPr/>
      <dgm:t>
        <a:bodyPr/>
        <a:lstStyle/>
        <a:p>
          <a:r>
            <a:rPr lang="en-US" sz="1200" b="1" dirty="0"/>
            <a:t>Action(s):</a:t>
          </a:r>
        </a:p>
      </dgm:t>
    </dgm:pt>
    <dgm:pt modelId="{61A5B518-2972-42AB-926B-3FA52D7399EA}" type="parTrans" cxnId="{D3556A1C-DAD8-4E53-83A3-C39639FED14E}">
      <dgm:prSet/>
      <dgm:spPr/>
      <dgm:t>
        <a:bodyPr/>
        <a:lstStyle/>
        <a:p>
          <a:endParaRPr lang="en-US"/>
        </a:p>
      </dgm:t>
    </dgm:pt>
    <dgm:pt modelId="{B996B7CB-8C04-4680-9774-067494F553D8}" type="sibTrans" cxnId="{D3556A1C-DAD8-4E53-83A3-C39639FED14E}">
      <dgm:prSet/>
      <dgm:spPr/>
      <dgm:t>
        <a:bodyPr/>
        <a:lstStyle/>
        <a:p>
          <a:endParaRPr lang="en-US"/>
        </a:p>
      </dgm:t>
    </dgm:pt>
    <dgm:pt modelId="{057946EA-F8C1-447F-8BDB-2B4435A5B11D}">
      <dgm:prSet phldrT="[Text]" custT="1"/>
      <dgm:spPr/>
      <dgm:t>
        <a:bodyPr/>
        <a:lstStyle/>
        <a:p>
          <a:pPr>
            <a:buFontTx/>
            <a:buChar char="‒"/>
          </a:pPr>
          <a:r>
            <a:rPr lang="en-US" sz="1200" b="0" dirty="0"/>
            <a:t>Filtered HTML and JavaScript residue.</a:t>
          </a:r>
          <a:endParaRPr lang="en-US" sz="1200" b="1" dirty="0"/>
        </a:p>
      </dgm:t>
    </dgm:pt>
    <dgm:pt modelId="{8BE39BCE-6832-4A4D-9B28-266BADADE482}" type="parTrans" cxnId="{C6216DCF-4199-4645-B03F-24088EE5D24F}">
      <dgm:prSet/>
      <dgm:spPr/>
      <dgm:t>
        <a:bodyPr/>
        <a:lstStyle/>
        <a:p>
          <a:endParaRPr lang="en-US"/>
        </a:p>
      </dgm:t>
    </dgm:pt>
    <dgm:pt modelId="{1473E9E4-F6A9-43BD-B950-12CDF6C51FEB}" type="sibTrans" cxnId="{C6216DCF-4199-4645-B03F-24088EE5D24F}">
      <dgm:prSet/>
      <dgm:spPr/>
      <dgm:t>
        <a:bodyPr/>
        <a:lstStyle/>
        <a:p>
          <a:endParaRPr lang="en-US"/>
        </a:p>
      </dgm:t>
    </dgm:pt>
    <dgm:pt modelId="{56DA4E8A-A926-498A-BA66-BD1930DD1B44}">
      <dgm:prSet phldrT="[Text]" custT="1"/>
      <dgm:spPr/>
      <dgm:t>
        <a:bodyPr/>
        <a:lstStyle/>
        <a:p>
          <a:pPr>
            <a:buFontTx/>
            <a:buChar char="‒"/>
          </a:pPr>
          <a:r>
            <a:rPr lang="en-US" sz="1200" b="0" dirty="0"/>
            <a:t>Dropped irrelevant and truncated documents as well as duplicates (both within and across target sources).</a:t>
          </a:r>
          <a:endParaRPr lang="en-US" sz="1200" b="1" dirty="0"/>
        </a:p>
      </dgm:t>
    </dgm:pt>
    <dgm:pt modelId="{B678F2A4-B653-4555-AFD6-639254C870CC}" type="parTrans" cxnId="{AFD4CF96-C5DC-4AF4-AB16-F38DE32B0096}">
      <dgm:prSet/>
      <dgm:spPr/>
      <dgm:t>
        <a:bodyPr/>
        <a:lstStyle/>
        <a:p>
          <a:endParaRPr lang="en-US"/>
        </a:p>
      </dgm:t>
    </dgm:pt>
    <dgm:pt modelId="{F14D3B26-9204-49D4-B0AE-C2D709B9AA30}" type="sibTrans" cxnId="{AFD4CF96-C5DC-4AF4-AB16-F38DE32B0096}">
      <dgm:prSet/>
      <dgm:spPr/>
      <dgm:t>
        <a:bodyPr/>
        <a:lstStyle/>
        <a:p>
          <a:endParaRPr lang="en-US"/>
        </a:p>
      </dgm:t>
    </dgm:pt>
    <dgm:pt modelId="{DC111898-2CC9-479C-AB27-186FA7352DFB}">
      <dgm:prSet phldrT="[Text]" custT="1"/>
      <dgm:spPr/>
      <dgm:t>
        <a:bodyPr/>
        <a:lstStyle/>
        <a:p>
          <a:pPr>
            <a:buFontTx/>
            <a:buChar char="‒"/>
          </a:pPr>
          <a:r>
            <a:rPr lang="en-US" sz="1200" b="0" dirty="0"/>
            <a:t>Lowercased documents; filtered nonalphabetic characters.</a:t>
          </a:r>
          <a:r>
            <a:rPr lang="en-US" sz="1200" b="1" dirty="0"/>
            <a:t>	</a:t>
          </a:r>
        </a:p>
      </dgm:t>
    </dgm:pt>
    <dgm:pt modelId="{1F00A9A8-834F-443D-A1F4-512984B1D538}" type="parTrans" cxnId="{B12A9063-7340-46F2-90B7-EDA0F883B0E8}">
      <dgm:prSet/>
      <dgm:spPr/>
      <dgm:t>
        <a:bodyPr/>
        <a:lstStyle/>
        <a:p>
          <a:endParaRPr lang="en-US"/>
        </a:p>
      </dgm:t>
    </dgm:pt>
    <dgm:pt modelId="{CCDA7996-47AB-4843-A397-6E5D78AE0F60}" type="sibTrans" cxnId="{B12A9063-7340-46F2-90B7-EDA0F883B0E8}">
      <dgm:prSet/>
      <dgm:spPr/>
      <dgm:t>
        <a:bodyPr/>
        <a:lstStyle/>
        <a:p>
          <a:endParaRPr lang="en-US"/>
        </a:p>
      </dgm:t>
    </dgm:pt>
    <dgm:pt modelId="{96DC5478-5F62-404F-B17A-FF56CA843BC2}">
      <dgm:prSet phldrT="[Text]" custT="1"/>
      <dgm:spPr/>
      <dgm:t>
        <a:bodyPr/>
        <a:lstStyle/>
        <a:p>
          <a:pPr>
            <a:buFontTx/>
            <a:buChar char="‒"/>
          </a:pPr>
          <a:r>
            <a:rPr lang="en-US" sz="1200" b="0" dirty="0"/>
            <a:t>Clean Dataset </a:t>
          </a:r>
        </a:p>
      </dgm:t>
    </dgm:pt>
    <dgm:pt modelId="{AF13FAD9-ED63-48D5-A684-24C7734AF1FB}" type="parTrans" cxnId="{39B1D79A-173C-45E1-8E81-9BD10C221D14}">
      <dgm:prSet/>
      <dgm:spPr/>
      <dgm:t>
        <a:bodyPr/>
        <a:lstStyle/>
        <a:p>
          <a:endParaRPr lang="en-US"/>
        </a:p>
      </dgm:t>
    </dgm:pt>
    <dgm:pt modelId="{2F13B0D8-3CA0-4038-B9AD-7B761BB8440D}" type="sibTrans" cxnId="{39B1D79A-173C-45E1-8E81-9BD10C221D14}">
      <dgm:prSet/>
      <dgm:spPr/>
      <dgm:t>
        <a:bodyPr/>
        <a:lstStyle/>
        <a:p>
          <a:endParaRPr lang="en-US"/>
        </a:p>
      </dgm:t>
    </dgm:pt>
    <dgm:pt modelId="{3D5F4EF8-3F51-4D63-B903-D34CA2CED8E3}">
      <dgm:prSet phldrT="[Text]" custT="1"/>
      <dgm:spPr/>
      <dgm:t>
        <a:bodyPr/>
        <a:lstStyle/>
        <a:p>
          <a:pPr>
            <a:buFontTx/>
            <a:buChar char="‒"/>
          </a:pPr>
          <a:r>
            <a:rPr lang="en-US" sz="1200" b="0" dirty="0"/>
            <a:t>Grid-searched the vectorizer’s min_df and max_df, as well as the initial model’s n_topics. </a:t>
          </a:r>
        </a:p>
      </dgm:t>
    </dgm:pt>
    <dgm:pt modelId="{0F4C808E-9195-47CD-80E5-BC4E9255CDF0}" type="parTrans" cxnId="{CFF2AEBE-841A-4A1C-8EFF-0992C300CB0E}">
      <dgm:prSet/>
      <dgm:spPr/>
      <dgm:t>
        <a:bodyPr/>
        <a:lstStyle/>
        <a:p>
          <a:endParaRPr lang="en-US"/>
        </a:p>
      </dgm:t>
    </dgm:pt>
    <dgm:pt modelId="{88D67FA5-591A-4989-AE51-0E50436A5310}" type="sibTrans" cxnId="{CFF2AEBE-841A-4A1C-8EFF-0992C300CB0E}">
      <dgm:prSet/>
      <dgm:spPr/>
      <dgm:t>
        <a:bodyPr/>
        <a:lstStyle/>
        <a:p>
          <a:endParaRPr lang="en-US"/>
        </a:p>
      </dgm:t>
    </dgm:pt>
    <dgm:pt modelId="{BD2636F8-EC6A-403D-BA12-53CB1189A963}">
      <dgm:prSet phldrT="[Text]" custT="1"/>
      <dgm:spPr/>
      <dgm:t>
        <a:bodyPr/>
        <a:lstStyle/>
        <a:p>
          <a:pPr>
            <a:buFontTx/>
            <a:buChar char="‒"/>
          </a:pPr>
          <a:r>
            <a:rPr lang="en-US" sz="1200" b="0" dirty="0"/>
            <a:t>Defined custom stop-words based on initial model runs.</a:t>
          </a:r>
        </a:p>
      </dgm:t>
    </dgm:pt>
    <dgm:pt modelId="{3C9F4A7D-C727-4B51-9A4E-49DF5F60CEFB}" type="parTrans" cxnId="{C1641FD1-E2A0-4B22-B6EA-ADE4E47D62AB}">
      <dgm:prSet/>
      <dgm:spPr/>
      <dgm:t>
        <a:bodyPr/>
        <a:lstStyle/>
        <a:p>
          <a:endParaRPr lang="en-US"/>
        </a:p>
      </dgm:t>
    </dgm:pt>
    <dgm:pt modelId="{53B78B68-827F-458E-8034-35E1FB0F7C4E}" type="sibTrans" cxnId="{C1641FD1-E2A0-4B22-B6EA-ADE4E47D62AB}">
      <dgm:prSet/>
      <dgm:spPr/>
      <dgm:t>
        <a:bodyPr/>
        <a:lstStyle/>
        <a:p>
          <a:endParaRPr lang="en-US"/>
        </a:p>
      </dgm:t>
    </dgm:pt>
    <dgm:pt modelId="{F17670A2-F3DA-42A3-95F7-DC861420F594}">
      <dgm:prSet phldrT="[Text]" custT="1"/>
      <dgm:spPr/>
      <dgm:t>
        <a:bodyPr/>
        <a:lstStyle/>
        <a:p>
          <a:pPr>
            <a:buFontTx/>
            <a:buChar char="‒"/>
          </a:pPr>
          <a:r>
            <a:rPr lang="en-US" sz="1200" b="0" dirty="0"/>
            <a:t>Split the dataset into training and test sets; stratified on search term.</a:t>
          </a:r>
        </a:p>
      </dgm:t>
    </dgm:pt>
    <dgm:pt modelId="{A160399D-DDC0-49A6-8408-9945E7A08BC5}" type="parTrans" cxnId="{CF9C2A44-0856-46A6-A52E-1E08F5C17153}">
      <dgm:prSet/>
      <dgm:spPr/>
      <dgm:t>
        <a:bodyPr/>
        <a:lstStyle/>
        <a:p>
          <a:endParaRPr lang="en-US"/>
        </a:p>
      </dgm:t>
    </dgm:pt>
    <dgm:pt modelId="{B1AECC8E-2471-465B-AC4B-2902BE9264F4}" type="sibTrans" cxnId="{CF9C2A44-0856-46A6-A52E-1E08F5C17153}">
      <dgm:prSet/>
      <dgm:spPr/>
      <dgm:t>
        <a:bodyPr/>
        <a:lstStyle/>
        <a:p>
          <a:endParaRPr lang="en-US"/>
        </a:p>
      </dgm:t>
    </dgm:pt>
    <dgm:pt modelId="{0154FBAC-D5C4-4492-A9C3-47C7B1FB9F27}">
      <dgm:prSet phldrT="[Text]" custT="1"/>
      <dgm:spPr/>
      <dgm:t>
        <a:bodyPr/>
        <a:lstStyle/>
        <a:p>
          <a:pPr>
            <a:buFontTx/>
            <a:buChar char="‒"/>
          </a:pPr>
          <a:r>
            <a:rPr lang="en-US" sz="1200" b="0" dirty="0"/>
            <a:t>Optimal Parameters</a:t>
          </a:r>
          <a:r>
            <a:rPr lang="en-US" sz="1200" b="1" dirty="0"/>
            <a:t>	</a:t>
          </a:r>
        </a:p>
      </dgm:t>
    </dgm:pt>
    <dgm:pt modelId="{A0B5CBE2-54C4-4D86-A758-2A09DAA1451B}" type="parTrans" cxnId="{0AFFDD18-8C3B-4C73-9344-143C24F82CFC}">
      <dgm:prSet/>
      <dgm:spPr/>
      <dgm:t>
        <a:bodyPr/>
        <a:lstStyle/>
        <a:p>
          <a:endParaRPr lang="en-US"/>
        </a:p>
      </dgm:t>
    </dgm:pt>
    <dgm:pt modelId="{53539023-5D63-4DE2-9393-8CA486D85A84}" type="sibTrans" cxnId="{0AFFDD18-8C3B-4C73-9344-143C24F82CFC}">
      <dgm:prSet/>
      <dgm:spPr/>
      <dgm:t>
        <a:bodyPr/>
        <a:lstStyle/>
        <a:p>
          <a:endParaRPr lang="en-US"/>
        </a:p>
      </dgm:t>
    </dgm:pt>
    <dgm:pt modelId="{A78FC090-DD73-4D5F-B158-29CCEC64854A}">
      <dgm:prSet phldrT="[Text]" custT="1"/>
      <dgm:spPr/>
      <dgm:t>
        <a:bodyPr/>
        <a:lstStyle/>
        <a:p>
          <a:pPr>
            <a:buFontTx/>
            <a:buChar char="‒"/>
          </a:pPr>
          <a:r>
            <a:rPr lang="en-US" sz="1200" b="0" dirty="0"/>
            <a:t>Vectorized training and test sets using the optimal min_df and max_df.</a:t>
          </a:r>
        </a:p>
      </dgm:t>
    </dgm:pt>
    <dgm:pt modelId="{5088F780-1C26-4AB0-864A-75A3DBD60066}" type="parTrans" cxnId="{BE4962F2-76C3-49A0-9371-F0DEDFCB335F}">
      <dgm:prSet/>
      <dgm:spPr/>
      <dgm:t>
        <a:bodyPr/>
        <a:lstStyle/>
        <a:p>
          <a:endParaRPr lang="en-US"/>
        </a:p>
      </dgm:t>
    </dgm:pt>
    <dgm:pt modelId="{8DD78C6A-862B-4CA6-95E2-91FC008FC651}" type="sibTrans" cxnId="{BE4962F2-76C3-49A0-9371-F0DEDFCB335F}">
      <dgm:prSet/>
      <dgm:spPr/>
      <dgm:t>
        <a:bodyPr/>
        <a:lstStyle/>
        <a:p>
          <a:endParaRPr lang="en-US"/>
        </a:p>
      </dgm:t>
    </dgm:pt>
    <dgm:pt modelId="{FAA9403C-0947-448D-9750-F7D1B3C56A5B}">
      <dgm:prSet phldrT="[Text]" custT="1"/>
      <dgm:spPr/>
      <dgm:t>
        <a:bodyPr/>
        <a:lstStyle/>
        <a:p>
          <a:pPr>
            <a:buFontTx/>
            <a:buChar char="‒"/>
          </a:pPr>
          <a:r>
            <a:rPr lang="en-US" sz="1200" b="0" dirty="0"/>
            <a:t>Fit models to the TFIDF matrices using the optimal n_topics and quantile-scaled the scores. </a:t>
          </a:r>
        </a:p>
      </dgm:t>
    </dgm:pt>
    <dgm:pt modelId="{AB2B8ABA-E1DE-449E-AFB6-A0226C8C7909}" type="parTrans" cxnId="{13AF2A5C-BE25-4692-B575-D072E3693712}">
      <dgm:prSet/>
      <dgm:spPr/>
      <dgm:t>
        <a:bodyPr/>
        <a:lstStyle/>
        <a:p>
          <a:endParaRPr lang="en-US"/>
        </a:p>
      </dgm:t>
    </dgm:pt>
    <dgm:pt modelId="{DCC7A6C6-D2B7-4398-843B-9DE656A882A0}" type="sibTrans" cxnId="{13AF2A5C-BE25-4692-B575-D072E3693712}">
      <dgm:prSet/>
      <dgm:spPr/>
      <dgm:t>
        <a:bodyPr/>
        <a:lstStyle/>
        <a:p>
          <a:endParaRPr lang="en-US"/>
        </a:p>
      </dgm:t>
    </dgm:pt>
    <dgm:pt modelId="{C99BEA62-AAE7-4BD8-9FF6-67C13A0E7EE8}">
      <dgm:prSet phldrT="[Text]" custT="1"/>
      <dgm:spPr/>
      <dgm:t>
        <a:bodyPr/>
        <a:lstStyle/>
        <a:p>
          <a:endParaRPr lang="en-US" sz="1200" b="1" dirty="0"/>
        </a:p>
      </dgm:t>
    </dgm:pt>
    <dgm:pt modelId="{438E82C6-C2B0-42C1-B76A-27095133AC57}" type="parTrans" cxnId="{09E18DC2-923E-48AE-9E56-18393959DC39}">
      <dgm:prSet/>
      <dgm:spPr/>
      <dgm:t>
        <a:bodyPr/>
        <a:lstStyle/>
        <a:p>
          <a:endParaRPr lang="en-US"/>
        </a:p>
      </dgm:t>
    </dgm:pt>
    <dgm:pt modelId="{CB01679E-557B-4484-9B44-AB2B53A7A5AD}" type="sibTrans" cxnId="{09E18DC2-923E-48AE-9E56-18393959DC39}">
      <dgm:prSet/>
      <dgm:spPr/>
      <dgm:t>
        <a:bodyPr/>
        <a:lstStyle/>
        <a:p>
          <a:endParaRPr lang="en-US"/>
        </a:p>
      </dgm:t>
    </dgm:pt>
    <dgm:pt modelId="{69AC9058-5BD8-4B05-9FFB-0D816707514B}">
      <dgm:prSet phldrT="[Text]" custT="1"/>
      <dgm:spPr/>
      <dgm:t>
        <a:bodyPr/>
        <a:lstStyle/>
        <a:p>
          <a:pPr>
            <a:buFontTx/>
            <a:buChar char="‒"/>
          </a:pPr>
          <a:r>
            <a:rPr lang="en-US" sz="1200" b="0" dirty="0"/>
            <a:t>Model Outcomes</a:t>
          </a:r>
        </a:p>
      </dgm:t>
    </dgm:pt>
    <dgm:pt modelId="{F42D92F5-EC23-4C74-B319-04D7E6098ED1}" type="parTrans" cxnId="{ABB3D090-155C-4794-87ED-B9D16823E399}">
      <dgm:prSet/>
      <dgm:spPr/>
      <dgm:t>
        <a:bodyPr/>
        <a:lstStyle/>
        <a:p>
          <a:endParaRPr lang="en-US"/>
        </a:p>
      </dgm:t>
    </dgm:pt>
    <dgm:pt modelId="{A64F6BB5-5DF5-4919-9E1F-79F9271B29D1}" type="sibTrans" cxnId="{ABB3D090-155C-4794-87ED-B9D16823E399}">
      <dgm:prSet/>
      <dgm:spPr/>
      <dgm:t>
        <a:bodyPr/>
        <a:lstStyle/>
        <a:p>
          <a:endParaRPr lang="en-US"/>
        </a:p>
      </dgm:t>
    </dgm:pt>
    <dgm:pt modelId="{85FB5EAA-FF0B-4AB6-BA6E-ED08113B11BB}">
      <dgm:prSet phldrT="[Text]" custT="1"/>
      <dgm:spPr/>
      <dgm:t>
        <a:bodyPr/>
        <a:lstStyle/>
        <a:p>
          <a:r>
            <a:rPr lang="en-US" sz="1200" b="1" dirty="0"/>
            <a:t>Output:</a:t>
          </a:r>
        </a:p>
      </dgm:t>
    </dgm:pt>
    <dgm:pt modelId="{833E90F8-7401-4C9B-881A-6B8C1399EE11}" type="sibTrans" cxnId="{639A4ECA-1BA7-4444-AA1F-78AC65588159}">
      <dgm:prSet/>
      <dgm:spPr/>
      <dgm:t>
        <a:bodyPr/>
        <a:lstStyle/>
        <a:p>
          <a:endParaRPr lang="en-US" sz="1400"/>
        </a:p>
      </dgm:t>
    </dgm:pt>
    <dgm:pt modelId="{C4ADE08C-5E29-4F2F-9C0B-A1387ED14421}" type="parTrans" cxnId="{639A4ECA-1BA7-4444-AA1F-78AC65588159}">
      <dgm:prSet/>
      <dgm:spPr/>
      <dgm:t>
        <a:bodyPr/>
        <a:lstStyle/>
        <a:p>
          <a:endParaRPr lang="en-US" sz="1400"/>
        </a:p>
      </dgm:t>
    </dgm:pt>
    <dgm:pt modelId="{78D02459-4175-4D6F-99CA-C5D1E663EA8A}">
      <dgm:prSet phldrT="[Text]" custT="1"/>
      <dgm:spPr/>
      <dgm:t>
        <a:bodyPr/>
        <a:lstStyle/>
        <a:p>
          <a:pPr>
            <a:buFontTx/>
            <a:buChar char="‒"/>
          </a:pPr>
          <a:r>
            <a:rPr lang="en-US" sz="1200" b="0" dirty="0"/>
            <a:t>Inspected training and test sets’ loading distributions per topic by model.</a:t>
          </a:r>
        </a:p>
      </dgm:t>
    </dgm:pt>
    <dgm:pt modelId="{78A644F9-F14C-46B1-8848-570FDEF1B60A}" type="parTrans" cxnId="{5FF48403-4187-40F9-B649-C9991E6F6017}">
      <dgm:prSet/>
      <dgm:spPr/>
      <dgm:t>
        <a:bodyPr/>
        <a:lstStyle/>
        <a:p>
          <a:endParaRPr lang="en-US"/>
        </a:p>
      </dgm:t>
    </dgm:pt>
    <dgm:pt modelId="{39A37063-521B-4D6D-835E-55FCA4F852BA}" type="sibTrans" cxnId="{5FF48403-4187-40F9-B649-C9991E6F6017}">
      <dgm:prSet/>
      <dgm:spPr/>
      <dgm:t>
        <a:bodyPr/>
        <a:lstStyle/>
        <a:p>
          <a:endParaRPr lang="en-US"/>
        </a:p>
      </dgm:t>
    </dgm:pt>
    <dgm:pt modelId="{6811AA13-1657-4AE2-A970-D90EE6BAD9FB}">
      <dgm:prSet phldrT="[Text]" custT="1"/>
      <dgm:spPr/>
      <dgm:t>
        <a:bodyPr/>
        <a:lstStyle/>
        <a:p>
          <a:pPr>
            <a:buFontTx/>
            <a:buChar char="‒"/>
          </a:pPr>
          <a:r>
            <a:rPr lang="en-US" sz="1200" b="0" dirty="0"/>
            <a:t>Aligned scores and topic assignments to documents.</a:t>
          </a:r>
        </a:p>
      </dgm:t>
    </dgm:pt>
    <dgm:pt modelId="{C36449E7-08F4-462D-9F68-632DAD89ECF7}" type="parTrans" cxnId="{B76C6AD0-55E2-45FF-8928-4D0729229B0B}">
      <dgm:prSet/>
      <dgm:spPr/>
      <dgm:t>
        <a:bodyPr/>
        <a:lstStyle/>
        <a:p>
          <a:endParaRPr lang="en-US"/>
        </a:p>
      </dgm:t>
    </dgm:pt>
    <dgm:pt modelId="{B18DDA7C-A7B3-442B-8A5F-5A34A611FECC}" type="sibTrans" cxnId="{B76C6AD0-55E2-45FF-8928-4D0729229B0B}">
      <dgm:prSet/>
      <dgm:spPr/>
      <dgm:t>
        <a:bodyPr/>
        <a:lstStyle/>
        <a:p>
          <a:endParaRPr lang="en-US"/>
        </a:p>
      </dgm:t>
    </dgm:pt>
    <dgm:pt modelId="{7805604C-2588-4DAA-877C-FA34C5BED8B1}">
      <dgm:prSet phldrT="[Text]" custT="1"/>
      <dgm:spPr/>
      <dgm:t>
        <a:bodyPr/>
        <a:lstStyle/>
        <a:p>
          <a:pPr>
            <a:buFontTx/>
            <a:buChar char="‒"/>
          </a:pPr>
          <a:r>
            <a:rPr lang="en-US" sz="1200" b="0" dirty="0"/>
            <a:t>Inspected documents’ topic distributions.</a:t>
          </a:r>
        </a:p>
      </dgm:t>
    </dgm:pt>
    <dgm:pt modelId="{43A74340-DD1A-4EB6-84C1-4D1DF799E31C}" type="parTrans" cxnId="{52DF09A5-2F30-449B-9C1F-FD34E1C7DAB9}">
      <dgm:prSet/>
      <dgm:spPr/>
      <dgm:t>
        <a:bodyPr/>
        <a:lstStyle/>
        <a:p>
          <a:endParaRPr lang="en-US"/>
        </a:p>
      </dgm:t>
    </dgm:pt>
    <dgm:pt modelId="{52476667-77D7-4CE3-BDCC-009A3CD391ED}" type="sibTrans" cxnId="{52DF09A5-2F30-449B-9C1F-FD34E1C7DAB9}">
      <dgm:prSet/>
      <dgm:spPr/>
      <dgm:t>
        <a:bodyPr/>
        <a:lstStyle/>
        <a:p>
          <a:endParaRPr lang="en-US"/>
        </a:p>
      </dgm:t>
    </dgm:pt>
    <dgm:pt modelId="{E0A73CB1-3563-456E-8EF3-E5524DD143AA}">
      <dgm:prSet phldrT="[Text]" custT="1"/>
      <dgm:spPr/>
      <dgm:t>
        <a:bodyPr/>
        <a:lstStyle/>
        <a:p>
          <a:pPr>
            <a:buFontTx/>
            <a:buChar char="‒"/>
          </a:pPr>
          <a:r>
            <a:rPr lang="en-US" sz="1200" b="0" dirty="0"/>
            <a:t>Calculated confusion matrices and Type I/II error rates using search term as a class label.</a:t>
          </a:r>
        </a:p>
      </dgm:t>
    </dgm:pt>
    <dgm:pt modelId="{BBB59B2E-3237-4983-9619-9541414E07BC}" type="parTrans" cxnId="{56A582E6-37B2-4CCB-A307-DCCA79E2C67D}">
      <dgm:prSet/>
      <dgm:spPr/>
      <dgm:t>
        <a:bodyPr/>
        <a:lstStyle/>
        <a:p>
          <a:endParaRPr lang="en-US"/>
        </a:p>
      </dgm:t>
    </dgm:pt>
    <dgm:pt modelId="{A8674507-9A70-425E-BD95-ED33645067E5}" type="sibTrans" cxnId="{56A582E6-37B2-4CCB-A307-DCCA79E2C67D}">
      <dgm:prSet/>
      <dgm:spPr/>
      <dgm:t>
        <a:bodyPr/>
        <a:lstStyle/>
        <a:p>
          <a:endParaRPr lang="en-US"/>
        </a:p>
      </dgm:t>
    </dgm:pt>
    <dgm:pt modelId="{C695ACF7-A609-4599-AAFC-D00920C375C6}">
      <dgm:prSet phldrT="[Text]" custT="1"/>
      <dgm:spPr/>
      <dgm:t>
        <a:bodyPr/>
        <a:lstStyle/>
        <a:p>
          <a:pPr>
            <a:buFontTx/>
            <a:buChar char="‒"/>
          </a:pPr>
          <a:r>
            <a:rPr lang="en-US" sz="1200" b="0" dirty="0"/>
            <a:t>Inspected top words per topic by model.</a:t>
          </a:r>
        </a:p>
      </dgm:t>
    </dgm:pt>
    <dgm:pt modelId="{ABB271C1-E572-4D3A-B8AD-5526CE83A713}" type="parTrans" cxnId="{A1321790-4065-4816-8317-A4106039EE99}">
      <dgm:prSet/>
      <dgm:spPr/>
      <dgm:t>
        <a:bodyPr/>
        <a:lstStyle/>
        <a:p>
          <a:endParaRPr lang="en-US"/>
        </a:p>
      </dgm:t>
    </dgm:pt>
    <dgm:pt modelId="{36F4C80D-4DC1-4E59-B77E-991AF2E5AFF1}" type="sibTrans" cxnId="{A1321790-4065-4816-8317-A4106039EE99}">
      <dgm:prSet/>
      <dgm:spPr/>
      <dgm:t>
        <a:bodyPr/>
        <a:lstStyle/>
        <a:p>
          <a:endParaRPr lang="en-US"/>
        </a:p>
      </dgm:t>
    </dgm:pt>
    <dgm:pt modelId="{C9A81A47-DB8F-4078-B931-828A619A1F5E}" type="pres">
      <dgm:prSet presAssocID="{BF29BAFF-8D39-43DF-8C3F-A4375D15CAB8}" presName="Name0" presStyleCnt="0">
        <dgm:presLayoutVars>
          <dgm:chMax val="7"/>
          <dgm:chPref val="7"/>
          <dgm:dir/>
          <dgm:animOne val="branch"/>
          <dgm:animLvl val="lvl"/>
        </dgm:presLayoutVars>
      </dgm:prSet>
      <dgm:spPr/>
    </dgm:pt>
    <dgm:pt modelId="{10EA5E1C-1A5E-4F4C-AF53-E6DB9F051A84}" type="pres">
      <dgm:prSet presAssocID="{D8F7E32E-410D-430A-BCD9-EA1FBDADAF49}" presName="ParentComposite" presStyleCnt="0"/>
      <dgm:spPr/>
    </dgm:pt>
    <dgm:pt modelId="{CFC378AF-0142-45FD-82AE-3ED6671B1981}" type="pres">
      <dgm:prSet presAssocID="{D8F7E32E-410D-430A-BCD9-EA1FBDADAF49}" presName="Chord" presStyleLbl="bgShp" presStyleIdx="0" presStyleCnt="4"/>
      <dgm:spPr/>
    </dgm:pt>
    <dgm:pt modelId="{2A1F020E-84C4-40BE-A245-C0A3DF1A12E1}" type="pres">
      <dgm:prSet presAssocID="{D8F7E32E-410D-430A-BCD9-EA1FBDADAF49}" presName="Pie" presStyleLbl="alignNode1" presStyleIdx="0" presStyleCnt="4"/>
      <dgm:spPr/>
    </dgm:pt>
    <dgm:pt modelId="{79C47D66-EAA8-43E5-9C9B-1B2934369563}" type="pres">
      <dgm:prSet presAssocID="{D8F7E32E-410D-430A-BCD9-EA1FBDADAF49}" presName="Parent" presStyleLbl="revTx" presStyleIdx="0" presStyleCnt="8">
        <dgm:presLayoutVars>
          <dgm:chMax val="1"/>
          <dgm:chPref val="1"/>
          <dgm:bulletEnabled val="1"/>
        </dgm:presLayoutVars>
      </dgm:prSet>
      <dgm:spPr/>
    </dgm:pt>
    <dgm:pt modelId="{B040150D-129D-43AF-9DC6-34F86FF7ADD3}" type="pres">
      <dgm:prSet presAssocID="{FC1AF3C9-6496-4123-B823-370D22641849}" presName="negSibTrans" presStyleCnt="0"/>
      <dgm:spPr/>
    </dgm:pt>
    <dgm:pt modelId="{83B9C1C6-2BCE-41E5-9191-5CC21148D44B}" type="pres">
      <dgm:prSet presAssocID="{D8F7E32E-410D-430A-BCD9-EA1FBDADAF49}" presName="composite" presStyleCnt="0"/>
      <dgm:spPr/>
    </dgm:pt>
    <dgm:pt modelId="{D9E1FDAE-71A7-44E5-8E81-7F69E2C6FF94}" type="pres">
      <dgm:prSet presAssocID="{D8F7E32E-410D-430A-BCD9-EA1FBDADAF49}" presName="Child" presStyleLbl="revTx" presStyleIdx="1" presStyleCnt="8">
        <dgm:presLayoutVars>
          <dgm:chMax val="0"/>
          <dgm:chPref val="0"/>
          <dgm:bulletEnabled val="1"/>
        </dgm:presLayoutVars>
      </dgm:prSet>
      <dgm:spPr/>
    </dgm:pt>
    <dgm:pt modelId="{14A8216A-9E08-4726-9B4E-CA809A70D835}" type="pres">
      <dgm:prSet presAssocID="{364C0EC6-2553-45C6-B687-88C10826C8D2}" presName="sibTrans" presStyleCnt="0"/>
      <dgm:spPr/>
    </dgm:pt>
    <dgm:pt modelId="{4F028D02-C5A9-4D01-B2A3-600BEBEE4828}" type="pres">
      <dgm:prSet presAssocID="{30ED4095-3230-40AC-A1EF-7C0F9B1F928E}" presName="ParentComposite" presStyleCnt="0"/>
      <dgm:spPr/>
    </dgm:pt>
    <dgm:pt modelId="{BA4A87C0-838E-447B-B7D2-82A5893A1525}" type="pres">
      <dgm:prSet presAssocID="{30ED4095-3230-40AC-A1EF-7C0F9B1F928E}" presName="Chord" presStyleLbl="bgShp" presStyleIdx="1" presStyleCnt="4"/>
      <dgm:spPr/>
    </dgm:pt>
    <dgm:pt modelId="{B92309C3-D3FC-4ACA-8679-017C731C6294}" type="pres">
      <dgm:prSet presAssocID="{30ED4095-3230-40AC-A1EF-7C0F9B1F928E}" presName="Pie" presStyleLbl="alignNode1" presStyleIdx="1" presStyleCnt="4"/>
      <dgm:spPr/>
    </dgm:pt>
    <dgm:pt modelId="{D557E649-F9FB-497D-8B04-267F08C75D80}" type="pres">
      <dgm:prSet presAssocID="{30ED4095-3230-40AC-A1EF-7C0F9B1F928E}" presName="Parent" presStyleLbl="revTx" presStyleIdx="2" presStyleCnt="8">
        <dgm:presLayoutVars>
          <dgm:chMax val="1"/>
          <dgm:chPref val="1"/>
          <dgm:bulletEnabled val="1"/>
        </dgm:presLayoutVars>
      </dgm:prSet>
      <dgm:spPr/>
    </dgm:pt>
    <dgm:pt modelId="{D9BE7C9F-1AEF-4701-AE8D-33988A61FD53}" type="pres">
      <dgm:prSet presAssocID="{BF5BB373-B9C6-4ADC-B290-8E63493F0295}" presName="negSibTrans" presStyleCnt="0"/>
      <dgm:spPr/>
    </dgm:pt>
    <dgm:pt modelId="{25CA7B28-9795-4FC5-89B5-CFCA164C83CD}" type="pres">
      <dgm:prSet presAssocID="{30ED4095-3230-40AC-A1EF-7C0F9B1F928E}" presName="composite" presStyleCnt="0"/>
      <dgm:spPr/>
    </dgm:pt>
    <dgm:pt modelId="{D3A0CA07-4C82-424B-AB31-0A7714406888}" type="pres">
      <dgm:prSet presAssocID="{30ED4095-3230-40AC-A1EF-7C0F9B1F928E}" presName="Child" presStyleLbl="revTx" presStyleIdx="3" presStyleCnt="8">
        <dgm:presLayoutVars>
          <dgm:chMax val="0"/>
          <dgm:chPref val="0"/>
          <dgm:bulletEnabled val="1"/>
        </dgm:presLayoutVars>
      </dgm:prSet>
      <dgm:spPr/>
    </dgm:pt>
    <dgm:pt modelId="{EDCF7F6C-4FC0-4588-9931-C581D5A3E823}" type="pres">
      <dgm:prSet presAssocID="{676CA647-3F60-456C-B1C7-79B359E50AE7}" presName="sibTrans" presStyleCnt="0"/>
      <dgm:spPr/>
    </dgm:pt>
    <dgm:pt modelId="{98C05EE0-BD50-4949-926B-FCBBFF7D13D4}" type="pres">
      <dgm:prSet presAssocID="{F2BBDD6C-ADD1-4787-8BCB-8B0C0B6DBB85}" presName="ParentComposite" presStyleCnt="0"/>
      <dgm:spPr/>
    </dgm:pt>
    <dgm:pt modelId="{4D0C8ED7-DEA2-43AA-A1CE-B640CBA9C3B8}" type="pres">
      <dgm:prSet presAssocID="{F2BBDD6C-ADD1-4787-8BCB-8B0C0B6DBB85}" presName="Chord" presStyleLbl="bgShp" presStyleIdx="2" presStyleCnt="4"/>
      <dgm:spPr/>
    </dgm:pt>
    <dgm:pt modelId="{91A2147B-9619-461A-BC37-E92C27B39758}" type="pres">
      <dgm:prSet presAssocID="{F2BBDD6C-ADD1-4787-8BCB-8B0C0B6DBB85}" presName="Pie" presStyleLbl="alignNode1" presStyleIdx="2" presStyleCnt="4"/>
      <dgm:spPr/>
    </dgm:pt>
    <dgm:pt modelId="{9B7E1D19-E747-42A1-A264-F31D570280FC}" type="pres">
      <dgm:prSet presAssocID="{F2BBDD6C-ADD1-4787-8BCB-8B0C0B6DBB85}" presName="Parent" presStyleLbl="revTx" presStyleIdx="4" presStyleCnt="8">
        <dgm:presLayoutVars>
          <dgm:chMax val="1"/>
          <dgm:chPref val="1"/>
          <dgm:bulletEnabled val="1"/>
        </dgm:presLayoutVars>
      </dgm:prSet>
      <dgm:spPr/>
    </dgm:pt>
    <dgm:pt modelId="{1C8B1E3C-EEE9-46D5-B256-321B17539568}" type="pres">
      <dgm:prSet presAssocID="{287A6890-43BB-47C1-8AB1-3357D1CE00DF}" presName="negSibTrans" presStyleCnt="0"/>
      <dgm:spPr/>
    </dgm:pt>
    <dgm:pt modelId="{30F0EA6D-FB48-4D59-858B-BF974BF427BB}" type="pres">
      <dgm:prSet presAssocID="{F2BBDD6C-ADD1-4787-8BCB-8B0C0B6DBB85}" presName="composite" presStyleCnt="0"/>
      <dgm:spPr/>
    </dgm:pt>
    <dgm:pt modelId="{41214689-ABB8-46C8-B581-E93306E29E7D}" type="pres">
      <dgm:prSet presAssocID="{F2BBDD6C-ADD1-4787-8BCB-8B0C0B6DBB85}" presName="Child" presStyleLbl="revTx" presStyleIdx="5" presStyleCnt="8" custLinFactNeighborY="-381">
        <dgm:presLayoutVars>
          <dgm:chMax val="0"/>
          <dgm:chPref val="0"/>
          <dgm:bulletEnabled val="1"/>
        </dgm:presLayoutVars>
      </dgm:prSet>
      <dgm:spPr/>
    </dgm:pt>
    <dgm:pt modelId="{FA16363A-2840-461A-94C4-2B6B246210FC}" type="pres">
      <dgm:prSet presAssocID="{D2C51E9A-B3A1-4DA7-89B7-2476AC33B8E0}" presName="sibTrans" presStyleCnt="0"/>
      <dgm:spPr/>
    </dgm:pt>
    <dgm:pt modelId="{27C3C872-63F2-4844-A7B4-6A22D2AF494B}" type="pres">
      <dgm:prSet presAssocID="{A910FB19-A2CA-461D-94EB-9BB1C949E2CD}" presName="ParentComposite" presStyleCnt="0"/>
      <dgm:spPr/>
    </dgm:pt>
    <dgm:pt modelId="{DD6FFF4C-5929-43FC-A590-13314F6FBAED}" type="pres">
      <dgm:prSet presAssocID="{A910FB19-A2CA-461D-94EB-9BB1C949E2CD}" presName="Chord" presStyleLbl="bgShp" presStyleIdx="3" presStyleCnt="4"/>
      <dgm:spPr/>
    </dgm:pt>
    <dgm:pt modelId="{278264FE-F351-4620-A0D8-0B0B06209458}" type="pres">
      <dgm:prSet presAssocID="{A910FB19-A2CA-461D-94EB-9BB1C949E2CD}" presName="Pie" presStyleLbl="alignNode1" presStyleIdx="3" presStyleCnt="4"/>
      <dgm:spPr/>
    </dgm:pt>
    <dgm:pt modelId="{F2BFBDD5-B4E9-4ACA-BB7E-CFD5C4C0B438}" type="pres">
      <dgm:prSet presAssocID="{A910FB19-A2CA-461D-94EB-9BB1C949E2CD}" presName="Parent" presStyleLbl="revTx" presStyleIdx="6" presStyleCnt="8">
        <dgm:presLayoutVars>
          <dgm:chMax val="1"/>
          <dgm:chPref val="1"/>
          <dgm:bulletEnabled val="1"/>
        </dgm:presLayoutVars>
      </dgm:prSet>
      <dgm:spPr/>
    </dgm:pt>
    <dgm:pt modelId="{016BE9F1-8B60-4465-ABCD-5E8084283B01}" type="pres">
      <dgm:prSet presAssocID="{78426D79-A258-4C20-82F7-93865FEE4B47}" presName="negSibTrans" presStyleCnt="0"/>
      <dgm:spPr/>
    </dgm:pt>
    <dgm:pt modelId="{F9F312AC-2A57-4CC2-8D1E-7D3444ED3FB1}" type="pres">
      <dgm:prSet presAssocID="{A910FB19-A2CA-461D-94EB-9BB1C949E2CD}" presName="composite" presStyleCnt="0"/>
      <dgm:spPr/>
    </dgm:pt>
    <dgm:pt modelId="{68007DB1-C0B8-424F-BF78-56613E549E7F}" type="pres">
      <dgm:prSet presAssocID="{A910FB19-A2CA-461D-94EB-9BB1C949E2CD}" presName="Child" presStyleLbl="revTx" presStyleIdx="7" presStyleCnt="8">
        <dgm:presLayoutVars>
          <dgm:chMax val="0"/>
          <dgm:chPref val="0"/>
          <dgm:bulletEnabled val="1"/>
        </dgm:presLayoutVars>
      </dgm:prSet>
      <dgm:spPr/>
    </dgm:pt>
  </dgm:ptLst>
  <dgm:cxnLst>
    <dgm:cxn modelId="{DDDA4C03-4357-4119-A122-5D0CAB4707E1}" type="presOf" srcId="{69AC9058-5BD8-4B05-9FFB-0D816707514B}" destId="{41214689-ABB8-46C8-B581-E93306E29E7D}" srcOrd="0" destOrd="6" presId="urn:microsoft.com/office/officeart/2009/3/layout/PieProcess"/>
    <dgm:cxn modelId="{5FF48403-4187-40F9-B649-C9991E6F6017}" srcId="{B188A237-0CED-483F-B6D9-A6CDB0F24AB4}" destId="{78D02459-4175-4D6F-99CA-C5D1E663EA8A}" srcOrd="0" destOrd="0" parTransId="{78A644F9-F14C-46B1-8848-570FDEF1B60A}" sibTransId="{39A37063-521B-4D6D-835E-55FCA4F852BA}"/>
    <dgm:cxn modelId="{DE194B0B-6367-4E23-A37B-52564504E7BE}" type="presOf" srcId="{0154FBAC-D5C4-4492-A9C3-47C7B1FB9F27}" destId="{D3A0CA07-4C82-424B-AB31-0A7714406888}" srcOrd="0" destOrd="6" presId="urn:microsoft.com/office/officeart/2009/3/layout/PieProcess"/>
    <dgm:cxn modelId="{7486FC0F-D568-4BDC-ACD2-36A48F0DD757}" srcId="{BF29BAFF-8D39-43DF-8C3F-A4375D15CAB8}" destId="{D8F7E32E-410D-430A-BCD9-EA1FBDADAF49}" srcOrd="0" destOrd="0" parTransId="{8A9F4E39-69ED-4DD0-AA55-6346D9C1A2A2}" sibTransId="{364C0EC6-2553-45C6-B687-88C10826C8D2}"/>
    <dgm:cxn modelId="{251D5616-5726-445D-A064-E7A92ACB8D7F}" srcId="{D8F7E32E-410D-430A-BCD9-EA1FBDADAF49}" destId="{FF8960D4-F5E7-4831-8E88-76D38879073B}" srcOrd="0" destOrd="0" parTransId="{F70AA1BE-1631-4113-8F6B-23E5177E33D2}" sibTransId="{FC1AF3C9-6496-4123-B823-370D22641849}"/>
    <dgm:cxn modelId="{0AFFDD18-8C3B-4C73-9344-143C24F82CFC}" srcId="{630ED040-3D82-40C2-B534-80E33BB51D23}" destId="{0154FBAC-D5C4-4492-A9C3-47C7B1FB9F27}" srcOrd="0" destOrd="0" parTransId="{A0B5CBE2-54C4-4D86-A758-2A09DAA1451B}" sibTransId="{53539023-5D63-4DE2-9393-8CA486D85A84}"/>
    <dgm:cxn modelId="{D3556A1C-DAD8-4E53-83A3-C39639FED14E}" srcId="{B41F2962-3A01-4926-8D95-F61624F0EED5}" destId="{B188A237-0CED-483F-B6D9-A6CDB0F24AB4}" srcOrd="0" destOrd="0" parTransId="{61A5B518-2972-42AB-926B-3FA52D7399EA}" sibTransId="{B996B7CB-8C04-4680-9774-067494F553D8}"/>
    <dgm:cxn modelId="{923D0E1D-0727-42D3-A743-BA3FF1A12D9A}" type="presOf" srcId="{85FB5EAA-FF0B-4AB6-BA6E-ED08113B11BB}" destId="{41214689-ABB8-46C8-B581-E93306E29E7D}" srcOrd="0" destOrd="5" presId="urn:microsoft.com/office/officeart/2009/3/layout/PieProcess"/>
    <dgm:cxn modelId="{137F6B2A-9F8A-47AF-A848-F294B3CCBCF3}" srcId="{D8F7E32E-410D-430A-BCD9-EA1FBDADAF49}" destId="{D687AA6B-E4D4-4AC1-80F6-7D38E11C3870}" srcOrd="1" destOrd="0" parTransId="{72301416-2852-4ED2-816C-BE93780AC7E6}" sibTransId="{00DD017B-AA7D-49D7-B884-1089C161A697}"/>
    <dgm:cxn modelId="{A3D6072D-0D10-4D36-A0C1-44CE4C8B4A52}" srcId="{BF29BAFF-8D39-43DF-8C3F-A4375D15CAB8}" destId="{30ED4095-3230-40AC-A1EF-7C0F9B1F928E}" srcOrd="1" destOrd="0" parTransId="{A49785E7-BE2A-4812-BE2C-60FB5A779DC3}" sibTransId="{676CA647-3F60-456C-B1C7-79B359E50AE7}"/>
    <dgm:cxn modelId="{22E4BD31-C3C7-4D08-9CF8-191F1B441D5E}" type="presOf" srcId="{A78FC090-DD73-4D5F-B158-29CCEC64854A}" destId="{41214689-ABB8-46C8-B581-E93306E29E7D}" srcOrd="0" destOrd="2" presId="urn:microsoft.com/office/officeart/2009/3/layout/PieProcess"/>
    <dgm:cxn modelId="{71DB3834-BCB3-4110-84DD-07A94887F523}" srcId="{FF8960D4-F5E7-4831-8E88-76D38879073B}" destId="{E0B89B68-6B39-4982-9017-CD84D4091858}" srcOrd="1" destOrd="0" parTransId="{87993AEE-9808-4A80-8763-88FC5755F4DA}" sibTransId="{E82B2394-CD30-4EDF-987A-5EB21C58E9BE}"/>
    <dgm:cxn modelId="{093E6237-F731-48A3-B172-CD8E03AE5A81}" type="presOf" srcId="{BD2636F8-EC6A-403D-BA12-53CB1189A963}" destId="{D3A0CA07-4C82-424B-AB31-0A7714406888}" srcOrd="0" destOrd="3" presId="urn:microsoft.com/office/officeart/2009/3/layout/PieProcess"/>
    <dgm:cxn modelId="{FD216337-5D2A-4B68-A15D-BC458511724B}" type="presOf" srcId="{F17670A2-F3DA-42A3-95F7-DC861420F594}" destId="{D3A0CA07-4C82-424B-AB31-0A7714406888}" srcOrd="0" destOrd="2" presId="urn:microsoft.com/office/officeart/2009/3/layout/PieProcess"/>
    <dgm:cxn modelId="{08581839-8563-481D-A5D4-F5CC9AB2960E}" type="presOf" srcId="{56DA4E8A-A926-498A-BA66-BD1930DD1B44}" destId="{D9E1FDAE-71A7-44E5-8E81-7F69E2C6FF94}" srcOrd="0" destOrd="3" presId="urn:microsoft.com/office/officeart/2009/3/layout/PieProcess"/>
    <dgm:cxn modelId="{2300243B-72AC-47AA-9D2D-CEE83DD2630F}" type="presOf" srcId="{015EFD7D-ADC0-4AB4-A3B9-A6B8EF1F426B}" destId="{D9E1FDAE-71A7-44E5-8E81-7F69E2C6FF94}" srcOrd="0" destOrd="1" presId="urn:microsoft.com/office/officeart/2009/3/layout/PieProcess"/>
    <dgm:cxn modelId="{5DBDA13E-5967-40BE-95DD-3BEC1D23704A}" type="presOf" srcId="{D3031FBA-8FBA-4C5D-B05A-55E850F9928C}" destId="{D3A0CA07-4C82-424B-AB31-0A7714406888}" srcOrd="0" destOrd="0" presId="urn:microsoft.com/office/officeart/2009/3/layout/PieProcess"/>
    <dgm:cxn modelId="{719FAD5B-E458-4AD0-82F2-CF9754700988}" type="presOf" srcId="{3D5F4EF8-3F51-4D63-B903-D34CA2CED8E3}" destId="{D3A0CA07-4C82-424B-AB31-0A7714406888}" srcOrd="0" destOrd="4" presId="urn:microsoft.com/office/officeart/2009/3/layout/PieProcess"/>
    <dgm:cxn modelId="{13AF2A5C-BE25-4692-B575-D072E3693712}" srcId="{6D05BC20-5002-416F-A310-ACD0FE5C5393}" destId="{FAA9403C-0947-448D-9750-F7D1B3C56A5B}" srcOrd="1" destOrd="0" parTransId="{AB2B8ABA-E1DE-449E-AFB6-A0226C8C7909}" sibTransId="{DCC7A6C6-D2B7-4398-843B-9DE656A882A0}"/>
    <dgm:cxn modelId="{D67A4E5C-83AE-463A-B8C1-411685F467C3}" type="presOf" srcId="{A910FB19-A2CA-461D-94EB-9BB1C949E2CD}" destId="{F2BFBDD5-B4E9-4ACA-BB7E-CFD5C4C0B438}" srcOrd="0" destOrd="0" presId="urn:microsoft.com/office/officeart/2009/3/layout/PieProcess"/>
    <dgm:cxn modelId="{B12A9063-7340-46F2-90B7-EDA0F883B0E8}" srcId="{015EFD7D-ADC0-4AB4-A3B9-A6B8EF1F426B}" destId="{DC111898-2CC9-479C-AB27-186FA7352DFB}" srcOrd="2" destOrd="0" parTransId="{1F00A9A8-834F-443D-A1F4-512984B1D538}" sibTransId="{CCDA7996-47AB-4843-A397-6E5D78AE0F60}"/>
    <dgm:cxn modelId="{CF9C2A44-0856-46A6-A52E-1E08F5C17153}" srcId="{F5094091-2A7C-4AC5-BB8D-B3515F75B433}" destId="{F17670A2-F3DA-42A3-95F7-DC861420F594}" srcOrd="0" destOrd="0" parTransId="{A160399D-DDC0-49A6-8408-9945E7A08BC5}" sibTransId="{B1AECC8E-2471-465B-AC4B-2902BE9264F4}"/>
    <dgm:cxn modelId="{C037A26B-9276-4FE4-A188-EF425C4E1542}" srcId="{BF29BAFF-8D39-43DF-8C3F-A4375D15CAB8}" destId="{F2BBDD6C-ADD1-4787-8BCB-8B0C0B6DBB85}" srcOrd="2" destOrd="0" parTransId="{FFA43674-8BE3-4D93-BDCE-25DD41AF0E3E}" sibTransId="{D2C51E9A-B3A1-4DA7-89B7-2476AC33B8E0}"/>
    <dgm:cxn modelId="{E469A06D-0455-4B98-AC53-69A3E06DC463}" type="presOf" srcId="{DC111898-2CC9-479C-AB27-186FA7352DFB}" destId="{D9E1FDAE-71A7-44E5-8E81-7F69E2C6FF94}" srcOrd="0" destOrd="4" presId="urn:microsoft.com/office/officeart/2009/3/layout/PieProcess"/>
    <dgm:cxn modelId="{64DDB74E-4352-4DF2-8510-0A7F1EC8E4C3}" type="presOf" srcId="{7805604C-2588-4DAA-877C-FA34C5BED8B1}" destId="{68007DB1-C0B8-424F-BF78-56613E549E7F}" srcOrd="0" destOrd="3" presId="urn:microsoft.com/office/officeart/2009/3/layout/PieProcess"/>
    <dgm:cxn modelId="{2E899C4F-8FCD-42DA-A928-245A0369ABF5}" srcId="{D3031FBA-8FBA-4C5D-B05A-55E850F9928C}" destId="{630ED040-3D82-40C2-B534-80E33BB51D23}" srcOrd="1" destOrd="0" parTransId="{080C191E-AA11-400F-A6F9-BA3FCBB0A989}" sibTransId="{4937A872-3E65-41A2-9949-023CC16E3BB3}"/>
    <dgm:cxn modelId="{64D70150-75E3-4E38-854A-D195E6C063B2}" type="presOf" srcId="{FF8960D4-F5E7-4831-8E88-76D38879073B}" destId="{D9E1FDAE-71A7-44E5-8E81-7F69E2C6FF94}" srcOrd="0" destOrd="0" presId="urn:microsoft.com/office/officeart/2009/3/layout/PieProcess"/>
    <dgm:cxn modelId="{C7F6A150-899A-41C6-8A0F-E90B66712C57}" type="presOf" srcId="{E0B89B68-6B39-4982-9017-CD84D4091858}" destId="{D9E1FDAE-71A7-44E5-8E81-7F69E2C6FF94}" srcOrd="0" destOrd="5" presId="urn:microsoft.com/office/officeart/2009/3/layout/PieProcess"/>
    <dgm:cxn modelId="{E4D84953-A444-4206-ADD3-53A0A47BE4EE}" type="presOf" srcId="{B188A237-0CED-483F-B6D9-A6CDB0F24AB4}" destId="{68007DB1-C0B8-424F-BF78-56613E549E7F}" srcOrd="0" destOrd="1" presId="urn:microsoft.com/office/officeart/2009/3/layout/PieProcess"/>
    <dgm:cxn modelId="{587EE153-085A-4E0A-B8AE-64555B4FB18B}" type="presOf" srcId="{630ED040-3D82-40C2-B534-80E33BB51D23}" destId="{D3A0CA07-4C82-424B-AB31-0A7714406888}" srcOrd="0" destOrd="5" presId="urn:microsoft.com/office/officeart/2009/3/layout/PieProcess"/>
    <dgm:cxn modelId="{EA62727B-3E17-4E99-8081-D9D5B18EF79C}" type="presOf" srcId="{F2BBDD6C-ADD1-4787-8BCB-8B0C0B6DBB85}" destId="{9B7E1D19-E747-42A1-A264-F31D570280FC}" srcOrd="0" destOrd="0" presId="urn:microsoft.com/office/officeart/2009/3/layout/PieProcess"/>
    <dgm:cxn modelId="{88015081-3514-47CE-9DC3-174C8D95A461}" srcId="{30ED4095-3230-40AC-A1EF-7C0F9B1F928E}" destId="{D3031FBA-8FBA-4C5D-B05A-55E850F9928C}" srcOrd="0" destOrd="0" parTransId="{0C2966FD-14BD-434D-A446-4BBE22685851}" sibTransId="{BF5BB373-B9C6-4ADC-B290-8E63493F0295}"/>
    <dgm:cxn modelId="{7249A281-E798-4A97-8806-2EE9DC631363}" type="presOf" srcId="{BF29BAFF-8D39-43DF-8C3F-A4375D15CAB8}" destId="{C9A81A47-DB8F-4078-B931-828A619A1F5E}" srcOrd="0" destOrd="0" presId="urn:microsoft.com/office/officeart/2009/3/layout/PieProcess"/>
    <dgm:cxn modelId="{D7006F89-ED2A-4AAA-9867-B20F2641CB0C}" type="presOf" srcId="{E0A73CB1-3563-456E-8EF3-E5524DD143AA}" destId="{68007DB1-C0B8-424F-BF78-56613E549E7F}" srcOrd="0" destOrd="4" presId="urn:microsoft.com/office/officeart/2009/3/layout/PieProcess"/>
    <dgm:cxn modelId="{5704DF8B-25E3-45BB-B062-A440E18656B3}" type="presOf" srcId="{6811AA13-1657-4AE2-A970-D90EE6BAD9FB}" destId="{41214689-ABB8-46C8-B581-E93306E29E7D}" srcOrd="0" destOrd="4" presId="urn:microsoft.com/office/officeart/2009/3/layout/PieProcess"/>
    <dgm:cxn modelId="{13BD7E8F-1550-4670-BCC7-BC7FC35DABF6}" type="presOf" srcId="{F5094091-2A7C-4AC5-BB8D-B3515F75B433}" destId="{D3A0CA07-4C82-424B-AB31-0A7714406888}" srcOrd="0" destOrd="1" presId="urn:microsoft.com/office/officeart/2009/3/layout/PieProcess"/>
    <dgm:cxn modelId="{A1321790-4065-4816-8317-A4106039EE99}" srcId="{B188A237-0CED-483F-B6D9-A6CDB0F24AB4}" destId="{C695ACF7-A609-4599-AAFC-D00920C375C6}" srcOrd="3" destOrd="0" parTransId="{ABB271C1-E572-4D3A-B8AD-5526CE83A713}" sibTransId="{36F4C80D-4DC1-4E59-B77E-991AF2E5AFF1}"/>
    <dgm:cxn modelId="{ABB3D090-155C-4794-87ED-B9D16823E399}" srcId="{85FB5EAA-FF0B-4AB6-BA6E-ED08113B11BB}" destId="{69AC9058-5BD8-4B05-9FFB-0D816707514B}" srcOrd="0" destOrd="0" parTransId="{F42D92F5-EC23-4C74-B319-04D7E6098ED1}" sibTransId="{A64F6BB5-5DF5-4919-9E1F-79F9271B29D1}"/>
    <dgm:cxn modelId="{6CCF6592-562F-4485-A8D0-86952E044189}" type="presOf" srcId="{55A75CF8-1AFD-479E-BE6F-7D2595B4D299}" destId="{41214689-ABB8-46C8-B581-E93306E29E7D}" srcOrd="0" destOrd="0" presId="urn:microsoft.com/office/officeart/2009/3/layout/PieProcess"/>
    <dgm:cxn modelId="{AFD4CF96-C5DC-4AF4-AB16-F38DE32B0096}" srcId="{015EFD7D-ADC0-4AB4-A3B9-A6B8EF1F426B}" destId="{56DA4E8A-A926-498A-BA66-BD1930DD1B44}" srcOrd="1" destOrd="0" parTransId="{B678F2A4-B653-4555-AFD6-639254C870CC}" sibTransId="{F14D3B26-9204-49D4-B0AE-C2D709B9AA30}"/>
    <dgm:cxn modelId="{37AF7F99-8D5F-4FD6-8707-EAF92972B789}" type="presOf" srcId="{D687AA6B-E4D4-4AC1-80F6-7D38E11C3870}" destId="{D9E1FDAE-71A7-44E5-8E81-7F69E2C6FF94}" srcOrd="0" destOrd="7" presId="urn:microsoft.com/office/officeart/2009/3/layout/PieProcess"/>
    <dgm:cxn modelId="{39B1D79A-173C-45E1-8E81-9BD10C221D14}" srcId="{E0B89B68-6B39-4982-9017-CD84D4091858}" destId="{96DC5478-5F62-404F-B17A-FF56CA843BC2}" srcOrd="0" destOrd="0" parTransId="{AF13FAD9-ED63-48D5-A684-24C7734AF1FB}" sibTransId="{2F13B0D8-3CA0-4038-B9AD-7B761BB8440D}"/>
    <dgm:cxn modelId="{52DF09A5-2F30-449B-9C1F-FD34E1C7DAB9}" srcId="{B188A237-0CED-483F-B6D9-A6CDB0F24AB4}" destId="{7805604C-2588-4DAA-877C-FA34C5BED8B1}" srcOrd="1" destOrd="0" parTransId="{43A74340-DD1A-4EB6-84C1-4D1DF799E31C}" sibTransId="{52476667-77D7-4CE3-BDCC-009A3CD391ED}"/>
    <dgm:cxn modelId="{4D7AB2A5-ED4D-4D5D-8683-CBCAAA60741A}" type="presOf" srcId="{78D02459-4175-4D6F-99CA-C5D1E663EA8A}" destId="{68007DB1-C0B8-424F-BF78-56613E549E7F}" srcOrd="0" destOrd="2" presId="urn:microsoft.com/office/officeart/2009/3/layout/PieProcess"/>
    <dgm:cxn modelId="{34874DA7-2730-4CB6-9BFA-FEC9880A5FF6}" srcId="{F2BBDD6C-ADD1-4787-8BCB-8B0C0B6DBB85}" destId="{55A75CF8-1AFD-479E-BE6F-7D2595B4D299}" srcOrd="0" destOrd="0" parTransId="{AB654FEA-5A66-452E-BF18-38090D85A20B}" sibTransId="{287A6890-43BB-47C1-8AB1-3357D1CE00DF}"/>
    <dgm:cxn modelId="{EF3A4BAB-12C5-4D50-8211-4F97DDE3B102}" type="presOf" srcId="{C695ACF7-A609-4599-AAFC-D00920C375C6}" destId="{68007DB1-C0B8-424F-BF78-56613E549E7F}" srcOrd="0" destOrd="5" presId="urn:microsoft.com/office/officeart/2009/3/layout/PieProcess"/>
    <dgm:cxn modelId="{3C0E1DAE-E55D-493E-9861-9E5B82BE4A92}" srcId="{55A75CF8-1AFD-479E-BE6F-7D2595B4D299}" destId="{6D05BC20-5002-416F-A310-ACD0FE5C5393}" srcOrd="0" destOrd="0" parTransId="{D0B0ADC4-CF3D-4CB2-AE7C-475494D01AC7}" sibTransId="{ABFF0A65-FB56-43A9-BA9E-70BF2880565E}"/>
    <dgm:cxn modelId="{A9619FAF-9AD5-4991-83D0-61E97C7150E0}" type="presOf" srcId="{FAA9403C-0947-448D-9750-F7D1B3C56A5B}" destId="{41214689-ABB8-46C8-B581-E93306E29E7D}" srcOrd="0" destOrd="3" presId="urn:microsoft.com/office/officeart/2009/3/layout/PieProcess"/>
    <dgm:cxn modelId="{442105B4-B2A0-45DE-BDCB-A549541BA06A}" type="presOf" srcId="{96DC5478-5F62-404F-B17A-FF56CA843BC2}" destId="{D9E1FDAE-71A7-44E5-8E81-7F69E2C6FF94}" srcOrd="0" destOrd="6" presId="urn:microsoft.com/office/officeart/2009/3/layout/PieProcess"/>
    <dgm:cxn modelId="{E2E429B6-A14C-4F19-A842-4B9C1A17416F}" type="presOf" srcId="{C99BEA62-AAE7-4BD8-9FF6-67C13A0E7EE8}" destId="{41214689-ABB8-46C8-B581-E93306E29E7D}" srcOrd="0" destOrd="7" presId="urn:microsoft.com/office/officeart/2009/3/layout/PieProcess"/>
    <dgm:cxn modelId="{E5C087B8-4C88-4B9C-89A0-A68A25E1A683}" srcId="{A910FB19-A2CA-461D-94EB-9BB1C949E2CD}" destId="{B41F2962-3A01-4926-8D95-F61624F0EED5}" srcOrd="0" destOrd="0" parTransId="{FDA5A5CD-89D5-49FD-874C-CD0FA8041A4E}" sibTransId="{78426D79-A258-4C20-82F7-93865FEE4B47}"/>
    <dgm:cxn modelId="{CFF2AEBE-841A-4A1C-8EFF-0992C300CB0E}" srcId="{F5094091-2A7C-4AC5-BB8D-B3515F75B433}" destId="{3D5F4EF8-3F51-4D63-B903-D34CA2CED8E3}" srcOrd="2" destOrd="0" parTransId="{0F4C808E-9195-47CD-80E5-BC4E9255CDF0}" sibTransId="{88D67FA5-591A-4989-AE51-0E50436A5310}"/>
    <dgm:cxn modelId="{EF1BD9C0-F2D4-4625-952A-3057E7A36011}" srcId="{FF8960D4-F5E7-4831-8E88-76D38879073B}" destId="{015EFD7D-ADC0-4AB4-A3B9-A6B8EF1F426B}" srcOrd="0" destOrd="0" parTransId="{BCD5A149-0B5A-4C76-9DFD-2530CE790AC0}" sibTransId="{4083A55A-AC14-4434-8F55-5755C1C13E86}"/>
    <dgm:cxn modelId="{09E18DC2-923E-48AE-9E56-18393959DC39}" srcId="{55A75CF8-1AFD-479E-BE6F-7D2595B4D299}" destId="{C99BEA62-AAE7-4BD8-9FF6-67C13A0E7EE8}" srcOrd="2" destOrd="0" parTransId="{438E82C6-C2B0-42C1-B76A-27095133AC57}" sibTransId="{CB01679E-557B-4484-9B44-AB2B53A7A5AD}"/>
    <dgm:cxn modelId="{6AD477C3-116B-4259-8DCB-844B2E7399CD}" srcId="{BF29BAFF-8D39-43DF-8C3F-A4375D15CAB8}" destId="{A910FB19-A2CA-461D-94EB-9BB1C949E2CD}" srcOrd="3" destOrd="0" parTransId="{B6C39C00-6284-41AD-93DF-6744CC98FA61}" sibTransId="{5F1547F8-F515-41F9-9E6F-0FEE48795105}"/>
    <dgm:cxn modelId="{FD0856C9-66D6-4A5D-B2A0-8FB01C621737}" type="presOf" srcId="{6D05BC20-5002-416F-A310-ACD0FE5C5393}" destId="{41214689-ABB8-46C8-B581-E93306E29E7D}" srcOrd="0" destOrd="1" presId="urn:microsoft.com/office/officeart/2009/3/layout/PieProcess"/>
    <dgm:cxn modelId="{D6FB2BCA-3AFF-4FB6-B994-ABFA90308B56}" type="presOf" srcId="{B41F2962-3A01-4926-8D95-F61624F0EED5}" destId="{68007DB1-C0B8-424F-BF78-56613E549E7F}" srcOrd="0" destOrd="0" presId="urn:microsoft.com/office/officeart/2009/3/layout/PieProcess"/>
    <dgm:cxn modelId="{639A4ECA-1BA7-4444-AA1F-78AC65588159}" srcId="{55A75CF8-1AFD-479E-BE6F-7D2595B4D299}" destId="{85FB5EAA-FF0B-4AB6-BA6E-ED08113B11BB}" srcOrd="1" destOrd="0" parTransId="{C4ADE08C-5E29-4F2F-9C0B-A1387ED14421}" sibTransId="{833E90F8-7401-4C9B-881A-6B8C1399EE11}"/>
    <dgm:cxn modelId="{C6216DCF-4199-4645-B03F-24088EE5D24F}" srcId="{015EFD7D-ADC0-4AB4-A3B9-A6B8EF1F426B}" destId="{057946EA-F8C1-447F-8BDB-2B4435A5B11D}" srcOrd="0" destOrd="0" parTransId="{8BE39BCE-6832-4A4D-9B28-266BADADE482}" sibTransId="{1473E9E4-F6A9-43BD-B950-12CDF6C51FEB}"/>
    <dgm:cxn modelId="{B76C6AD0-55E2-45FF-8928-4D0729229B0B}" srcId="{6D05BC20-5002-416F-A310-ACD0FE5C5393}" destId="{6811AA13-1657-4AE2-A970-D90EE6BAD9FB}" srcOrd="2" destOrd="0" parTransId="{C36449E7-08F4-462D-9F68-632DAD89ECF7}" sibTransId="{B18DDA7C-A7B3-442B-8A5F-5A34A611FECC}"/>
    <dgm:cxn modelId="{C1641FD1-E2A0-4B22-B6EA-ADE4E47D62AB}" srcId="{F5094091-2A7C-4AC5-BB8D-B3515F75B433}" destId="{BD2636F8-EC6A-403D-BA12-53CB1189A963}" srcOrd="1" destOrd="0" parTransId="{3C9F4A7D-C727-4B51-9A4E-49DF5F60CEFB}" sibTransId="{53B78B68-827F-458E-8034-35E1FB0F7C4E}"/>
    <dgm:cxn modelId="{064D87E1-BE06-4C23-BC72-0297E19EFAF2}" type="presOf" srcId="{30ED4095-3230-40AC-A1EF-7C0F9B1F928E}" destId="{D557E649-F9FB-497D-8B04-267F08C75D80}" srcOrd="0" destOrd="0" presId="urn:microsoft.com/office/officeart/2009/3/layout/PieProcess"/>
    <dgm:cxn modelId="{56A582E6-37B2-4CCB-A307-DCCA79E2C67D}" srcId="{B188A237-0CED-483F-B6D9-A6CDB0F24AB4}" destId="{E0A73CB1-3563-456E-8EF3-E5524DD143AA}" srcOrd="2" destOrd="0" parTransId="{BBB59B2E-3237-4983-9619-9541414E07BC}" sibTransId="{A8674507-9A70-425E-BD95-ED33645067E5}"/>
    <dgm:cxn modelId="{DAB23AF0-FA24-416E-88C8-92D52F2680C5}" type="presOf" srcId="{D8F7E32E-410D-430A-BCD9-EA1FBDADAF49}" destId="{79C47D66-EAA8-43E5-9C9B-1B2934369563}" srcOrd="0" destOrd="0" presId="urn:microsoft.com/office/officeart/2009/3/layout/PieProcess"/>
    <dgm:cxn modelId="{BE4962F2-76C3-49A0-9371-F0DEDFCB335F}" srcId="{6D05BC20-5002-416F-A310-ACD0FE5C5393}" destId="{A78FC090-DD73-4D5F-B158-29CCEC64854A}" srcOrd="0" destOrd="0" parTransId="{5088F780-1C26-4AB0-864A-75A3DBD60066}" sibTransId="{8DD78C6A-862B-4CA6-95E2-91FC008FC651}"/>
    <dgm:cxn modelId="{C0299FF7-1A42-42A7-BD53-C3D7175F3613}" srcId="{D3031FBA-8FBA-4C5D-B05A-55E850F9928C}" destId="{F5094091-2A7C-4AC5-BB8D-B3515F75B433}" srcOrd="0" destOrd="0" parTransId="{8BCD19CA-3335-4587-889A-D9297C9641F2}" sibTransId="{9279DD20-D4F2-478F-A5B4-234A3836FFE9}"/>
    <dgm:cxn modelId="{454211FC-E776-4A31-ABF5-301E288525EB}" type="presOf" srcId="{057946EA-F8C1-447F-8BDB-2B4435A5B11D}" destId="{D9E1FDAE-71A7-44E5-8E81-7F69E2C6FF94}" srcOrd="0" destOrd="2" presId="urn:microsoft.com/office/officeart/2009/3/layout/PieProcess"/>
    <dgm:cxn modelId="{E0D0DACA-6F9E-4D7A-84A2-8B1E8CF56585}" type="presParOf" srcId="{C9A81A47-DB8F-4078-B931-828A619A1F5E}" destId="{10EA5E1C-1A5E-4F4C-AF53-E6DB9F051A84}" srcOrd="0" destOrd="0" presId="urn:microsoft.com/office/officeart/2009/3/layout/PieProcess"/>
    <dgm:cxn modelId="{F16D7064-DA87-46A1-A42F-952369A5D7EB}" type="presParOf" srcId="{10EA5E1C-1A5E-4F4C-AF53-E6DB9F051A84}" destId="{CFC378AF-0142-45FD-82AE-3ED6671B1981}" srcOrd="0" destOrd="0" presId="urn:microsoft.com/office/officeart/2009/3/layout/PieProcess"/>
    <dgm:cxn modelId="{239F30D0-40C1-4431-8B69-120BACA48D0F}" type="presParOf" srcId="{10EA5E1C-1A5E-4F4C-AF53-E6DB9F051A84}" destId="{2A1F020E-84C4-40BE-A245-C0A3DF1A12E1}" srcOrd="1" destOrd="0" presId="urn:microsoft.com/office/officeart/2009/3/layout/PieProcess"/>
    <dgm:cxn modelId="{376B1358-5CB4-457D-B977-3E3A9AD7C574}" type="presParOf" srcId="{10EA5E1C-1A5E-4F4C-AF53-E6DB9F051A84}" destId="{79C47D66-EAA8-43E5-9C9B-1B2934369563}" srcOrd="2" destOrd="0" presId="urn:microsoft.com/office/officeart/2009/3/layout/PieProcess"/>
    <dgm:cxn modelId="{DB616000-9CE4-4AC4-815C-9C5EF3989C09}" type="presParOf" srcId="{C9A81A47-DB8F-4078-B931-828A619A1F5E}" destId="{B040150D-129D-43AF-9DC6-34F86FF7ADD3}" srcOrd="1" destOrd="0" presId="urn:microsoft.com/office/officeart/2009/3/layout/PieProcess"/>
    <dgm:cxn modelId="{14BCDF34-933D-4FB4-8221-EC55CD752C6C}" type="presParOf" srcId="{C9A81A47-DB8F-4078-B931-828A619A1F5E}" destId="{83B9C1C6-2BCE-41E5-9191-5CC21148D44B}" srcOrd="2" destOrd="0" presId="urn:microsoft.com/office/officeart/2009/3/layout/PieProcess"/>
    <dgm:cxn modelId="{6A87703A-4EA8-4EBD-87D4-7C0038B426CF}" type="presParOf" srcId="{83B9C1C6-2BCE-41E5-9191-5CC21148D44B}" destId="{D9E1FDAE-71A7-44E5-8E81-7F69E2C6FF94}" srcOrd="0" destOrd="0" presId="urn:microsoft.com/office/officeart/2009/3/layout/PieProcess"/>
    <dgm:cxn modelId="{22AEC6BE-52C8-484A-8830-8A5A7796678F}" type="presParOf" srcId="{C9A81A47-DB8F-4078-B931-828A619A1F5E}" destId="{14A8216A-9E08-4726-9B4E-CA809A70D835}" srcOrd="3" destOrd="0" presId="urn:microsoft.com/office/officeart/2009/3/layout/PieProcess"/>
    <dgm:cxn modelId="{F1C66E46-322A-423D-9C59-243749E564D9}" type="presParOf" srcId="{C9A81A47-DB8F-4078-B931-828A619A1F5E}" destId="{4F028D02-C5A9-4D01-B2A3-600BEBEE4828}" srcOrd="4" destOrd="0" presId="urn:microsoft.com/office/officeart/2009/3/layout/PieProcess"/>
    <dgm:cxn modelId="{BA52767F-7D7A-4E00-A4DF-1503C1F72AAC}" type="presParOf" srcId="{4F028D02-C5A9-4D01-B2A3-600BEBEE4828}" destId="{BA4A87C0-838E-447B-B7D2-82A5893A1525}" srcOrd="0" destOrd="0" presId="urn:microsoft.com/office/officeart/2009/3/layout/PieProcess"/>
    <dgm:cxn modelId="{55F640AA-4DF6-4A80-9A02-5DC421385E76}" type="presParOf" srcId="{4F028D02-C5A9-4D01-B2A3-600BEBEE4828}" destId="{B92309C3-D3FC-4ACA-8679-017C731C6294}" srcOrd="1" destOrd="0" presId="urn:microsoft.com/office/officeart/2009/3/layout/PieProcess"/>
    <dgm:cxn modelId="{16EA1328-6703-419F-8855-531707F15BFA}" type="presParOf" srcId="{4F028D02-C5A9-4D01-B2A3-600BEBEE4828}" destId="{D557E649-F9FB-497D-8B04-267F08C75D80}" srcOrd="2" destOrd="0" presId="urn:microsoft.com/office/officeart/2009/3/layout/PieProcess"/>
    <dgm:cxn modelId="{814DD0E1-7D33-49CA-82A6-14061BDEF783}" type="presParOf" srcId="{C9A81A47-DB8F-4078-B931-828A619A1F5E}" destId="{D9BE7C9F-1AEF-4701-AE8D-33988A61FD53}" srcOrd="5" destOrd="0" presId="urn:microsoft.com/office/officeart/2009/3/layout/PieProcess"/>
    <dgm:cxn modelId="{859DCEA4-12DA-47B3-AA95-0AD43B4EDCB2}" type="presParOf" srcId="{C9A81A47-DB8F-4078-B931-828A619A1F5E}" destId="{25CA7B28-9795-4FC5-89B5-CFCA164C83CD}" srcOrd="6" destOrd="0" presId="urn:microsoft.com/office/officeart/2009/3/layout/PieProcess"/>
    <dgm:cxn modelId="{601B0906-5216-4E6A-99E5-D9F579AF50DF}" type="presParOf" srcId="{25CA7B28-9795-4FC5-89B5-CFCA164C83CD}" destId="{D3A0CA07-4C82-424B-AB31-0A7714406888}" srcOrd="0" destOrd="0" presId="urn:microsoft.com/office/officeart/2009/3/layout/PieProcess"/>
    <dgm:cxn modelId="{DD19FD72-B000-4783-82D3-72B4A181C2C3}" type="presParOf" srcId="{C9A81A47-DB8F-4078-B931-828A619A1F5E}" destId="{EDCF7F6C-4FC0-4588-9931-C581D5A3E823}" srcOrd="7" destOrd="0" presId="urn:microsoft.com/office/officeart/2009/3/layout/PieProcess"/>
    <dgm:cxn modelId="{15359F83-47A1-4812-AEA7-FC45B8518495}" type="presParOf" srcId="{C9A81A47-DB8F-4078-B931-828A619A1F5E}" destId="{98C05EE0-BD50-4949-926B-FCBBFF7D13D4}" srcOrd="8" destOrd="0" presId="urn:microsoft.com/office/officeart/2009/3/layout/PieProcess"/>
    <dgm:cxn modelId="{B0E0F17A-36D1-4856-9AA7-B666057440CD}" type="presParOf" srcId="{98C05EE0-BD50-4949-926B-FCBBFF7D13D4}" destId="{4D0C8ED7-DEA2-43AA-A1CE-B640CBA9C3B8}" srcOrd="0" destOrd="0" presId="urn:microsoft.com/office/officeart/2009/3/layout/PieProcess"/>
    <dgm:cxn modelId="{0918103A-D119-4418-A76A-C889E08ABA7F}" type="presParOf" srcId="{98C05EE0-BD50-4949-926B-FCBBFF7D13D4}" destId="{91A2147B-9619-461A-BC37-E92C27B39758}" srcOrd="1" destOrd="0" presId="urn:microsoft.com/office/officeart/2009/3/layout/PieProcess"/>
    <dgm:cxn modelId="{164FBFCF-7EAA-42BD-A6F1-2B77FD7C4C69}" type="presParOf" srcId="{98C05EE0-BD50-4949-926B-FCBBFF7D13D4}" destId="{9B7E1D19-E747-42A1-A264-F31D570280FC}" srcOrd="2" destOrd="0" presId="urn:microsoft.com/office/officeart/2009/3/layout/PieProcess"/>
    <dgm:cxn modelId="{F33AADE2-D48C-4F48-B2A0-58AEBF041837}" type="presParOf" srcId="{C9A81A47-DB8F-4078-B931-828A619A1F5E}" destId="{1C8B1E3C-EEE9-46D5-B256-321B17539568}" srcOrd="9" destOrd="0" presId="urn:microsoft.com/office/officeart/2009/3/layout/PieProcess"/>
    <dgm:cxn modelId="{A94CB158-A625-4261-9436-87A94252AE7A}" type="presParOf" srcId="{C9A81A47-DB8F-4078-B931-828A619A1F5E}" destId="{30F0EA6D-FB48-4D59-858B-BF974BF427BB}" srcOrd="10" destOrd="0" presId="urn:microsoft.com/office/officeart/2009/3/layout/PieProcess"/>
    <dgm:cxn modelId="{02F5D222-20E2-4BA4-818B-E5ECDC46336F}" type="presParOf" srcId="{30F0EA6D-FB48-4D59-858B-BF974BF427BB}" destId="{41214689-ABB8-46C8-B581-E93306E29E7D}" srcOrd="0" destOrd="0" presId="urn:microsoft.com/office/officeart/2009/3/layout/PieProcess"/>
    <dgm:cxn modelId="{44493640-015C-4BC5-AC49-8212520873E5}" type="presParOf" srcId="{C9A81A47-DB8F-4078-B931-828A619A1F5E}" destId="{FA16363A-2840-461A-94C4-2B6B246210FC}" srcOrd="11" destOrd="0" presId="urn:microsoft.com/office/officeart/2009/3/layout/PieProcess"/>
    <dgm:cxn modelId="{1B475D76-9496-41D3-A9CD-E5E8F2D21EFF}" type="presParOf" srcId="{C9A81A47-DB8F-4078-B931-828A619A1F5E}" destId="{27C3C872-63F2-4844-A7B4-6A22D2AF494B}" srcOrd="12" destOrd="0" presId="urn:microsoft.com/office/officeart/2009/3/layout/PieProcess"/>
    <dgm:cxn modelId="{E3B51AA2-9A89-4F06-85D9-802E348F3DE8}" type="presParOf" srcId="{27C3C872-63F2-4844-A7B4-6A22D2AF494B}" destId="{DD6FFF4C-5929-43FC-A590-13314F6FBAED}" srcOrd="0" destOrd="0" presId="urn:microsoft.com/office/officeart/2009/3/layout/PieProcess"/>
    <dgm:cxn modelId="{CE01885E-EBA6-47F0-8FDA-2BAECE0A1615}" type="presParOf" srcId="{27C3C872-63F2-4844-A7B4-6A22D2AF494B}" destId="{278264FE-F351-4620-A0D8-0B0B06209458}" srcOrd="1" destOrd="0" presId="urn:microsoft.com/office/officeart/2009/3/layout/PieProcess"/>
    <dgm:cxn modelId="{105FA575-34B9-418D-81E9-53CB84E14E90}" type="presParOf" srcId="{27C3C872-63F2-4844-A7B4-6A22D2AF494B}" destId="{F2BFBDD5-B4E9-4ACA-BB7E-CFD5C4C0B438}" srcOrd="2" destOrd="0" presId="urn:microsoft.com/office/officeart/2009/3/layout/PieProcess"/>
    <dgm:cxn modelId="{51B4C6CF-BBF7-4425-AEB2-91425C8D0558}" type="presParOf" srcId="{C9A81A47-DB8F-4078-B931-828A619A1F5E}" destId="{016BE9F1-8B60-4465-ABCD-5E8084283B01}" srcOrd="13" destOrd="0" presId="urn:microsoft.com/office/officeart/2009/3/layout/PieProcess"/>
    <dgm:cxn modelId="{67C93F7A-F8AC-405B-ACD5-D7112451D0F2}" type="presParOf" srcId="{C9A81A47-DB8F-4078-B931-828A619A1F5E}" destId="{F9F312AC-2A57-4CC2-8D1E-7D3444ED3FB1}" srcOrd="14" destOrd="0" presId="urn:microsoft.com/office/officeart/2009/3/layout/PieProcess"/>
    <dgm:cxn modelId="{9EAF28D1-BC5E-4714-9A9E-8B38B74C6DAA}" type="presParOf" srcId="{F9F312AC-2A57-4CC2-8D1E-7D3444ED3FB1}" destId="{68007DB1-C0B8-424F-BF78-56613E549E7F}" srcOrd="0" destOrd="0" presId="urn:microsoft.com/office/officeart/2009/3/layout/Pi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B34D1F-A36E-4149-80C6-A1FA6A245375}"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3EF52F8B-C176-4ED7-BC10-1FC48321CC4C}">
      <dgm:prSet phldrT="[Text]"/>
      <dgm:spPr>
        <a:solidFill>
          <a:srgbClr val="C00000"/>
        </a:solidFill>
        <a:ln w="19050">
          <a:solidFill>
            <a:schemeClr val="tx1"/>
          </a:solidFill>
        </a:ln>
      </dgm:spPr>
      <dgm:t>
        <a:bodyPr/>
        <a:lstStyle/>
        <a:p>
          <a:r>
            <a:rPr lang="en-US" dirty="0"/>
            <a:t>Dynamic Data’s Inaccessibility</a:t>
          </a:r>
        </a:p>
      </dgm:t>
    </dgm:pt>
    <dgm:pt modelId="{903C8191-41EF-41BB-BEB5-82ABB0B711FA}" type="parTrans" cxnId="{C362AD82-ADE6-4AB5-B1E8-0EE03E7F93D0}">
      <dgm:prSet/>
      <dgm:spPr/>
      <dgm:t>
        <a:bodyPr/>
        <a:lstStyle/>
        <a:p>
          <a:endParaRPr lang="en-US"/>
        </a:p>
      </dgm:t>
    </dgm:pt>
    <dgm:pt modelId="{1A29B3C4-3EA9-460B-9A5C-751D1FEB4686}" type="sibTrans" cxnId="{C362AD82-ADE6-4AB5-B1E8-0EE03E7F93D0}">
      <dgm:prSet/>
      <dgm:spPr/>
      <dgm:t>
        <a:bodyPr/>
        <a:lstStyle/>
        <a:p>
          <a:endParaRPr lang="en-US"/>
        </a:p>
      </dgm:t>
    </dgm:pt>
    <dgm:pt modelId="{D048F5A9-68EA-4014-A7D1-F7441C66FEE7}">
      <dgm:prSet phldrT="[Text]" custT="1"/>
      <dgm:spPr>
        <a:solidFill>
          <a:schemeClr val="bg1">
            <a:alpha val="90000"/>
          </a:schemeClr>
        </a:solidFill>
        <a:ln>
          <a:noFill/>
        </a:ln>
      </dgm:spPr>
      <dgm:t>
        <a:bodyPr/>
        <a:lstStyle/>
        <a:p>
          <a:r>
            <a:rPr lang="en-US" sz="1400" dirty="0"/>
            <a:t>The lead times for social media API access were a constraint: static sources were my only alternative.</a:t>
          </a:r>
        </a:p>
      </dgm:t>
    </dgm:pt>
    <dgm:pt modelId="{417E583B-4419-4C9A-9926-C7B8F1B65293}" type="parTrans" cxnId="{D40DA4CA-FAEC-4604-A8ED-12245DEE5740}">
      <dgm:prSet/>
      <dgm:spPr/>
      <dgm:t>
        <a:bodyPr/>
        <a:lstStyle/>
        <a:p>
          <a:endParaRPr lang="en-US"/>
        </a:p>
      </dgm:t>
    </dgm:pt>
    <dgm:pt modelId="{8DEE3859-524B-42CB-9590-16387664FF1B}" type="sibTrans" cxnId="{D40DA4CA-FAEC-4604-A8ED-12245DEE5740}">
      <dgm:prSet/>
      <dgm:spPr/>
      <dgm:t>
        <a:bodyPr/>
        <a:lstStyle/>
        <a:p>
          <a:endParaRPr lang="en-US"/>
        </a:p>
      </dgm:t>
    </dgm:pt>
    <dgm:pt modelId="{70B113B9-EDB9-4890-8E24-B5D2B1EF4A62}">
      <dgm:prSet phldrT="[Text]"/>
      <dgm:spPr>
        <a:solidFill>
          <a:srgbClr val="C00000"/>
        </a:solidFill>
        <a:ln w="19050">
          <a:solidFill>
            <a:schemeClr val="tx1"/>
          </a:solidFill>
        </a:ln>
      </dgm:spPr>
      <dgm:t>
        <a:bodyPr/>
        <a:lstStyle/>
        <a:p>
          <a:r>
            <a:rPr lang="en-US" dirty="0"/>
            <a:t>Topic Modeling Approach</a:t>
          </a:r>
        </a:p>
      </dgm:t>
    </dgm:pt>
    <dgm:pt modelId="{73924D4B-0FED-4639-8E40-2A7E9A05F12C}" type="parTrans" cxnId="{0DE06674-B49B-414F-AF93-CED9F65613F6}">
      <dgm:prSet/>
      <dgm:spPr/>
      <dgm:t>
        <a:bodyPr/>
        <a:lstStyle/>
        <a:p>
          <a:endParaRPr lang="en-US"/>
        </a:p>
      </dgm:t>
    </dgm:pt>
    <dgm:pt modelId="{66745ED7-5D53-4E5C-9AD6-6A6F971B48B1}" type="sibTrans" cxnId="{0DE06674-B49B-414F-AF93-CED9F65613F6}">
      <dgm:prSet/>
      <dgm:spPr/>
      <dgm:t>
        <a:bodyPr/>
        <a:lstStyle/>
        <a:p>
          <a:endParaRPr lang="en-US"/>
        </a:p>
      </dgm:t>
    </dgm:pt>
    <dgm:pt modelId="{33BDF626-FF28-4306-80B4-B70B883A634A}">
      <dgm:prSet phldrT="[Text]" custT="1"/>
      <dgm:spPr>
        <a:solidFill>
          <a:schemeClr val="bg1">
            <a:alpha val="90000"/>
          </a:schemeClr>
        </a:solidFill>
        <a:ln>
          <a:noFill/>
        </a:ln>
      </dgm:spPr>
      <dgm:t>
        <a:bodyPr/>
        <a:lstStyle/>
        <a:p>
          <a:r>
            <a:rPr lang="en-US" sz="1400" dirty="0"/>
            <a:t>Abstraction could be more powerful than extraction, but I didn’t implement it because it’s beyond my current skillset.</a:t>
          </a:r>
        </a:p>
      </dgm:t>
    </dgm:pt>
    <dgm:pt modelId="{C61993F7-E433-4E8E-8A32-47B5F9450A11}" type="parTrans" cxnId="{E210CD39-2A95-49DD-844A-680C2464C4AD}">
      <dgm:prSet/>
      <dgm:spPr/>
      <dgm:t>
        <a:bodyPr/>
        <a:lstStyle/>
        <a:p>
          <a:endParaRPr lang="en-US"/>
        </a:p>
      </dgm:t>
    </dgm:pt>
    <dgm:pt modelId="{4535C7EF-851A-40D8-A6B8-0C25C05AB165}" type="sibTrans" cxnId="{E210CD39-2A95-49DD-844A-680C2464C4AD}">
      <dgm:prSet/>
      <dgm:spPr/>
      <dgm:t>
        <a:bodyPr/>
        <a:lstStyle/>
        <a:p>
          <a:endParaRPr lang="en-US"/>
        </a:p>
      </dgm:t>
    </dgm:pt>
    <dgm:pt modelId="{B62BFAF7-EF20-4EF2-84F0-DDE067051EF3}">
      <dgm:prSet phldrT="[Text]"/>
      <dgm:spPr>
        <a:solidFill>
          <a:schemeClr val="accent2">
            <a:lumMod val="75000"/>
          </a:schemeClr>
        </a:solidFill>
        <a:ln w="19050">
          <a:solidFill>
            <a:schemeClr val="tx1"/>
          </a:solidFill>
        </a:ln>
      </dgm:spPr>
      <dgm:t>
        <a:bodyPr/>
        <a:lstStyle/>
        <a:p>
          <a:r>
            <a:rPr lang="en-US" dirty="0"/>
            <a:t>Document Lemmatization</a:t>
          </a:r>
        </a:p>
      </dgm:t>
    </dgm:pt>
    <dgm:pt modelId="{3960EC59-3D4B-4367-9AC3-65C79828726C}" type="parTrans" cxnId="{292FBF84-FD5E-4A8E-AE95-61B6C1C057A5}">
      <dgm:prSet/>
      <dgm:spPr/>
      <dgm:t>
        <a:bodyPr/>
        <a:lstStyle/>
        <a:p>
          <a:endParaRPr lang="en-US"/>
        </a:p>
      </dgm:t>
    </dgm:pt>
    <dgm:pt modelId="{905187FD-E0EE-422D-A65E-A41369CB5344}" type="sibTrans" cxnId="{292FBF84-FD5E-4A8E-AE95-61B6C1C057A5}">
      <dgm:prSet/>
      <dgm:spPr/>
      <dgm:t>
        <a:bodyPr/>
        <a:lstStyle/>
        <a:p>
          <a:endParaRPr lang="en-US"/>
        </a:p>
      </dgm:t>
    </dgm:pt>
    <dgm:pt modelId="{D157FA4E-4AAA-4834-BF90-3E47A4525F94}">
      <dgm:prSet phldrT="[Text]" custT="1"/>
      <dgm:spPr>
        <a:solidFill>
          <a:schemeClr val="bg1">
            <a:alpha val="90000"/>
          </a:schemeClr>
        </a:solidFill>
        <a:ln>
          <a:noFill/>
        </a:ln>
      </dgm:spPr>
      <dgm:t>
        <a:bodyPr/>
        <a:lstStyle/>
        <a:p>
          <a:r>
            <a:rPr lang="en-US" sz="1400" dirty="0"/>
            <a:t>I was focused on relationships not summarization, so I chose not to stem: it would’ve improved recall at the expense of precision.</a:t>
          </a:r>
        </a:p>
      </dgm:t>
    </dgm:pt>
    <dgm:pt modelId="{E07D154C-72EF-43CF-BA6F-3EBDF2E65622}" type="parTrans" cxnId="{C32838C3-CB99-4FAE-A162-C74F10DB7558}">
      <dgm:prSet/>
      <dgm:spPr/>
      <dgm:t>
        <a:bodyPr/>
        <a:lstStyle/>
        <a:p>
          <a:endParaRPr lang="en-US"/>
        </a:p>
      </dgm:t>
    </dgm:pt>
    <dgm:pt modelId="{C3F3A141-9E21-487D-B2A9-9EFBB7EE773D}" type="sibTrans" cxnId="{C32838C3-CB99-4FAE-A162-C74F10DB7558}">
      <dgm:prSet/>
      <dgm:spPr/>
      <dgm:t>
        <a:bodyPr/>
        <a:lstStyle/>
        <a:p>
          <a:endParaRPr lang="en-US"/>
        </a:p>
      </dgm:t>
    </dgm:pt>
    <dgm:pt modelId="{7DAD5A67-0E17-4E8F-BCCB-120FC613C22E}">
      <dgm:prSet phldrT="[Text]"/>
      <dgm:spPr>
        <a:solidFill>
          <a:schemeClr val="accent2">
            <a:lumMod val="75000"/>
          </a:schemeClr>
        </a:solidFill>
        <a:ln w="19050">
          <a:solidFill>
            <a:schemeClr val="tx1"/>
          </a:solidFill>
        </a:ln>
      </dgm:spPr>
      <dgm:t>
        <a:bodyPr/>
        <a:lstStyle/>
        <a:p>
          <a:r>
            <a:rPr lang="en-US" dirty="0"/>
            <a:t>Model Performance Evaluation</a:t>
          </a:r>
        </a:p>
      </dgm:t>
    </dgm:pt>
    <dgm:pt modelId="{86DB6CB8-C6FD-4CB7-AC7F-2E063909CDB4}" type="parTrans" cxnId="{9302CEBA-2142-46FB-8B5B-88A8855873C5}">
      <dgm:prSet/>
      <dgm:spPr/>
      <dgm:t>
        <a:bodyPr/>
        <a:lstStyle/>
        <a:p>
          <a:endParaRPr lang="en-US"/>
        </a:p>
      </dgm:t>
    </dgm:pt>
    <dgm:pt modelId="{21064087-C130-4CCA-8AD5-1F8019A8F6FF}" type="sibTrans" cxnId="{9302CEBA-2142-46FB-8B5B-88A8855873C5}">
      <dgm:prSet/>
      <dgm:spPr/>
      <dgm:t>
        <a:bodyPr/>
        <a:lstStyle/>
        <a:p>
          <a:endParaRPr lang="en-US"/>
        </a:p>
      </dgm:t>
    </dgm:pt>
    <dgm:pt modelId="{D1FA97E0-79C7-45EC-83FA-66B507F7A56E}">
      <dgm:prSet phldrT="[Text]" custT="1"/>
      <dgm:spPr>
        <a:solidFill>
          <a:schemeClr val="bg1">
            <a:alpha val="90000"/>
          </a:schemeClr>
        </a:solidFill>
        <a:ln>
          <a:noFill/>
        </a:ln>
      </dgm:spPr>
      <dgm:t>
        <a:bodyPr/>
        <a:lstStyle/>
        <a:p>
          <a:r>
            <a:rPr lang="en-US" sz="1400" dirty="0"/>
            <a:t>I used confusion matrices and Type I/II error rates instead of coherence, log likelihood, or perplexity scores. </a:t>
          </a:r>
        </a:p>
      </dgm:t>
    </dgm:pt>
    <dgm:pt modelId="{7A1BD16F-DD87-44C0-98B8-397802664987}" type="parTrans" cxnId="{038D9E10-40CB-4D5E-964C-BD9CFBA7D892}">
      <dgm:prSet/>
      <dgm:spPr/>
      <dgm:t>
        <a:bodyPr/>
        <a:lstStyle/>
        <a:p>
          <a:endParaRPr lang="en-US"/>
        </a:p>
      </dgm:t>
    </dgm:pt>
    <dgm:pt modelId="{64FEEC2E-83C6-4822-A6C1-CF5D2C27D9F5}" type="sibTrans" cxnId="{038D9E10-40CB-4D5E-964C-BD9CFBA7D892}">
      <dgm:prSet/>
      <dgm:spPr/>
      <dgm:t>
        <a:bodyPr/>
        <a:lstStyle/>
        <a:p>
          <a:endParaRPr lang="en-US"/>
        </a:p>
      </dgm:t>
    </dgm:pt>
    <dgm:pt modelId="{C6611B0C-BD5C-4BD1-8E10-F54D5E9FD7B0}">
      <dgm:prSet phldrT="[Text]" custT="1"/>
      <dgm:spPr>
        <a:solidFill>
          <a:schemeClr val="bg1">
            <a:alpha val="90000"/>
          </a:schemeClr>
        </a:solidFill>
        <a:ln>
          <a:noFill/>
        </a:ln>
      </dgm:spPr>
      <dgm:t>
        <a:bodyPr/>
        <a:lstStyle/>
        <a:p>
          <a:r>
            <a:rPr lang="en-US" sz="1400" dirty="0"/>
            <a:t>I used domestic sources (mostly Nigerian) as a proxy for civilian reports: markup inconsistencies and redundant articles shrank my data yield.  </a:t>
          </a:r>
        </a:p>
      </dgm:t>
    </dgm:pt>
    <dgm:pt modelId="{B29BC789-E0B6-4458-A1B9-BE1470FD0406}" type="parTrans" cxnId="{52B80D85-F182-49BC-813B-A9F378E7FBEC}">
      <dgm:prSet/>
      <dgm:spPr/>
      <dgm:t>
        <a:bodyPr/>
        <a:lstStyle/>
        <a:p>
          <a:endParaRPr lang="en-US"/>
        </a:p>
      </dgm:t>
    </dgm:pt>
    <dgm:pt modelId="{B2CFFC78-C1EF-4534-893A-9688251E209A}" type="sibTrans" cxnId="{52B80D85-F182-49BC-813B-A9F378E7FBEC}">
      <dgm:prSet/>
      <dgm:spPr/>
      <dgm:t>
        <a:bodyPr/>
        <a:lstStyle/>
        <a:p>
          <a:endParaRPr lang="en-US"/>
        </a:p>
      </dgm:t>
    </dgm:pt>
    <dgm:pt modelId="{0C29FDC5-07D7-428F-9DF3-4B9ECA36ABDB}">
      <dgm:prSet phldrT="[Text]" custT="1"/>
      <dgm:spPr>
        <a:solidFill>
          <a:srgbClr val="C00000"/>
        </a:solidFill>
        <a:ln w="19050" cap="flat" cmpd="sng" algn="in">
          <a:solidFill>
            <a:prstClr val="black"/>
          </a:solidFill>
          <a:prstDash val="solid"/>
        </a:ln>
        <a:effectLst/>
      </dgm:spPr>
      <dgm:t>
        <a:bodyPr spcFirstLastPara="0" vert="horz" wrap="square" lIns="113792" tIns="65024" rIns="113792" bIns="65024" numCol="1" spcCol="1270" anchor="ctr" anchorCtr="0"/>
        <a:lstStyle/>
        <a:p>
          <a:pPr marL="0" lvl="0" indent="0" algn="ctr" defTabSz="711200">
            <a:lnSpc>
              <a:spcPct val="90000"/>
            </a:lnSpc>
            <a:spcBef>
              <a:spcPct val="0"/>
            </a:spcBef>
            <a:spcAft>
              <a:spcPct val="35000"/>
            </a:spcAft>
            <a:buNone/>
          </a:pPr>
          <a:r>
            <a:rPr lang="en-US" sz="1300" kern="1200" dirty="0">
              <a:solidFill>
                <a:prstClr val="white"/>
              </a:solidFill>
              <a:latin typeface="Franklin Gothic Book" panose="020B0503020102020204"/>
              <a:ea typeface="+mn-ea"/>
              <a:cs typeface="+mn-cs"/>
            </a:rPr>
            <a:t>Source Scraping </a:t>
          </a:r>
        </a:p>
      </dgm:t>
    </dgm:pt>
    <dgm:pt modelId="{1F765B90-BD74-463D-86D3-E50281543FC4}" type="sibTrans" cxnId="{C590D623-8621-4365-ADC9-AF239AF64762}">
      <dgm:prSet/>
      <dgm:spPr/>
      <dgm:t>
        <a:bodyPr/>
        <a:lstStyle/>
        <a:p>
          <a:endParaRPr lang="en-US"/>
        </a:p>
      </dgm:t>
    </dgm:pt>
    <dgm:pt modelId="{F9C312AA-6A83-4745-9D4B-CE9C688323DB}" type="parTrans" cxnId="{C590D623-8621-4365-ADC9-AF239AF64762}">
      <dgm:prSet/>
      <dgm:spPr/>
      <dgm:t>
        <a:bodyPr/>
        <a:lstStyle/>
        <a:p>
          <a:endParaRPr lang="en-US"/>
        </a:p>
      </dgm:t>
    </dgm:pt>
    <dgm:pt modelId="{2750EE45-A311-4977-B386-D462CDB1151E}">
      <dgm:prSet phldrT="[Text]" custT="1"/>
      <dgm:spPr>
        <a:solidFill>
          <a:srgbClr val="E6C069">
            <a:lumMod val="75000"/>
          </a:srgbClr>
        </a:solidFill>
        <a:ln w="19050" cap="flat" cmpd="sng" algn="in">
          <a:solidFill>
            <a:prstClr val="black"/>
          </a:solidFill>
          <a:prstDash val="solid"/>
        </a:ln>
        <a:effectLst/>
      </dgm:spPr>
      <dgm:t>
        <a:bodyPr spcFirstLastPara="0" vert="horz" wrap="square" lIns="92456" tIns="52832" rIns="92456" bIns="52832"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Franklin Gothic Book" panose="020B0503020102020204"/>
              <a:ea typeface="+mn-ea"/>
              <a:cs typeface="+mn-cs"/>
            </a:rPr>
            <a:t>Quantile-Based Scaling</a:t>
          </a:r>
        </a:p>
      </dgm:t>
    </dgm:pt>
    <dgm:pt modelId="{6A7B2CCF-C3FB-4B1C-ADD4-0964726B1DF1}" type="parTrans" cxnId="{3B8FECA7-3FD1-4E92-895A-A9C95CA7C00F}">
      <dgm:prSet/>
      <dgm:spPr/>
      <dgm:t>
        <a:bodyPr/>
        <a:lstStyle/>
        <a:p>
          <a:endParaRPr lang="en-US"/>
        </a:p>
      </dgm:t>
    </dgm:pt>
    <dgm:pt modelId="{82DD859B-EB7F-426B-86ED-58E1A15A1091}" type="sibTrans" cxnId="{3B8FECA7-3FD1-4E92-895A-A9C95CA7C00F}">
      <dgm:prSet/>
      <dgm:spPr/>
      <dgm:t>
        <a:bodyPr/>
        <a:lstStyle/>
        <a:p>
          <a:endParaRPr lang="en-US"/>
        </a:p>
      </dgm:t>
    </dgm:pt>
    <dgm:pt modelId="{1F223ADF-1996-43AA-A3D4-54E610709265}">
      <dgm:prSet phldrT="[Text]" custT="1"/>
      <dgm:spPr>
        <a:solidFill>
          <a:schemeClr val="bg1">
            <a:alpha val="90000"/>
          </a:schemeClr>
        </a:solidFill>
        <a:ln>
          <a:noFill/>
        </a:ln>
      </dgm:spPr>
      <dgm:t>
        <a:bodyPr/>
        <a:lstStyle/>
        <a:p>
          <a:r>
            <a:rPr lang="en-US" sz="1400" dirty="0">
              <a:solidFill>
                <a:schemeClr val="tx1"/>
              </a:solidFill>
            </a:rPr>
            <a:t>I transformed model-fitting outcomes to minimize the impact of outliers and make visual interpretation easier.</a:t>
          </a:r>
        </a:p>
      </dgm:t>
    </dgm:pt>
    <dgm:pt modelId="{DF59056F-316B-4225-A05C-FAD8FC07CF47}" type="parTrans" cxnId="{64DEE238-FA53-43E9-AAAE-45D803FE42B5}">
      <dgm:prSet/>
      <dgm:spPr/>
      <dgm:t>
        <a:bodyPr/>
        <a:lstStyle/>
        <a:p>
          <a:endParaRPr lang="en-US"/>
        </a:p>
      </dgm:t>
    </dgm:pt>
    <dgm:pt modelId="{192CF6A8-8452-4732-B809-9A253276009A}" type="sibTrans" cxnId="{64DEE238-FA53-43E9-AAAE-45D803FE42B5}">
      <dgm:prSet/>
      <dgm:spPr/>
      <dgm:t>
        <a:bodyPr/>
        <a:lstStyle/>
        <a:p>
          <a:endParaRPr lang="en-US"/>
        </a:p>
      </dgm:t>
    </dgm:pt>
    <dgm:pt modelId="{82109A9A-9056-42F9-B547-BF06B33B4902}" type="pres">
      <dgm:prSet presAssocID="{30B34D1F-A36E-4149-80C6-A1FA6A245375}" presName="Name0" presStyleCnt="0">
        <dgm:presLayoutVars>
          <dgm:dir/>
          <dgm:animLvl val="lvl"/>
          <dgm:resizeHandles val="exact"/>
        </dgm:presLayoutVars>
      </dgm:prSet>
      <dgm:spPr/>
    </dgm:pt>
    <dgm:pt modelId="{C3AF10C1-8776-4D09-858A-B0D4EF541FE6}" type="pres">
      <dgm:prSet presAssocID="{3EF52F8B-C176-4ED7-BC10-1FC48321CC4C}" presName="composite" presStyleCnt="0"/>
      <dgm:spPr/>
    </dgm:pt>
    <dgm:pt modelId="{650E4E84-D5A6-484B-9D22-1C2409981A06}" type="pres">
      <dgm:prSet presAssocID="{3EF52F8B-C176-4ED7-BC10-1FC48321CC4C}" presName="parTx" presStyleLbl="alignNode1" presStyleIdx="0" presStyleCnt="6">
        <dgm:presLayoutVars>
          <dgm:chMax val="0"/>
          <dgm:chPref val="0"/>
          <dgm:bulletEnabled val="1"/>
        </dgm:presLayoutVars>
      </dgm:prSet>
      <dgm:spPr/>
    </dgm:pt>
    <dgm:pt modelId="{B953E31B-0BEA-4E0C-98A8-CE8B307EDC17}" type="pres">
      <dgm:prSet presAssocID="{3EF52F8B-C176-4ED7-BC10-1FC48321CC4C}" presName="desTx" presStyleLbl="alignAccFollowNode1" presStyleIdx="0" presStyleCnt="6">
        <dgm:presLayoutVars>
          <dgm:bulletEnabled val="1"/>
        </dgm:presLayoutVars>
      </dgm:prSet>
      <dgm:spPr/>
    </dgm:pt>
    <dgm:pt modelId="{6A252862-EAEA-4ACB-8518-CC2E75B2B979}" type="pres">
      <dgm:prSet presAssocID="{1A29B3C4-3EA9-460B-9A5C-751D1FEB4686}" presName="space" presStyleCnt="0"/>
      <dgm:spPr/>
    </dgm:pt>
    <dgm:pt modelId="{C80C6EAD-A989-4A11-A2E4-DA97F39F4CB7}" type="pres">
      <dgm:prSet presAssocID="{70B113B9-EDB9-4890-8E24-B5D2B1EF4A62}" presName="composite" presStyleCnt="0"/>
      <dgm:spPr/>
    </dgm:pt>
    <dgm:pt modelId="{568C28D8-7FE6-4BBA-8B2F-5420760E210A}" type="pres">
      <dgm:prSet presAssocID="{70B113B9-EDB9-4890-8E24-B5D2B1EF4A62}" presName="parTx" presStyleLbl="alignNode1" presStyleIdx="1" presStyleCnt="6">
        <dgm:presLayoutVars>
          <dgm:chMax val="0"/>
          <dgm:chPref val="0"/>
          <dgm:bulletEnabled val="1"/>
        </dgm:presLayoutVars>
      </dgm:prSet>
      <dgm:spPr/>
    </dgm:pt>
    <dgm:pt modelId="{D5C5FAF7-1A80-4DDD-B82F-CEB72857948C}" type="pres">
      <dgm:prSet presAssocID="{70B113B9-EDB9-4890-8E24-B5D2B1EF4A62}" presName="desTx" presStyleLbl="alignAccFollowNode1" presStyleIdx="1" presStyleCnt="6" custLinFactNeighborY="-591">
        <dgm:presLayoutVars>
          <dgm:bulletEnabled val="1"/>
        </dgm:presLayoutVars>
      </dgm:prSet>
      <dgm:spPr/>
    </dgm:pt>
    <dgm:pt modelId="{68CF0B6D-D381-4131-85B4-AC732B3F1015}" type="pres">
      <dgm:prSet presAssocID="{66745ED7-5D53-4E5C-9AD6-6A6F971B48B1}" presName="space" presStyleCnt="0"/>
      <dgm:spPr/>
    </dgm:pt>
    <dgm:pt modelId="{238B31AF-1D2C-4E8C-AADB-DE7C9187F882}" type="pres">
      <dgm:prSet presAssocID="{0C29FDC5-07D7-428F-9DF3-4B9ECA36ABDB}" presName="composite" presStyleCnt="0"/>
      <dgm:spPr/>
    </dgm:pt>
    <dgm:pt modelId="{0ED8E1EB-59F2-430E-93D3-C5396D5FEC88}" type="pres">
      <dgm:prSet presAssocID="{0C29FDC5-07D7-428F-9DF3-4B9ECA36ABDB}" presName="parTx" presStyleLbl="alignNode1" presStyleIdx="2" presStyleCnt="6">
        <dgm:presLayoutVars>
          <dgm:chMax val="0"/>
          <dgm:chPref val="0"/>
          <dgm:bulletEnabled val="1"/>
        </dgm:presLayoutVars>
      </dgm:prSet>
      <dgm:spPr>
        <a:xfrm>
          <a:off x="4331614" y="1231965"/>
          <a:ext cx="1897659" cy="752655"/>
        </a:xfrm>
        <a:prstGeom prst="rect">
          <a:avLst/>
        </a:prstGeom>
      </dgm:spPr>
    </dgm:pt>
    <dgm:pt modelId="{7B561B88-088C-4666-AFC4-EF90633565C4}" type="pres">
      <dgm:prSet presAssocID="{0C29FDC5-07D7-428F-9DF3-4B9ECA36ABDB}" presName="desTx" presStyleLbl="alignAccFollowNode1" presStyleIdx="2" presStyleCnt="6">
        <dgm:presLayoutVars>
          <dgm:bulletEnabled val="1"/>
        </dgm:presLayoutVars>
      </dgm:prSet>
      <dgm:spPr/>
    </dgm:pt>
    <dgm:pt modelId="{506D3C3F-F368-4308-AE92-13A7246B34B2}" type="pres">
      <dgm:prSet presAssocID="{1F765B90-BD74-463D-86D3-E50281543FC4}" presName="space" presStyleCnt="0"/>
      <dgm:spPr/>
    </dgm:pt>
    <dgm:pt modelId="{4144FBFD-F7EA-4294-8A7E-F1D8C737CD0C}" type="pres">
      <dgm:prSet presAssocID="{B62BFAF7-EF20-4EF2-84F0-DDE067051EF3}" presName="composite" presStyleCnt="0"/>
      <dgm:spPr/>
    </dgm:pt>
    <dgm:pt modelId="{0B901787-152B-4E43-BFF2-D1C3C3F369C8}" type="pres">
      <dgm:prSet presAssocID="{B62BFAF7-EF20-4EF2-84F0-DDE067051EF3}" presName="parTx" presStyleLbl="alignNode1" presStyleIdx="3" presStyleCnt="6">
        <dgm:presLayoutVars>
          <dgm:chMax val="0"/>
          <dgm:chPref val="0"/>
          <dgm:bulletEnabled val="1"/>
        </dgm:presLayoutVars>
      </dgm:prSet>
      <dgm:spPr/>
    </dgm:pt>
    <dgm:pt modelId="{11F4B901-8539-446A-A261-8A97358A350B}" type="pres">
      <dgm:prSet presAssocID="{B62BFAF7-EF20-4EF2-84F0-DDE067051EF3}" presName="desTx" presStyleLbl="alignAccFollowNode1" presStyleIdx="3" presStyleCnt="6">
        <dgm:presLayoutVars>
          <dgm:bulletEnabled val="1"/>
        </dgm:presLayoutVars>
      </dgm:prSet>
      <dgm:spPr/>
    </dgm:pt>
    <dgm:pt modelId="{9616BC1F-5344-471A-A45C-ED41EDC973C5}" type="pres">
      <dgm:prSet presAssocID="{905187FD-E0EE-422D-A65E-A41369CB5344}" presName="space" presStyleCnt="0"/>
      <dgm:spPr/>
    </dgm:pt>
    <dgm:pt modelId="{9C77E8AD-5490-4432-AF38-CF7CC243CC5B}" type="pres">
      <dgm:prSet presAssocID="{2750EE45-A311-4977-B386-D462CDB1151E}" presName="composite" presStyleCnt="0"/>
      <dgm:spPr/>
    </dgm:pt>
    <dgm:pt modelId="{6E1621DC-6667-4A10-8C78-01C6D5CAD193}" type="pres">
      <dgm:prSet presAssocID="{2750EE45-A311-4977-B386-D462CDB1151E}" presName="parTx" presStyleLbl="alignNode1" presStyleIdx="4" presStyleCnt="6">
        <dgm:presLayoutVars>
          <dgm:chMax val="0"/>
          <dgm:chPref val="0"/>
          <dgm:bulletEnabled val="1"/>
        </dgm:presLayoutVars>
      </dgm:prSet>
      <dgm:spPr>
        <a:xfrm>
          <a:off x="7186638" y="1475140"/>
          <a:ext cx="1575366" cy="549726"/>
        </a:xfrm>
        <a:prstGeom prst="rect">
          <a:avLst/>
        </a:prstGeom>
      </dgm:spPr>
    </dgm:pt>
    <dgm:pt modelId="{D63AC96C-D5BB-4726-BBE3-CB1DDC20EF9B}" type="pres">
      <dgm:prSet presAssocID="{2750EE45-A311-4977-B386-D462CDB1151E}" presName="desTx" presStyleLbl="alignAccFollowNode1" presStyleIdx="4" presStyleCnt="6">
        <dgm:presLayoutVars>
          <dgm:bulletEnabled val="1"/>
        </dgm:presLayoutVars>
      </dgm:prSet>
      <dgm:spPr/>
    </dgm:pt>
    <dgm:pt modelId="{B17CA8A7-5C45-4204-BFE4-36EA49A6C361}" type="pres">
      <dgm:prSet presAssocID="{82DD859B-EB7F-426B-86ED-58E1A15A1091}" presName="space" presStyleCnt="0"/>
      <dgm:spPr/>
    </dgm:pt>
    <dgm:pt modelId="{5F844EBF-0BDD-475E-B8EC-F7BE95CA83AA}" type="pres">
      <dgm:prSet presAssocID="{7DAD5A67-0E17-4E8F-BCCB-120FC613C22E}" presName="composite" presStyleCnt="0"/>
      <dgm:spPr/>
    </dgm:pt>
    <dgm:pt modelId="{668BAAFD-FDFF-45A9-8FB6-2911C6A6956D}" type="pres">
      <dgm:prSet presAssocID="{7DAD5A67-0E17-4E8F-BCCB-120FC613C22E}" presName="parTx" presStyleLbl="alignNode1" presStyleIdx="5" presStyleCnt="6">
        <dgm:presLayoutVars>
          <dgm:chMax val="0"/>
          <dgm:chPref val="0"/>
          <dgm:bulletEnabled val="1"/>
        </dgm:presLayoutVars>
      </dgm:prSet>
      <dgm:spPr/>
    </dgm:pt>
    <dgm:pt modelId="{C5C15112-8A60-4C37-BC82-09538DF70066}" type="pres">
      <dgm:prSet presAssocID="{7DAD5A67-0E17-4E8F-BCCB-120FC613C22E}" presName="desTx" presStyleLbl="alignAccFollowNode1" presStyleIdx="5" presStyleCnt="6">
        <dgm:presLayoutVars>
          <dgm:bulletEnabled val="1"/>
        </dgm:presLayoutVars>
      </dgm:prSet>
      <dgm:spPr/>
    </dgm:pt>
  </dgm:ptLst>
  <dgm:cxnLst>
    <dgm:cxn modelId="{038D9E10-40CB-4D5E-964C-BD9CFBA7D892}" srcId="{7DAD5A67-0E17-4E8F-BCCB-120FC613C22E}" destId="{D1FA97E0-79C7-45EC-83FA-66B507F7A56E}" srcOrd="0" destOrd="0" parTransId="{7A1BD16F-DD87-44C0-98B8-397802664987}" sibTransId="{64FEEC2E-83C6-4822-A6C1-CF5D2C27D9F5}"/>
    <dgm:cxn modelId="{6895A315-25FC-4B04-8876-6EFE4AE3C528}" type="presOf" srcId="{1F223ADF-1996-43AA-A3D4-54E610709265}" destId="{D63AC96C-D5BB-4726-BBE3-CB1DDC20EF9B}" srcOrd="0" destOrd="0" presId="urn:microsoft.com/office/officeart/2005/8/layout/hList1"/>
    <dgm:cxn modelId="{C590D623-8621-4365-ADC9-AF239AF64762}" srcId="{30B34D1F-A36E-4149-80C6-A1FA6A245375}" destId="{0C29FDC5-07D7-428F-9DF3-4B9ECA36ABDB}" srcOrd="2" destOrd="0" parTransId="{F9C312AA-6A83-4745-9D4B-CE9C688323DB}" sibTransId="{1F765B90-BD74-463D-86D3-E50281543FC4}"/>
    <dgm:cxn modelId="{5E4DAE36-9FB4-45C7-8CE2-B303DCBD221C}" type="presOf" srcId="{C6611B0C-BD5C-4BD1-8E10-F54D5E9FD7B0}" destId="{7B561B88-088C-4666-AFC4-EF90633565C4}" srcOrd="0" destOrd="0" presId="urn:microsoft.com/office/officeart/2005/8/layout/hList1"/>
    <dgm:cxn modelId="{64DEE238-FA53-43E9-AAAE-45D803FE42B5}" srcId="{2750EE45-A311-4977-B386-D462CDB1151E}" destId="{1F223ADF-1996-43AA-A3D4-54E610709265}" srcOrd="0" destOrd="0" parTransId="{DF59056F-316B-4225-A05C-FAD8FC07CF47}" sibTransId="{192CF6A8-8452-4732-B809-9A253276009A}"/>
    <dgm:cxn modelId="{E210CD39-2A95-49DD-844A-680C2464C4AD}" srcId="{70B113B9-EDB9-4890-8E24-B5D2B1EF4A62}" destId="{33BDF626-FF28-4306-80B4-B70B883A634A}" srcOrd="0" destOrd="0" parTransId="{C61993F7-E433-4E8E-8A32-47B5F9450A11}" sibTransId="{4535C7EF-851A-40D8-A6B8-0C25C05AB165}"/>
    <dgm:cxn modelId="{E176955C-B23F-41FB-8487-CA607709F135}" type="presOf" srcId="{D048F5A9-68EA-4014-A7D1-F7441C66FEE7}" destId="{B953E31B-0BEA-4E0C-98A8-CE8B307EDC17}" srcOrd="0" destOrd="0" presId="urn:microsoft.com/office/officeart/2005/8/layout/hList1"/>
    <dgm:cxn modelId="{EFB61964-EACA-4154-A5A8-630FDC931FE1}" type="presOf" srcId="{70B113B9-EDB9-4890-8E24-B5D2B1EF4A62}" destId="{568C28D8-7FE6-4BBA-8B2F-5420760E210A}" srcOrd="0" destOrd="0" presId="urn:microsoft.com/office/officeart/2005/8/layout/hList1"/>
    <dgm:cxn modelId="{DE32C248-8CCE-4E77-BF01-EEF78AED9856}" type="presOf" srcId="{7DAD5A67-0E17-4E8F-BCCB-120FC613C22E}" destId="{668BAAFD-FDFF-45A9-8FB6-2911C6A6956D}" srcOrd="0" destOrd="0" presId="urn:microsoft.com/office/officeart/2005/8/layout/hList1"/>
    <dgm:cxn modelId="{ED07FA6D-86F1-4A1C-8247-7097E3CDB382}" type="presOf" srcId="{D157FA4E-4AAA-4834-BF90-3E47A4525F94}" destId="{11F4B901-8539-446A-A261-8A97358A350B}" srcOrd="0" destOrd="0" presId="urn:microsoft.com/office/officeart/2005/8/layout/hList1"/>
    <dgm:cxn modelId="{0DE06674-B49B-414F-AF93-CED9F65613F6}" srcId="{30B34D1F-A36E-4149-80C6-A1FA6A245375}" destId="{70B113B9-EDB9-4890-8E24-B5D2B1EF4A62}" srcOrd="1" destOrd="0" parTransId="{73924D4B-0FED-4639-8E40-2A7E9A05F12C}" sibTransId="{66745ED7-5D53-4E5C-9AD6-6A6F971B48B1}"/>
    <dgm:cxn modelId="{6B41F45A-E13D-42CE-9DFD-3DFFDBA25F27}" type="presOf" srcId="{30B34D1F-A36E-4149-80C6-A1FA6A245375}" destId="{82109A9A-9056-42F9-B547-BF06B33B4902}" srcOrd="0" destOrd="0" presId="urn:microsoft.com/office/officeart/2005/8/layout/hList1"/>
    <dgm:cxn modelId="{7F7FCE7B-1D11-4CDE-A21D-25A65796C424}" type="presOf" srcId="{0C29FDC5-07D7-428F-9DF3-4B9ECA36ABDB}" destId="{0ED8E1EB-59F2-430E-93D3-C5396D5FEC88}" srcOrd="0" destOrd="0" presId="urn:microsoft.com/office/officeart/2005/8/layout/hList1"/>
    <dgm:cxn modelId="{C362AD82-ADE6-4AB5-B1E8-0EE03E7F93D0}" srcId="{30B34D1F-A36E-4149-80C6-A1FA6A245375}" destId="{3EF52F8B-C176-4ED7-BC10-1FC48321CC4C}" srcOrd="0" destOrd="0" parTransId="{903C8191-41EF-41BB-BEB5-82ABB0B711FA}" sibTransId="{1A29B3C4-3EA9-460B-9A5C-751D1FEB4686}"/>
    <dgm:cxn modelId="{292FBF84-FD5E-4A8E-AE95-61B6C1C057A5}" srcId="{30B34D1F-A36E-4149-80C6-A1FA6A245375}" destId="{B62BFAF7-EF20-4EF2-84F0-DDE067051EF3}" srcOrd="3" destOrd="0" parTransId="{3960EC59-3D4B-4367-9AC3-65C79828726C}" sibTransId="{905187FD-E0EE-422D-A65E-A41369CB5344}"/>
    <dgm:cxn modelId="{52B80D85-F182-49BC-813B-A9F378E7FBEC}" srcId="{0C29FDC5-07D7-428F-9DF3-4B9ECA36ABDB}" destId="{C6611B0C-BD5C-4BD1-8E10-F54D5E9FD7B0}" srcOrd="0" destOrd="0" parTransId="{B29BC789-E0B6-4458-A1B9-BE1470FD0406}" sibTransId="{B2CFFC78-C1EF-4534-893A-9688251E209A}"/>
    <dgm:cxn modelId="{352687A0-C56A-43D9-B278-5940325A0993}" type="presOf" srcId="{D1FA97E0-79C7-45EC-83FA-66B507F7A56E}" destId="{C5C15112-8A60-4C37-BC82-09538DF70066}" srcOrd="0" destOrd="0" presId="urn:microsoft.com/office/officeart/2005/8/layout/hList1"/>
    <dgm:cxn modelId="{3B8FECA7-3FD1-4E92-895A-A9C95CA7C00F}" srcId="{30B34D1F-A36E-4149-80C6-A1FA6A245375}" destId="{2750EE45-A311-4977-B386-D462CDB1151E}" srcOrd="4" destOrd="0" parTransId="{6A7B2CCF-C3FB-4B1C-ADD4-0964726B1DF1}" sibTransId="{82DD859B-EB7F-426B-86ED-58E1A15A1091}"/>
    <dgm:cxn modelId="{AF25E9A8-5D31-4541-8AFC-66234DE2C5C4}" type="presOf" srcId="{33BDF626-FF28-4306-80B4-B70B883A634A}" destId="{D5C5FAF7-1A80-4DDD-B82F-CEB72857948C}" srcOrd="0" destOrd="0" presId="urn:microsoft.com/office/officeart/2005/8/layout/hList1"/>
    <dgm:cxn modelId="{9302CEBA-2142-46FB-8B5B-88A8855873C5}" srcId="{30B34D1F-A36E-4149-80C6-A1FA6A245375}" destId="{7DAD5A67-0E17-4E8F-BCCB-120FC613C22E}" srcOrd="5" destOrd="0" parTransId="{86DB6CB8-C6FD-4CB7-AC7F-2E063909CDB4}" sibTransId="{21064087-C130-4CCA-8AD5-1F8019A8F6FF}"/>
    <dgm:cxn modelId="{022253BE-1F1F-4049-B126-B7358202B8A2}" type="presOf" srcId="{3EF52F8B-C176-4ED7-BC10-1FC48321CC4C}" destId="{650E4E84-D5A6-484B-9D22-1C2409981A06}" srcOrd="0" destOrd="0" presId="urn:microsoft.com/office/officeart/2005/8/layout/hList1"/>
    <dgm:cxn modelId="{1CD869C2-1522-4B5F-9F4D-1FEE6BFECAC2}" type="presOf" srcId="{2750EE45-A311-4977-B386-D462CDB1151E}" destId="{6E1621DC-6667-4A10-8C78-01C6D5CAD193}" srcOrd="0" destOrd="0" presId="urn:microsoft.com/office/officeart/2005/8/layout/hList1"/>
    <dgm:cxn modelId="{C32838C3-CB99-4FAE-A162-C74F10DB7558}" srcId="{B62BFAF7-EF20-4EF2-84F0-DDE067051EF3}" destId="{D157FA4E-4AAA-4834-BF90-3E47A4525F94}" srcOrd="0" destOrd="0" parTransId="{E07D154C-72EF-43CF-BA6F-3EBDF2E65622}" sibTransId="{C3F3A141-9E21-487D-B2A9-9EFBB7EE773D}"/>
    <dgm:cxn modelId="{D40DA4CA-FAEC-4604-A8ED-12245DEE5740}" srcId="{3EF52F8B-C176-4ED7-BC10-1FC48321CC4C}" destId="{D048F5A9-68EA-4014-A7D1-F7441C66FEE7}" srcOrd="0" destOrd="0" parTransId="{417E583B-4419-4C9A-9926-C7B8F1B65293}" sibTransId="{8DEE3859-524B-42CB-9590-16387664FF1B}"/>
    <dgm:cxn modelId="{29ED4FCC-904C-43CE-AC29-C0A357BBDA71}" type="presOf" srcId="{B62BFAF7-EF20-4EF2-84F0-DDE067051EF3}" destId="{0B901787-152B-4E43-BFF2-D1C3C3F369C8}" srcOrd="0" destOrd="0" presId="urn:microsoft.com/office/officeart/2005/8/layout/hList1"/>
    <dgm:cxn modelId="{79E35606-828E-4A50-85FC-C3C02DE468B7}" type="presParOf" srcId="{82109A9A-9056-42F9-B547-BF06B33B4902}" destId="{C3AF10C1-8776-4D09-858A-B0D4EF541FE6}" srcOrd="0" destOrd="0" presId="urn:microsoft.com/office/officeart/2005/8/layout/hList1"/>
    <dgm:cxn modelId="{0DC3DD42-28B4-492C-A203-C5CEAE5EC5E9}" type="presParOf" srcId="{C3AF10C1-8776-4D09-858A-B0D4EF541FE6}" destId="{650E4E84-D5A6-484B-9D22-1C2409981A06}" srcOrd="0" destOrd="0" presId="urn:microsoft.com/office/officeart/2005/8/layout/hList1"/>
    <dgm:cxn modelId="{2C060915-7DC6-4C93-AA9C-659FD0A2D0AF}" type="presParOf" srcId="{C3AF10C1-8776-4D09-858A-B0D4EF541FE6}" destId="{B953E31B-0BEA-4E0C-98A8-CE8B307EDC17}" srcOrd="1" destOrd="0" presId="urn:microsoft.com/office/officeart/2005/8/layout/hList1"/>
    <dgm:cxn modelId="{CF5F9A76-5884-46A7-8CF8-5CDE210DADCC}" type="presParOf" srcId="{82109A9A-9056-42F9-B547-BF06B33B4902}" destId="{6A252862-EAEA-4ACB-8518-CC2E75B2B979}" srcOrd="1" destOrd="0" presId="urn:microsoft.com/office/officeart/2005/8/layout/hList1"/>
    <dgm:cxn modelId="{67278CB7-E5BC-413F-88F1-8B572F743007}" type="presParOf" srcId="{82109A9A-9056-42F9-B547-BF06B33B4902}" destId="{C80C6EAD-A989-4A11-A2E4-DA97F39F4CB7}" srcOrd="2" destOrd="0" presId="urn:microsoft.com/office/officeart/2005/8/layout/hList1"/>
    <dgm:cxn modelId="{9074D650-0E7E-4602-97F0-7999BC6EE945}" type="presParOf" srcId="{C80C6EAD-A989-4A11-A2E4-DA97F39F4CB7}" destId="{568C28D8-7FE6-4BBA-8B2F-5420760E210A}" srcOrd="0" destOrd="0" presId="urn:microsoft.com/office/officeart/2005/8/layout/hList1"/>
    <dgm:cxn modelId="{E646A0CF-5A63-4104-817B-3C0B4B18E4AA}" type="presParOf" srcId="{C80C6EAD-A989-4A11-A2E4-DA97F39F4CB7}" destId="{D5C5FAF7-1A80-4DDD-B82F-CEB72857948C}" srcOrd="1" destOrd="0" presId="urn:microsoft.com/office/officeart/2005/8/layout/hList1"/>
    <dgm:cxn modelId="{9CCDBE14-9CAD-4731-9A3F-4CF4FADFADA2}" type="presParOf" srcId="{82109A9A-9056-42F9-B547-BF06B33B4902}" destId="{68CF0B6D-D381-4131-85B4-AC732B3F1015}" srcOrd="3" destOrd="0" presId="urn:microsoft.com/office/officeart/2005/8/layout/hList1"/>
    <dgm:cxn modelId="{2C065936-C88A-461D-8E69-CB44D2D87B98}" type="presParOf" srcId="{82109A9A-9056-42F9-B547-BF06B33B4902}" destId="{238B31AF-1D2C-4E8C-AADB-DE7C9187F882}" srcOrd="4" destOrd="0" presId="urn:microsoft.com/office/officeart/2005/8/layout/hList1"/>
    <dgm:cxn modelId="{2112A6D8-9880-4423-8288-BC197A22CF5E}" type="presParOf" srcId="{238B31AF-1D2C-4E8C-AADB-DE7C9187F882}" destId="{0ED8E1EB-59F2-430E-93D3-C5396D5FEC88}" srcOrd="0" destOrd="0" presId="urn:microsoft.com/office/officeart/2005/8/layout/hList1"/>
    <dgm:cxn modelId="{AB33947C-3960-4870-9F4B-1B04ECC2FFFA}" type="presParOf" srcId="{238B31AF-1D2C-4E8C-AADB-DE7C9187F882}" destId="{7B561B88-088C-4666-AFC4-EF90633565C4}" srcOrd="1" destOrd="0" presId="urn:microsoft.com/office/officeart/2005/8/layout/hList1"/>
    <dgm:cxn modelId="{B00A5842-9706-418A-B5E9-F70806E99FA1}" type="presParOf" srcId="{82109A9A-9056-42F9-B547-BF06B33B4902}" destId="{506D3C3F-F368-4308-AE92-13A7246B34B2}" srcOrd="5" destOrd="0" presId="urn:microsoft.com/office/officeart/2005/8/layout/hList1"/>
    <dgm:cxn modelId="{BAC55B93-3673-4D2F-8CED-2F31A68A525A}" type="presParOf" srcId="{82109A9A-9056-42F9-B547-BF06B33B4902}" destId="{4144FBFD-F7EA-4294-8A7E-F1D8C737CD0C}" srcOrd="6" destOrd="0" presId="urn:microsoft.com/office/officeart/2005/8/layout/hList1"/>
    <dgm:cxn modelId="{B35E8413-E537-44AC-999B-7A2D17E70589}" type="presParOf" srcId="{4144FBFD-F7EA-4294-8A7E-F1D8C737CD0C}" destId="{0B901787-152B-4E43-BFF2-D1C3C3F369C8}" srcOrd="0" destOrd="0" presId="urn:microsoft.com/office/officeart/2005/8/layout/hList1"/>
    <dgm:cxn modelId="{6782BBCA-70FE-40DE-9740-6092E2B2ED90}" type="presParOf" srcId="{4144FBFD-F7EA-4294-8A7E-F1D8C737CD0C}" destId="{11F4B901-8539-446A-A261-8A97358A350B}" srcOrd="1" destOrd="0" presId="urn:microsoft.com/office/officeart/2005/8/layout/hList1"/>
    <dgm:cxn modelId="{119C5B62-9C2C-4D5B-AE2A-5F7A0346B13C}" type="presParOf" srcId="{82109A9A-9056-42F9-B547-BF06B33B4902}" destId="{9616BC1F-5344-471A-A45C-ED41EDC973C5}" srcOrd="7" destOrd="0" presId="urn:microsoft.com/office/officeart/2005/8/layout/hList1"/>
    <dgm:cxn modelId="{9DCE851A-EC76-4CBC-B96B-EEA251FE9B78}" type="presParOf" srcId="{82109A9A-9056-42F9-B547-BF06B33B4902}" destId="{9C77E8AD-5490-4432-AF38-CF7CC243CC5B}" srcOrd="8" destOrd="0" presId="urn:microsoft.com/office/officeart/2005/8/layout/hList1"/>
    <dgm:cxn modelId="{F70B68BB-3525-4F27-ADF5-D9D6234A7725}" type="presParOf" srcId="{9C77E8AD-5490-4432-AF38-CF7CC243CC5B}" destId="{6E1621DC-6667-4A10-8C78-01C6D5CAD193}" srcOrd="0" destOrd="0" presId="urn:microsoft.com/office/officeart/2005/8/layout/hList1"/>
    <dgm:cxn modelId="{E6D81C74-A042-4028-B2C4-9FAF33CB6C43}" type="presParOf" srcId="{9C77E8AD-5490-4432-AF38-CF7CC243CC5B}" destId="{D63AC96C-D5BB-4726-BBE3-CB1DDC20EF9B}" srcOrd="1" destOrd="0" presId="urn:microsoft.com/office/officeart/2005/8/layout/hList1"/>
    <dgm:cxn modelId="{8FAD5DA6-0E05-40A3-9AA0-DC0D5A1E1EF7}" type="presParOf" srcId="{82109A9A-9056-42F9-B547-BF06B33B4902}" destId="{B17CA8A7-5C45-4204-BFE4-36EA49A6C361}" srcOrd="9" destOrd="0" presId="urn:microsoft.com/office/officeart/2005/8/layout/hList1"/>
    <dgm:cxn modelId="{E608CB66-8B9F-4070-AAD9-B09E84BD907C}" type="presParOf" srcId="{82109A9A-9056-42F9-B547-BF06B33B4902}" destId="{5F844EBF-0BDD-475E-B8EC-F7BE95CA83AA}" srcOrd="10" destOrd="0" presId="urn:microsoft.com/office/officeart/2005/8/layout/hList1"/>
    <dgm:cxn modelId="{4FCE37C5-5EE9-4F95-B46C-686B800653AA}" type="presParOf" srcId="{5F844EBF-0BDD-475E-B8EC-F7BE95CA83AA}" destId="{668BAAFD-FDFF-45A9-8FB6-2911C6A6956D}" srcOrd="0" destOrd="0" presId="urn:microsoft.com/office/officeart/2005/8/layout/hList1"/>
    <dgm:cxn modelId="{04C60280-A2DC-4DD5-8E1D-ED7B0A1E37E9}" type="presParOf" srcId="{5F844EBF-0BDD-475E-B8EC-F7BE95CA83AA}" destId="{C5C15112-8A60-4C37-BC82-09538DF7006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E9814-15AD-40D5-835D-C32396E022EA}">
      <dsp:nvSpPr>
        <dsp:cNvPr id="0" name=""/>
        <dsp:cNvSpPr/>
      </dsp:nvSpPr>
      <dsp:spPr>
        <a:xfrm>
          <a:off x="448" y="223837"/>
          <a:ext cx="783431" cy="783431"/>
        </a:xfrm>
        <a:prstGeom prst="chord">
          <a:avLst>
            <a:gd name="adj1" fmla="val 4800000"/>
            <a:gd name="adj2" fmla="val 1680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D55631-AC55-44DD-8800-5E766D6EFD83}">
      <dsp:nvSpPr>
        <dsp:cNvPr id="0" name=""/>
        <dsp:cNvSpPr/>
      </dsp:nvSpPr>
      <dsp:spPr>
        <a:xfrm>
          <a:off x="78791" y="302180"/>
          <a:ext cx="626744" cy="626744"/>
        </a:xfrm>
        <a:prstGeom prst="pie">
          <a:avLst>
            <a:gd name="adj1" fmla="val 13500000"/>
            <a:gd name="adj2" fmla="val 1620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90A4F-C71E-44E8-8697-7B0E32942945}">
      <dsp:nvSpPr>
        <dsp:cNvPr id="0" name=""/>
        <dsp:cNvSpPr/>
      </dsp:nvSpPr>
      <dsp:spPr>
        <a:xfrm rot="16200000">
          <a:off x="-900497" y="1986557"/>
          <a:ext cx="2271950" cy="47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Source Identification</a:t>
          </a:r>
        </a:p>
      </dsp:txBody>
      <dsp:txXfrm>
        <a:off x="-900497" y="1986557"/>
        <a:ext cx="2271950" cy="470058"/>
      </dsp:txXfrm>
    </dsp:sp>
    <dsp:sp modelId="{678A5612-DD0E-4BB8-9AE0-7731BD553085}">
      <dsp:nvSpPr>
        <dsp:cNvPr id="0" name=""/>
        <dsp:cNvSpPr/>
      </dsp:nvSpPr>
      <dsp:spPr>
        <a:xfrm>
          <a:off x="548850" y="223837"/>
          <a:ext cx="1566862" cy="313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ACLED API Query</a:t>
          </a:r>
        </a:p>
        <a:p>
          <a:pPr marL="114300" lvl="1" indent="-114300" algn="l" defTabSz="533400">
            <a:lnSpc>
              <a:spcPct val="90000"/>
            </a:lnSpc>
            <a:spcBef>
              <a:spcPct val="0"/>
            </a:spcBef>
            <a:spcAft>
              <a:spcPct val="15000"/>
            </a:spcAft>
            <a:buChar char="•"/>
          </a:pPr>
          <a:r>
            <a:rPr lang="en-US" sz="1200" b="1" kern="1200" dirty="0"/>
            <a:t>Action(s): </a:t>
          </a:r>
        </a:p>
        <a:p>
          <a:pPr marL="228600" lvl="2" indent="-114300" algn="l" defTabSz="533400">
            <a:lnSpc>
              <a:spcPct val="90000"/>
            </a:lnSpc>
            <a:spcBef>
              <a:spcPct val="0"/>
            </a:spcBef>
            <a:spcAft>
              <a:spcPct val="15000"/>
            </a:spcAft>
            <a:buFontTx/>
            <a:buChar char="‒"/>
          </a:pPr>
          <a:r>
            <a:rPr lang="en-US" sz="1200" kern="1200" dirty="0"/>
            <a:t>Retrieved a year of Cameroonian and Nigerian conflict data (09/01/2017 to 09/01/2018). </a:t>
          </a:r>
        </a:p>
        <a:p>
          <a:pPr marL="228600" lvl="2" indent="-114300" algn="l" defTabSz="533400">
            <a:lnSpc>
              <a:spcPct val="90000"/>
            </a:lnSpc>
            <a:spcBef>
              <a:spcPct val="0"/>
            </a:spcBef>
            <a:spcAft>
              <a:spcPct val="15000"/>
            </a:spcAft>
            <a:buFontTx/>
            <a:buChar char="‒"/>
          </a:pPr>
          <a:r>
            <a:rPr lang="en-US" sz="1200" kern="1200" dirty="0"/>
            <a:t>Identified scrapable domestic sources.</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kern="1200" dirty="0"/>
            <a:t>Target Sources</a:t>
          </a:r>
        </a:p>
      </dsp:txBody>
      <dsp:txXfrm>
        <a:off x="548850" y="223837"/>
        <a:ext cx="1566862" cy="3133724"/>
      </dsp:txXfrm>
    </dsp:sp>
    <dsp:sp modelId="{BA4A87C0-838E-447B-B7D2-82A5893A1525}">
      <dsp:nvSpPr>
        <dsp:cNvPr id="0" name=""/>
        <dsp:cNvSpPr/>
      </dsp:nvSpPr>
      <dsp:spPr>
        <a:xfrm>
          <a:off x="2472757" y="223837"/>
          <a:ext cx="783431" cy="783431"/>
        </a:xfrm>
        <a:prstGeom prst="chord">
          <a:avLst>
            <a:gd name="adj1" fmla="val 4800000"/>
            <a:gd name="adj2" fmla="val 1680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309C3-D3FC-4ACA-8679-017C731C6294}">
      <dsp:nvSpPr>
        <dsp:cNvPr id="0" name=""/>
        <dsp:cNvSpPr/>
      </dsp:nvSpPr>
      <dsp:spPr>
        <a:xfrm>
          <a:off x="2551100" y="302180"/>
          <a:ext cx="626744" cy="626744"/>
        </a:xfrm>
        <a:prstGeom prst="pie">
          <a:avLst>
            <a:gd name="adj1" fmla="val 10800000"/>
            <a:gd name="adj2" fmla="val 1620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7E649-F9FB-497D-8B04-267F08C75D80}">
      <dsp:nvSpPr>
        <dsp:cNvPr id="0" name=""/>
        <dsp:cNvSpPr/>
      </dsp:nvSpPr>
      <dsp:spPr>
        <a:xfrm rot="16200000">
          <a:off x="1571811" y="1986557"/>
          <a:ext cx="2271950" cy="47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Source Scraping</a:t>
          </a:r>
        </a:p>
      </dsp:txBody>
      <dsp:txXfrm>
        <a:off x="1571811" y="1986557"/>
        <a:ext cx="2271950" cy="470058"/>
      </dsp:txXfrm>
    </dsp:sp>
    <dsp:sp modelId="{D3A0CA07-4C82-424B-AB31-0A7714406888}">
      <dsp:nvSpPr>
        <dsp:cNvPr id="0" name=""/>
        <dsp:cNvSpPr/>
      </dsp:nvSpPr>
      <dsp:spPr>
        <a:xfrm>
          <a:off x="3021159" y="223837"/>
          <a:ext cx="1566862" cy="313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Ruby Web Service</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Enlisted  Aurora Hampton’s assistance with scraping those target sources.</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.JSON File: Target Sources, Search Terms, &amp; Links	</a:t>
          </a:r>
        </a:p>
      </dsp:txBody>
      <dsp:txXfrm>
        <a:off x="3021159" y="223837"/>
        <a:ext cx="1566862" cy="3133724"/>
      </dsp:txXfrm>
    </dsp:sp>
    <dsp:sp modelId="{4D0C8ED7-DEA2-43AA-A1CE-B640CBA9C3B8}">
      <dsp:nvSpPr>
        <dsp:cNvPr id="0" name=""/>
        <dsp:cNvSpPr/>
      </dsp:nvSpPr>
      <dsp:spPr>
        <a:xfrm>
          <a:off x="4945066" y="223837"/>
          <a:ext cx="783431" cy="783431"/>
        </a:xfrm>
        <a:prstGeom prst="chord">
          <a:avLst>
            <a:gd name="adj1" fmla="val 4800000"/>
            <a:gd name="adj2" fmla="val 1680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2147B-9619-461A-BC37-E92C27B39758}">
      <dsp:nvSpPr>
        <dsp:cNvPr id="0" name=""/>
        <dsp:cNvSpPr/>
      </dsp:nvSpPr>
      <dsp:spPr>
        <a:xfrm>
          <a:off x="5023409" y="302180"/>
          <a:ext cx="626744" cy="626744"/>
        </a:xfrm>
        <a:prstGeom prst="pie">
          <a:avLst>
            <a:gd name="adj1" fmla="val 8100000"/>
            <a:gd name="adj2" fmla="val 1620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E1D19-E747-42A1-A264-F31D570280FC}">
      <dsp:nvSpPr>
        <dsp:cNvPr id="0" name=""/>
        <dsp:cNvSpPr/>
      </dsp:nvSpPr>
      <dsp:spPr>
        <a:xfrm rot="16200000">
          <a:off x="4044120" y="1986557"/>
          <a:ext cx="2271950" cy="47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Data Cleaning Pt. I</a:t>
          </a:r>
        </a:p>
      </dsp:txBody>
      <dsp:txXfrm>
        <a:off x="4044120" y="1986557"/>
        <a:ext cx="2271950" cy="470058"/>
      </dsp:txXfrm>
    </dsp:sp>
    <dsp:sp modelId="{41214689-ABB8-46C8-B581-E93306E29E7D}">
      <dsp:nvSpPr>
        <dsp:cNvPr id="0" name=""/>
        <dsp:cNvSpPr/>
      </dsp:nvSpPr>
      <dsp:spPr>
        <a:xfrm>
          <a:off x="5493468" y="223837"/>
          <a:ext cx="1566862" cy="313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Pandas</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Created a dataframe from the .JSON file.</a:t>
          </a:r>
        </a:p>
        <a:p>
          <a:pPr marL="228600" lvl="2" indent="-114300" algn="l" defTabSz="533400">
            <a:lnSpc>
              <a:spcPct val="90000"/>
            </a:lnSpc>
            <a:spcBef>
              <a:spcPct val="0"/>
            </a:spcBef>
            <a:spcAft>
              <a:spcPct val="15000"/>
            </a:spcAft>
            <a:buFontTx/>
            <a:buChar char="‒"/>
          </a:pPr>
          <a:r>
            <a:rPr lang="en-US" sz="1200" b="0" kern="1200" dirty="0"/>
            <a:t>Dropped duplicate  links.	</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Soup Ingredients</a:t>
          </a:r>
        </a:p>
      </dsp:txBody>
      <dsp:txXfrm>
        <a:off x="5493468" y="223837"/>
        <a:ext cx="1566862" cy="3133724"/>
      </dsp:txXfrm>
    </dsp:sp>
    <dsp:sp modelId="{DD6FFF4C-5929-43FC-A590-13314F6FBAED}">
      <dsp:nvSpPr>
        <dsp:cNvPr id="0" name=""/>
        <dsp:cNvSpPr/>
      </dsp:nvSpPr>
      <dsp:spPr>
        <a:xfrm>
          <a:off x="7417375" y="223837"/>
          <a:ext cx="783431" cy="783431"/>
        </a:xfrm>
        <a:prstGeom prst="chord">
          <a:avLst>
            <a:gd name="adj1" fmla="val 4800000"/>
            <a:gd name="adj2" fmla="val 1680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264FE-F351-4620-A0D8-0B0B06209458}">
      <dsp:nvSpPr>
        <dsp:cNvPr id="0" name=""/>
        <dsp:cNvSpPr/>
      </dsp:nvSpPr>
      <dsp:spPr>
        <a:xfrm>
          <a:off x="7495718" y="302180"/>
          <a:ext cx="626744" cy="626744"/>
        </a:xfrm>
        <a:prstGeom prst="pie">
          <a:avLst>
            <a:gd name="adj1" fmla="val 5400000"/>
            <a:gd name="adj2" fmla="val 1620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FBDD5-B4E9-4ACA-BB7E-CFD5C4C0B438}">
      <dsp:nvSpPr>
        <dsp:cNvPr id="0" name=""/>
        <dsp:cNvSpPr/>
      </dsp:nvSpPr>
      <dsp:spPr>
        <a:xfrm rot="16200000">
          <a:off x="6516429" y="1986557"/>
          <a:ext cx="2271950" cy="47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Soup Making</a:t>
          </a:r>
        </a:p>
      </dsp:txBody>
      <dsp:txXfrm>
        <a:off x="6516429" y="1986557"/>
        <a:ext cx="2271950" cy="470058"/>
      </dsp:txXfrm>
    </dsp:sp>
    <dsp:sp modelId="{68007DB1-C0B8-424F-BF78-56613E549E7F}">
      <dsp:nvSpPr>
        <dsp:cNvPr id="0" name=""/>
        <dsp:cNvSpPr/>
      </dsp:nvSpPr>
      <dsp:spPr>
        <a:xfrm>
          <a:off x="7965777" y="223837"/>
          <a:ext cx="1634974" cy="313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Beautiful Soup</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Parsed each target source’s links for articles (documents); stored them as lists.</a:t>
          </a:r>
        </a:p>
        <a:p>
          <a:pPr marL="228600" lvl="2" indent="-114300" algn="l" defTabSz="533400">
            <a:lnSpc>
              <a:spcPct val="90000"/>
            </a:lnSpc>
            <a:spcBef>
              <a:spcPct val="0"/>
            </a:spcBef>
            <a:spcAft>
              <a:spcPct val="15000"/>
            </a:spcAft>
            <a:buFontTx/>
            <a:buChar char="‒"/>
          </a:pPr>
          <a:r>
            <a:rPr lang="en-US" sz="1200" b="0" kern="1200" dirty="0"/>
            <a:t>Converted them into series; concatenated and then realigned them to search terms and links.</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Raw Dataset</a:t>
          </a:r>
        </a:p>
      </dsp:txBody>
      <dsp:txXfrm>
        <a:off x="7965777" y="223837"/>
        <a:ext cx="1634974" cy="3133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378AF-0142-45FD-82AE-3ED6671B1981}">
      <dsp:nvSpPr>
        <dsp:cNvPr id="0" name=""/>
        <dsp:cNvSpPr/>
      </dsp:nvSpPr>
      <dsp:spPr>
        <a:xfrm>
          <a:off x="2588" y="213345"/>
          <a:ext cx="788677" cy="788677"/>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F020E-84C4-40BE-A245-C0A3DF1A12E1}">
      <dsp:nvSpPr>
        <dsp:cNvPr id="0" name=""/>
        <dsp:cNvSpPr/>
      </dsp:nvSpPr>
      <dsp:spPr>
        <a:xfrm>
          <a:off x="81456" y="292212"/>
          <a:ext cx="630941" cy="630941"/>
        </a:xfrm>
        <a:prstGeom prst="pie">
          <a:avLst>
            <a:gd name="adj1" fmla="val 13500000"/>
            <a:gd name="adj2" fmla="val 16200000"/>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47D66-EAA8-43E5-9C9B-1B2934369563}">
      <dsp:nvSpPr>
        <dsp:cNvPr id="0" name=""/>
        <dsp:cNvSpPr/>
      </dsp:nvSpPr>
      <dsp:spPr>
        <a:xfrm rot="16200000">
          <a:off x="-904390" y="1987869"/>
          <a:ext cx="2287164" cy="47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Data Cleaning Pt. II</a:t>
          </a:r>
        </a:p>
      </dsp:txBody>
      <dsp:txXfrm>
        <a:off x="-904390" y="1987869"/>
        <a:ext cx="2287164" cy="473206"/>
      </dsp:txXfrm>
    </dsp:sp>
    <dsp:sp modelId="{D9E1FDAE-71A7-44E5-8E81-7F69E2C6FF94}">
      <dsp:nvSpPr>
        <dsp:cNvPr id="0" name=""/>
        <dsp:cNvSpPr/>
      </dsp:nvSpPr>
      <dsp:spPr>
        <a:xfrm>
          <a:off x="554662" y="213345"/>
          <a:ext cx="1577354" cy="315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Pandas</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Filtered HTML and JavaScript residue.</a:t>
          </a:r>
          <a:endParaRPr lang="en-US" sz="1200" b="1" kern="1200" dirty="0"/>
        </a:p>
        <a:p>
          <a:pPr marL="228600" lvl="2" indent="-114300" algn="l" defTabSz="533400">
            <a:lnSpc>
              <a:spcPct val="90000"/>
            </a:lnSpc>
            <a:spcBef>
              <a:spcPct val="0"/>
            </a:spcBef>
            <a:spcAft>
              <a:spcPct val="15000"/>
            </a:spcAft>
            <a:buFontTx/>
            <a:buChar char="‒"/>
          </a:pPr>
          <a:r>
            <a:rPr lang="en-US" sz="1200" b="0" kern="1200" dirty="0"/>
            <a:t>Dropped irrelevant and truncated documents as well as duplicates (both within and across target sources).</a:t>
          </a:r>
          <a:endParaRPr lang="en-US" sz="1200" b="1" kern="1200" dirty="0"/>
        </a:p>
        <a:p>
          <a:pPr marL="228600" lvl="2" indent="-114300" algn="l" defTabSz="533400">
            <a:lnSpc>
              <a:spcPct val="90000"/>
            </a:lnSpc>
            <a:spcBef>
              <a:spcPct val="0"/>
            </a:spcBef>
            <a:spcAft>
              <a:spcPct val="15000"/>
            </a:spcAft>
            <a:buFontTx/>
            <a:buChar char="‒"/>
          </a:pPr>
          <a:r>
            <a:rPr lang="en-US" sz="1200" b="0" kern="1200" dirty="0"/>
            <a:t>Lowercased documents; filtered nonalphabetic characters.</a:t>
          </a:r>
          <a:r>
            <a:rPr lang="en-US" sz="1200" b="1" kern="1200" dirty="0"/>
            <a:t>	</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Clean Dataset </a:t>
          </a:r>
        </a:p>
        <a:p>
          <a:pPr marL="0" lvl="0" indent="0" algn="l" defTabSz="622300">
            <a:lnSpc>
              <a:spcPct val="90000"/>
            </a:lnSpc>
            <a:spcBef>
              <a:spcPct val="0"/>
            </a:spcBef>
            <a:spcAft>
              <a:spcPct val="35000"/>
            </a:spcAft>
            <a:buNone/>
          </a:pPr>
          <a:endParaRPr lang="en-US" sz="1400" kern="1200" dirty="0"/>
        </a:p>
      </dsp:txBody>
      <dsp:txXfrm>
        <a:off x="554662" y="213345"/>
        <a:ext cx="1577354" cy="3154709"/>
      </dsp:txXfrm>
    </dsp:sp>
    <dsp:sp modelId="{BA4A87C0-838E-447B-B7D2-82A5893A1525}">
      <dsp:nvSpPr>
        <dsp:cNvPr id="0" name=""/>
        <dsp:cNvSpPr/>
      </dsp:nvSpPr>
      <dsp:spPr>
        <a:xfrm>
          <a:off x="2491453" y="213345"/>
          <a:ext cx="788677" cy="788677"/>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309C3-D3FC-4ACA-8679-017C731C6294}">
      <dsp:nvSpPr>
        <dsp:cNvPr id="0" name=""/>
        <dsp:cNvSpPr/>
      </dsp:nvSpPr>
      <dsp:spPr>
        <a:xfrm>
          <a:off x="2570320" y="292212"/>
          <a:ext cx="630941" cy="630941"/>
        </a:xfrm>
        <a:prstGeom prst="pie">
          <a:avLst>
            <a:gd name="adj1" fmla="val 10800000"/>
            <a:gd name="adj2" fmla="val 16200000"/>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7E649-F9FB-497D-8B04-267F08C75D80}">
      <dsp:nvSpPr>
        <dsp:cNvPr id="0" name=""/>
        <dsp:cNvSpPr/>
      </dsp:nvSpPr>
      <dsp:spPr>
        <a:xfrm rot="16200000">
          <a:off x="1584474" y="1987869"/>
          <a:ext cx="2287164" cy="47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Parameter Optimization</a:t>
          </a:r>
        </a:p>
      </dsp:txBody>
      <dsp:txXfrm>
        <a:off x="1584474" y="1987869"/>
        <a:ext cx="2287164" cy="473206"/>
      </dsp:txXfrm>
    </dsp:sp>
    <dsp:sp modelId="{D3A0CA07-4C82-424B-AB31-0A7714406888}">
      <dsp:nvSpPr>
        <dsp:cNvPr id="0" name=""/>
        <dsp:cNvSpPr/>
      </dsp:nvSpPr>
      <dsp:spPr>
        <a:xfrm>
          <a:off x="3043527" y="213345"/>
          <a:ext cx="1577354" cy="315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SKLearn</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Split the dataset into training and test sets; stratified on search term.</a:t>
          </a:r>
        </a:p>
        <a:p>
          <a:pPr marL="228600" lvl="2" indent="-114300" algn="l" defTabSz="533400">
            <a:lnSpc>
              <a:spcPct val="90000"/>
            </a:lnSpc>
            <a:spcBef>
              <a:spcPct val="0"/>
            </a:spcBef>
            <a:spcAft>
              <a:spcPct val="15000"/>
            </a:spcAft>
            <a:buFontTx/>
            <a:buChar char="‒"/>
          </a:pPr>
          <a:r>
            <a:rPr lang="en-US" sz="1200" b="0" kern="1200" dirty="0"/>
            <a:t>Defined custom stop-words based on initial model runs.</a:t>
          </a:r>
        </a:p>
        <a:p>
          <a:pPr marL="228600" lvl="2" indent="-114300" algn="l" defTabSz="533400">
            <a:lnSpc>
              <a:spcPct val="90000"/>
            </a:lnSpc>
            <a:spcBef>
              <a:spcPct val="0"/>
            </a:spcBef>
            <a:spcAft>
              <a:spcPct val="15000"/>
            </a:spcAft>
            <a:buFontTx/>
            <a:buChar char="‒"/>
          </a:pPr>
          <a:r>
            <a:rPr lang="en-US" sz="1200" b="0" kern="1200" dirty="0"/>
            <a:t>Grid-searched the vectorizer’s min_df and max_df, as well as the initial model’s n_topics. </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Optimal Parameters</a:t>
          </a:r>
          <a:r>
            <a:rPr lang="en-US" sz="1200" b="1" kern="1200" dirty="0"/>
            <a:t>	</a:t>
          </a:r>
        </a:p>
      </dsp:txBody>
      <dsp:txXfrm>
        <a:off x="3043527" y="213345"/>
        <a:ext cx="1577354" cy="3154709"/>
      </dsp:txXfrm>
    </dsp:sp>
    <dsp:sp modelId="{4D0C8ED7-DEA2-43AA-A1CE-B640CBA9C3B8}">
      <dsp:nvSpPr>
        <dsp:cNvPr id="0" name=""/>
        <dsp:cNvSpPr/>
      </dsp:nvSpPr>
      <dsp:spPr>
        <a:xfrm>
          <a:off x="4980317" y="213345"/>
          <a:ext cx="788677" cy="788677"/>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2147B-9619-461A-BC37-E92C27B39758}">
      <dsp:nvSpPr>
        <dsp:cNvPr id="0" name=""/>
        <dsp:cNvSpPr/>
      </dsp:nvSpPr>
      <dsp:spPr>
        <a:xfrm>
          <a:off x="5059185" y="292212"/>
          <a:ext cx="630941" cy="630941"/>
        </a:xfrm>
        <a:prstGeom prst="pie">
          <a:avLst>
            <a:gd name="adj1" fmla="val 8100000"/>
            <a:gd name="adj2" fmla="val 16200000"/>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E1D19-E747-42A1-A264-F31D570280FC}">
      <dsp:nvSpPr>
        <dsp:cNvPr id="0" name=""/>
        <dsp:cNvSpPr/>
      </dsp:nvSpPr>
      <dsp:spPr>
        <a:xfrm rot="16200000">
          <a:off x="4073338" y="1987869"/>
          <a:ext cx="2287164" cy="47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Topic Modeling</a:t>
          </a:r>
        </a:p>
      </dsp:txBody>
      <dsp:txXfrm>
        <a:off x="4073338" y="1987869"/>
        <a:ext cx="2287164" cy="473206"/>
      </dsp:txXfrm>
    </dsp:sp>
    <dsp:sp modelId="{41214689-ABB8-46C8-B581-E93306E29E7D}">
      <dsp:nvSpPr>
        <dsp:cNvPr id="0" name=""/>
        <dsp:cNvSpPr/>
      </dsp:nvSpPr>
      <dsp:spPr>
        <a:xfrm>
          <a:off x="5532391" y="201325"/>
          <a:ext cx="1577354" cy="315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SKLearn</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Vectorized training and test sets using the optimal min_df and max_df.</a:t>
          </a:r>
        </a:p>
        <a:p>
          <a:pPr marL="228600" lvl="2" indent="-114300" algn="l" defTabSz="533400">
            <a:lnSpc>
              <a:spcPct val="90000"/>
            </a:lnSpc>
            <a:spcBef>
              <a:spcPct val="0"/>
            </a:spcBef>
            <a:spcAft>
              <a:spcPct val="15000"/>
            </a:spcAft>
            <a:buFontTx/>
            <a:buChar char="‒"/>
          </a:pPr>
          <a:r>
            <a:rPr lang="en-US" sz="1200" b="0" kern="1200" dirty="0"/>
            <a:t>Fit models to the TFIDF matrices using the optimal n_topics and quantile-scaled the scores. </a:t>
          </a:r>
        </a:p>
        <a:p>
          <a:pPr marL="228600" lvl="2" indent="-114300" algn="l" defTabSz="533400">
            <a:lnSpc>
              <a:spcPct val="90000"/>
            </a:lnSpc>
            <a:spcBef>
              <a:spcPct val="0"/>
            </a:spcBef>
            <a:spcAft>
              <a:spcPct val="15000"/>
            </a:spcAft>
            <a:buFontTx/>
            <a:buChar char="‒"/>
          </a:pPr>
          <a:r>
            <a:rPr lang="en-US" sz="1200" b="0" kern="1200" dirty="0"/>
            <a:t>Aligned scores and topic assignments to documents.</a:t>
          </a:r>
        </a:p>
        <a:p>
          <a:pPr marL="114300" lvl="1" indent="-114300" algn="l" defTabSz="533400">
            <a:lnSpc>
              <a:spcPct val="90000"/>
            </a:lnSpc>
            <a:spcBef>
              <a:spcPct val="0"/>
            </a:spcBef>
            <a:spcAft>
              <a:spcPct val="15000"/>
            </a:spcAft>
            <a:buChar char="•"/>
          </a:pPr>
          <a:r>
            <a:rPr lang="en-US" sz="1200" b="1" kern="1200" dirty="0"/>
            <a:t>Output:</a:t>
          </a:r>
        </a:p>
        <a:p>
          <a:pPr marL="228600" lvl="2" indent="-114300" algn="l" defTabSz="533400">
            <a:lnSpc>
              <a:spcPct val="90000"/>
            </a:lnSpc>
            <a:spcBef>
              <a:spcPct val="0"/>
            </a:spcBef>
            <a:spcAft>
              <a:spcPct val="15000"/>
            </a:spcAft>
            <a:buFontTx/>
            <a:buChar char="‒"/>
          </a:pPr>
          <a:r>
            <a:rPr lang="en-US" sz="1200" b="0" kern="1200" dirty="0"/>
            <a:t>Model Outcomes</a:t>
          </a:r>
        </a:p>
        <a:p>
          <a:pPr marL="114300" lvl="1" indent="-114300" algn="l" defTabSz="533400">
            <a:lnSpc>
              <a:spcPct val="90000"/>
            </a:lnSpc>
            <a:spcBef>
              <a:spcPct val="0"/>
            </a:spcBef>
            <a:spcAft>
              <a:spcPct val="15000"/>
            </a:spcAft>
            <a:buChar char="•"/>
          </a:pPr>
          <a:endParaRPr lang="en-US" sz="1200" b="1" kern="1200" dirty="0"/>
        </a:p>
      </dsp:txBody>
      <dsp:txXfrm>
        <a:off x="5532391" y="201325"/>
        <a:ext cx="1577354" cy="3154709"/>
      </dsp:txXfrm>
    </dsp:sp>
    <dsp:sp modelId="{DD6FFF4C-5929-43FC-A590-13314F6FBAED}">
      <dsp:nvSpPr>
        <dsp:cNvPr id="0" name=""/>
        <dsp:cNvSpPr/>
      </dsp:nvSpPr>
      <dsp:spPr>
        <a:xfrm>
          <a:off x="7469182" y="213345"/>
          <a:ext cx="788677" cy="788677"/>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264FE-F351-4620-A0D8-0B0B06209458}">
      <dsp:nvSpPr>
        <dsp:cNvPr id="0" name=""/>
        <dsp:cNvSpPr/>
      </dsp:nvSpPr>
      <dsp:spPr>
        <a:xfrm>
          <a:off x="7548050" y="292212"/>
          <a:ext cx="630941" cy="630941"/>
        </a:xfrm>
        <a:prstGeom prst="pie">
          <a:avLst>
            <a:gd name="adj1" fmla="val 5400000"/>
            <a:gd name="adj2" fmla="val 16200000"/>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FBDD5-B4E9-4ACA-BB7E-CFD5C4C0B438}">
      <dsp:nvSpPr>
        <dsp:cNvPr id="0" name=""/>
        <dsp:cNvSpPr/>
      </dsp:nvSpPr>
      <dsp:spPr>
        <a:xfrm rot="16200000">
          <a:off x="6562203" y="1987869"/>
          <a:ext cx="2287164" cy="47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22300">
            <a:lnSpc>
              <a:spcPct val="90000"/>
            </a:lnSpc>
            <a:spcBef>
              <a:spcPct val="0"/>
            </a:spcBef>
            <a:spcAft>
              <a:spcPct val="35000"/>
            </a:spcAft>
            <a:buNone/>
          </a:pPr>
          <a:r>
            <a:rPr lang="en-US" sz="1400" b="1" kern="1200" dirty="0"/>
            <a:t>Model Evaluation</a:t>
          </a:r>
        </a:p>
      </dsp:txBody>
      <dsp:txXfrm>
        <a:off x="6562203" y="1987869"/>
        <a:ext cx="2287164" cy="473206"/>
      </dsp:txXfrm>
    </dsp:sp>
    <dsp:sp modelId="{68007DB1-C0B8-424F-BF78-56613E549E7F}">
      <dsp:nvSpPr>
        <dsp:cNvPr id="0" name=""/>
        <dsp:cNvSpPr/>
      </dsp:nvSpPr>
      <dsp:spPr>
        <a:xfrm>
          <a:off x="8021256" y="213345"/>
          <a:ext cx="1577354" cy="315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1" kern="1200" dirty="0"/>
            <a:t>SKLearn</a:t>
          </a:r>
        </a:p>
        <a:p>
          <a:pPr marL="114300" lvl="1" indent="-114300" algn="l" defTabSz="533400">
            <a:lnSpc>
              <a:spcPct val="90000"/>
            </a:lnSpc>
            <a:spcBef>
              <a:spcPct val="0"/>
            </a:spcBef>
            <a:spcAft>
              <a:spcPct val="15000"/>
            </a:spcAft>
            <a:buChar char="•"/>
          </a:pPr>
          <a:r>
            <a:rPr lang="en-US" sz="1200" b="1" kern="1200" dirty="0"/>
            <a:t>Action(s):</a:t>
          </a:r>
        </a:p>
        <a:p>
          <a:pPr marL="228600" lvl="2" indent="-114300" algn="l" defTabSz="533400">
            <a:lnSpc>
              <a:spcPct val="90000"/>
            </a:lnSpc>
            <a:spcBef>
              <a:spcPct val="0"/>
            </a:spcBef>
            <a:spcAft>
              <a:spcPct val="15000"/>
            </a:spcAft>
            <a:buFontTx/>
            <a:buChar char="‒"/>
          </a:pPr>
          <a:r>
            <a:rPr lang="en-US" sz="1200" b="0" kern="1200" dirty="0"/>
            <a:t>Inspected training and test sets’ loading distributions per topic by model.</a:t>
          </a:r>
        </a:p>
        <a:p>
          <a:pPr marL="228600" lvl="2" indent="-114300" algn="l" defTabSz="533400">
            <a:lnSpc>
              <a:spcPct val="90000"/>
            </a:lnSpc>
            <a:spcBef>
              <a:spcPct val="0"/>
            </a:spcBef>
            <a:spcAft>
              <a:spcPct val="15000"/>
            </a:spcAft>
            <a:buFontTx/>
            <a:buChar char="‒"/>
          </a:pPr>
          <a:r>
            <a:rPr lang="en-US" sz="1200" b="0" kern="1200" dirty="0"/>
            <a:t>Inspected documents’ topic distributions.</a:t>
          </a:r>
        </a:p>
        <a:p>
          <a:pPr marL="228600" lvl="2" indent="-114300" algn="l" defTabSz="533400">
            <a:lnSpc>
              <a:spcPct val="90000"/>
            </a:lnSpc>
            <a:spcBef>
              <a:spcPct val="0"/>
            </a:spcBef>
            <a:spcAft>
              <a:spcPct val="15000"/>
            </a:spcAft>
            <a:buFontTx/>
            <a:buChar char="‒"/>
          </a:pPr>
          <a:r>
            <a:rPr lang="en-US" sz="1200" b="0" kern="1200" dirty="0"/>
            <a:t>Calculated confusion matrices and Type I/II error rates using search term as a class label.</a:t>
          </a:r>
        </a:p>
        <a:p>
          <a:pPr marL="228600" lvl="2" indent="-114300" algn="l" defTabSz="533400">
            <a:lnSpc>
              <a:spcPct val="90000"/>
            </a:lnSpc>
            <a:spcBef>
              <a:spcPct val="0"/>
            </a:spcBef>
            <a:spcAft>
              <a:spcPct val="15000"/>
            </a:spcAft>
            <a:buFontTx/>
            <a:buChar char="‒"/>
          </a:pPr>
          <a:r>
            <a:rPr lang="en-US" sz="1200" b="0" kern="1200" dirty="0"/>
            <a:t>Inspected top words per topic by model.</a:t>
          </a:r>
        </a:p>
      </dsp:txBody>
      <dsp:txXfrm>
        <a:off x="8021256" y="213345"/>
        <a:ext cx="1577354" cy="31547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E4E84-D5A6-484B-9D22-1C2409981A06}">
      <dsp:nvSpPr>
        <dsp:cNvPr id="0" name=""/>
        <dsp:cNvSpPr/>
      </dsp:nvSpPr>
      <dsp:spPr>
        <a:xfrm>
          <a:off x="2965" y="1515409"/>
          <a:ext cx="1575366" cy="446328"/>
        </a:xfrm>
        <a:prstGeom prst="rect">
          <a:avLst/>
        </a:prstGeom>
        <a:solidFill>
          <a:srgbClr val="C00000"/>
        </a:solidFill>
        <a:ln w="1905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Dynamic Data’s Inaccessibility</a:t>
          </a:r>
        </a:p>
      </dsp:txBody>
      <dsp:txXfrm>
        <a:off x="2965" y="1515409"/>
        <a:ext cx="1575366" cy="446328"/>
      </dsp:txXfrm>
    </dsp:sp>
    <dsp:sp modelId="{B953E31B-0BEA-4E0C-98A8-CE8B307EDC17}">
      <dsp:nvSpPr>
        <dsp:cNvPr id="0" name=""/>
        <dsp:cNvSpPr/>
      </dsp:nvSpPr>
      <dsp:spPr>
        <a:xfrm>
          <a:off x="2965"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lead times for social media API access were a constraint: static sources were my only alternative.</a:t>
          </a:r>
        </a:p>
      </dsp:txBody>
      <dsp:txXfrm>
        <a:off x="2965" y="1961737"/>
        <a:ext cx="1575366" cy="1851716"/>
      </dsp:txXfrm>
    </dsp:sp>
    <dsp:sp modelId="{568C28D8-7FE6-4BBA-8B2F-5420760E210A}">
      <dsp:nvSpPr>
        <dsp:cNvPr id="0" name=""/>
        <dsp:cNvSpPr/>
      </dsp:nvSpPr>
      <dsp:spPr>
        <a:xfrm>
          <a:off x="1798883" y="1515409"/>
          <a:ext cx="1575366" cy="446328"/>
        </a:xfrm>
        <a:prstGeom prst="rect">
          <a:avLst/>
        </a:prstGeom>
        <a:solidFill>
          <a:srgbClr val="C00000"/>
        </a:solidFill>
        <a:ln w="1905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Topic Modeling Approach</a:t>
          </a:r>
        </a:p>
      </dsp:txBody>
      <dsp:txXfrm>
        <a:off x="1798883" y="1515409"/>
        <a:ext cx="1575366" cy="446328"/>
      </dsp:txXfrm>
    </dsp:sp>
    <dsp:sp modelId="{D5C5FAF7-1A80-4DDD-B82F-CEB72857948C}">
      <dsp:nvSpPr>
        <dsp:cNvPr id="0" name=""/>
        <dsp:cNvSpPr/>
      </dsp:nvSpPr>
      <dsp:spPr>
        <a:xfrm>
          <a:off x="1798883" y="1950794"/>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Abstraction could be more powerful than extraction, but I didn’t implement it because it’s beyond my current skillset.</a:t>
          </a:r>
        </a:p>
      </dsp:txBody>
      <dsp:txXfrm>
        <a:off x="1798883" y="1950794"/>
        <a:ext cx="1575366" cy="1851716"/>
      </dsp:txXfrm>
    </dsp:sp>
    <dsp:sp modelId="{0ED8E1EB-59F2-430E-93D3-C5396D5FEC88}">
      <dsp:nvSpPr>
        <dsp:cNvPr id="0" name=""/>
        <dsp:cNvSpPr/>
      </dsp:nvSpPr>
      <dsp:spPr>
        <a:xfrm>
          <a:off x="3594801" y="1515409"/>
          <a:ext cx="1575366" cy="446328"/>
        </a:xfrm>
        <a:prstGeom prst="rect">
          <a:avLst/>
        </a:prstGeom>
        <a:solidFill>
          <a:srgbClr val="C00000"/>
        </a:solidFill>
        <a:ln w="19050" cap="flat" cmpd="sng" algn="in">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300" kern="1200" dirty="0">
              <a:solidFill>
                <a:prstClr val="white"/>
              </a:solidFill>
              <a:latin typeface="Franklin Gothic Book" panose="020B0503020102020204"/>
              <a:ea typeface="+mn-ea"/>
              <a:cs typeface="+mn-cs"/>
            </a:rPr>
            <a:t>Source Scraping </a:t>
          </a:r>
        </a:p>
      </dsp:txBody>
      <dsp:txXfrm>
        <a:off x="3594801" y="1515409"/>
        <a:ext cx="1575366" cy="446328"/>
      </dsp:txXfrm>
    </dsp:sp>
    <dsp:sp modelId="{7B561B88-088C-4666-AFC4-EF90633565C4}">
      <dsp:nvSpPr>
        <dsp:cNvPr id="0" name=""/>
        <dsp:cNvSpPr/>
      </dsp:nvSpPr>
      <dsp:spPr>
        <a:xfrm>
          <a:off x="3594801"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 used domestic sources (mostly Nigerian) as a proxy for civilian reports: markup inconsistencies and redundant articles shrank my data yield.  </a:t>
          </a:r>
        </a:p>
      </dsp:txBody>
      <dsp:txXfrm>
        <a:off x="3594801" y="1961737"/>
        <a:ext cx="1575366" cy="1851716"/>
      </dsp:txXfrm>
    </dsp:sp>
    <dsp:sp modelId="{0B901787-152B-4E43-BFF2-D1C3C3F369C8}">
      <dsp:nvSpPr>
        <dsp:cNvPr id="0" name=""/>
        <dsp:cNvSpPr/>
      </dsp:nvSpPr>
      <dsp:spPr>
        <a:xfrm>
          <a:off x="5390720" y="1515409"/>
          <a:ext cx="1575366" cy="446328"/>
        </a:xfrm>
        <a:prstGeom prst="rect">
          <a:avLst/>
        </a:prstGeom>
        <a:solidFill>
          <a:schemeClr val="accent2">
            <a:lumMod val="75000"/>
          </a:schemeClr>
        </a:solidFill>
        <a:ln w="1905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Document Lemmatization</a:t>
          </a:r>
        </a:p>
      </dsp:txBody>
      <dsp:txXfrm>
        <a:off x="5390720" y="1515409"/>
        <a:ext cx="1575366" cy="446328"/>
      </dsp:txXfrm>
    </dsp:sp>
    <dsp:sp modelId="{11F4B901-8539-446A-A261-8A97358A350B}">
      <dsp:nvSpPr>
        <dsp:cNvPr id="0" name=""/>
        <dsp:cNvSpPr/>
      </dsp:nvSpPr>
      <dsp:spPr>
        <a:xfrm>
          <a:off x="5390720"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 was focused on relationships not summarization, so I chose not to stem: it would’ve improved recall at the expense of precision.</a:t>
          </a:r>
        </a:p>
      </dsp:txBody>
      <dsp:txXfrm>
        <a:off x="5390720" y="1961737"/>
        <a:ext cx="1575366" cy="1851716"/>
      </dsp:txXfrm>
    </dsp:sp>
    <dsp:sp modelId="{6E1621DC-6667-4A10-8C78-01C6D5CAD193}">
      <dsp:nvSpPr>
        <dsp:cNvPr id="0" name=""/>
        <dsp:cNvSpPr/>
      </dsp:nvSpPr>
      <dsp:spPr>
        <a:xfrm>
          <a:off x="7186638" y="1515409"/>
          <a:ext cx="1575366" cy="446328"/>
        </a:xfrm>
        <a:prstGeom prst="rect">
          <a:avLst/>
        </a:prstGeom>
        <a:solidFill>
          <a:srgbClr val="E6C069">
            <a:lumMod val="75000"/>
          </a:srgbClr>
        </a:solidFill>
        <a:ln w="19050" cap="flat" cmpd="sng" algn="in">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Franklin Gothic Book" panose="020B0503020102020204"/>
              <a:ea typeface="+mn-ea"/>
              <a:cs typeface="+mn-cs"/>
            </a:rPr>
            <a:t>Quantile-Based Scaling</a:t>
          </a:r>
        </a:p>
      </dsp:txBody>
      <dsp:txXfrm>
        <a:off x="7186638" y="1515409"/>
        <a:ext cx="1575366" cy="446328"/>
      </dsp:txXfrm>
    </dsp:sp>
    <dsp:sp modelId="{D63AC96C-D5BB-4726-BBE3-CB1DDC20EF9B}">
      <dsp:nvSpPr>
        <dsp:cNvPr id="0" name=""/>
        <dsp:cNvSpPr/>
      </dsp:nvSpPr>
      <dsp:spPr>
        <a:xfrm>
          <a:off x="7186638"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chemeClr val="tx1"/>
              </a:solidFill>
            </a:rPr>
            <a:t>I transformed model-fitting outcomes to minimize the impact of outliers and make visual interpretation easier.</a:t>
          </a:r>
        </a:p>
      </dsp:txBody>
      <dsp:txXfrm>
        <a:off x="7186638" y="1961737"/>
        <a:ext cx="1575366" cy="1851716"/>
      </dsp:txXfrm>
    </dsp:sp>
    <dsp:sp modelId="{668BAAFD-FDFF-45A9-8FB6-2911C6A6956D}">
      <dsp:nvSpPr>
        <dsp:cNvPr id="0" name=""/>
        <dsp:cNvSpPr/>
      </dsp:nvSpPr>
      <dsp:spPr>
        <a:xfrm>
          <a:off x="8982556" y="1515409"/>
          <a:ext cx="1575366" cy="446328"/>
        </a:xfrm>
        <a:prstGeom prst="rect">
          <a:avLst/>
        </a:prstGeom>
        <a:solidFill>
          <a:schemeClr val="accent2">
            <a:lumMod val="75000"/>
          </a:schemeClr>
        </a:solidFill>
        <a:ln w="1905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Model Performance Evaluation</a:t>
          </a:r>
        </a:p>
      </dsp:txBody>
      <dsp:txXfrm>
        <a:off x="8982556" y="1515409"/>
        <a:ext cx="1575366" cy="446328"/>
      </dsp:txXfrm>
    </dsp:sp>
    <dsp:sp modelId="{C5C15112-8A60-4C37-BC82-09538DF70066}">
      <dsp:nvSpPr>
        <dsp:cNvPr id="0" name=""/>
        <dsp:cNvSpPr/>
      </dsp:nvSpPr>
      <dsp:spPr>
        <a:xfrm>
          <a:off x="8982556" y="1961737"/>
          <a:ext cx="1575366" cy="1851716"/>
        </a:xfrm>
        <a:prstGeom prst="rect">
          <a:avLst/>
        </a:prstGeom>
        <a:solidFill>
          <a:schemeClr val="bg1">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 used confusion matrices and Type I/II error rates instead of coherence, log likelihood, or perplexity scores. </a:t>
          </a:r>
        </a:p>
      </dsp:txBody>
      <dsp:txXfrm>
        <a:off x="8982556" y="1961737"/>
        <a:ext cx="1575366" cy="1851716"/>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811B0-AED8-43EB-A78D-AFAF3735888A}" type="datetimeFigureOut">
              <a:rPr lang="en-US" smtClean="0"/>
              <a:t>12/27/2018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4D9A1-6D37-435D-A895-489065DA695A}" type="slidenum">
              <a:rPr lang="en-US" smtClean="0"/>
              <a:t>‹#›</a:t>
            </a:fld>
            <a:endParaRPr lang="en-US" dirty="0"/>
          </a:p>
        </p:txBody>
      </p:sp>
    </p:spTree>
    <p:extLst>
      <p:ext uri="{BB962C8B-B14F-4D97-AF65-F5344CB8AC3E}">
        <p14:creationId xmlns:p14="http://schemas.microsoft.com/office/powerpoint/2010/main" val="2069386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late.com/technology/2018/07/blockchain-is-helping-to-circumvent-censorship-in-china.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factmata.co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4D9A1-6D37-435D-A895-489065DA695A}" type="slidenum">
              <a:rPr lang="en-US" smtClean="0"/>
              <a:t>1</a:t>
            </a:fld>
            <a:endParaRPr lang="en-US" dirty="0"/>
          </a:p>
        </p:txBody>
      </p:sp>
    </p:spTree>
    <p:extLst>
      <p:ext uri="{BB962C8B-B14F-4D97-AF65-F5344CB8AC3E}">
        <p14:creationId xmlns:p14="http://schemas.microsoft.com/office/powerpoint/2010/main" val="83264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It makes sense that loadings are sparser for the test sets given their size (25% of a very small dataset). </a:t>
            </a:r>
          </a:p>
          <a:p>
            <a:endParaRPr lang="en-US" dirty="0"/>
          </a:p>
        </p:txBody>
      </p:sp>
      <p:sp>
        <p:nvSpPr>
          <p:cNvPr id="4" name="Slide Number Placeholder 3"/>
          <p:cNvSpPr>
            <a:spLocks noGrp="1"/>
          </p:cNvSpPr>
          <p:nvPr>
            <p:ph type="sldNum" sz="quarter" idx="10"/>
          </p:nvPr>
        </p:nvSpPr>
        <p:spPr/>
        <p:txBody>
          <a:bodyPr/>
          <a:lstStyle/>
          <a:p>
            <a:fld id="{3F34D9A1-6D37-435D-A895-489065DA695A}" type="slidenum">
              <a:rPr lang="en-US" smtClean="0"/>
              <a:t>15</a:t>
            </a:fld>
            <a:endParaRPr lang="en-US" dirty="0"/>
          </a:p>
        </p:txBody>
      </p:sp>
    </p:spTree>
    <p:extLst>
      <p:ext uri="{BB962C8B-B14F-4D97-AF65-F5344CB8AC3E}">
        <p14:creationId xmlns:p14="http://schemas.microsoft.com/office/powerpoint/2010/main" val="2262558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Ambazonian Separatist Movement’s Timeline: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Late 2016: </a:t>
            </a:r>
            <a:r>
              <a:rPr lang="en-US" sz="1200" b="0" i="0" kern="1200" dirty="0">
                <a:solidFill>
                  <a:schemeClr val="tx1"/>
                </a:solidFill>
                <a:effectLst/>
                <a:latin typeface="+mn-lt"/>
                <a:ea typeface="+mn-ea"/>
                <a:cs typeface="+mn-cs"/>
              </a:rPr>
              <a:t>Local lawyers and teachers mobilized over demands for respect of the region’s Anglophone educational and judicial systems and an end to Anglophone marginalization.  Escalated into armed confrontations following government security forces’ repression of the mass protests that ensued. </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Early 2017: </a:t>
            </a:r>
            <a:r>
              <a:rPr lang="en-US" sz="1200" b="0" i="0" kern="1200" dirty="0">
                <a:solidFill>
                  <a:schemeClr val="tx1"/>
                </a:solidFill>
                <a:effectLst/>
                <a:latin typeface="+mn-lt"/>
                <a:ea typeface="+mn-ea"/>
                <a:cs typeface="+mn-cs"/>
              </a:rPr>
              <a:t>Cameroonian government negotiated with lawyers and teachers’ unions, but its security forces arrested two prominent negotiators on January 17. </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Late 2017: </a:t>
            </a:r>
            <a:r>
              <a:rPr lang="en-US" sz="1200" b="0" i="0" kern="1200" dirty="0">
                <a:solidFill>
                  <a:schemeClr val="tx1"/>
                </a:solidFill>
                <a:effectLst/>
                <a:latin typeface="+mn-lt"/>
                <a:ea typeface="+mn-ea"/>
                <a:cs typeface="+mn-cs"/>
              </a:rPr>
              <a:t>Anglophones in diaspora formed an interim government for the self-declared Republic of Ambazonia, comprised of the Northwest and Southwest regions, and called for more mass protests. The separatist movement has since splintered into factions, some of which have become extremely violent.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Boko Haram Insurgency’s Timeline:</a:t>
            </a:r>
          </a:p>
          <a:p>
            <a:pPr marL="171450" indent="-171450">
              <a:buFont typeface="Arial" panose="020B0604020202020204" pitchFamily="34" charset="0"/>
              <a:buChar char="•"/>
            </a:pPr>
            <a:r>
              <a:rPr lang="en-US" b="1" dirty="0"/>
              <a:t>Mid-2009: </a:t>
            </a:r>
            <a:r>
              <a:rPr lang="en-US" b="0" dirty="0"/>
              <a:t>Boko Haram staged an uprising and killed nearly </a:t>
            </a:r>
            <a:r>
              <a:rPr lang="en-US" dirty="0"/>
              <a:t>1,000 soldiers throughout northern Nigeria, beginning the insurgency. Boko Haram was founded in Maiduguri in Borno State; it aims to eradicate Western influence from and create an Islamic state in Northern Nigeria, governed by Sharia law.</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F34D9A1-6D37-435D-A895-489065DA695A}" type="slidenum">
              <a:rPr lang="en-US" smtClean="0"/>
              <a:t>2</a:t>
            </a:fld>
            <a:endParaRPr lang="en-US" dirty="0"/>
          </a:p>
        </p:txBody>
      </p:sp>
    </p:spTree>
    <p:extLst>
      <p:ext uri="{BB962C8B-B14F-4D97-AF65-F5344CB8AC3E}">
        <p14:creationId xmlns:p14="http://schemas.microsoft.com/office/powerpoint/2010/main" val="168188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Issa Tchiroma Bakary, the Minister of Communication, claims that press freedom is guaranteed “as long as it is consonant with the defense of institutions.” </a:t>
            </a:r>
          </a:p>
          <a:p>
            <a:endParaRPr lang="en-US" dirty="0"/>
          </a:p>
          <a:p>
            <a:r>
              <a:rPr lang="en-US" dirty="0"/>
              <a:t>Cameroonians (both in the country and in diaspora) rely on independent online journalism to produce the news they consume. The government owns the only national newspaper, the public television station, and the public radio stations. Private radio and television broadcasting licenses are either indefinitely “under review” or selectively granted contingent on non-critical coverage.</a:t>
            </a:r>
          </a:p>
        </p:txBody>
      </p:sp>
      <p:sp>
        <p:nvSpPr>
          <p:cNvPr id="4" name="Slide Number Placeholder 3"/>
          <p:cNvSpPr>
            <a:spLocks noGrp="1"/>
          </p:cNvSpPr>
          <p:nvPr>
            <p:ph type="sldNum" sz="quarter" idx="10"/>
          </p:nvPr>
        </p:nvSpPr>
        <p:spPr/>
        <p:txBody>
          <a:bodyPr/>
          <a:lstStyle/>
          <a:p>
            <a:fld id="{3F34D9A1-6D37-435D-A895-489065DA695A}" type="slidenum">
              <a:rPr lang="en-US" smtClean="0"/>
              <a:t>3</a:t>
            </a:fld>
            <a:endParaRPr lang="en-US" dirty="0"/>
          </a:p>
        </p:txBody>
      </p:sp>
    </p:spTree>
    <p:extLst>
      <p:ext uri="{BB962C8B-B14F-4D97-AF65-F5344CB8AC3E}">
        <p14:creationId xmlns:p14="http://schemas.microsoft.com/office/powerpoint/2010/main" val="3115333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Multinational Joint Task Force (MNJTF) is a combined multinational formation, comprising units, mostly military, from Benin, Cameroon, Chad, Niger, and Nigeria.</a:t>
            </a:r>
          </a:p>
        </p:txBody>
      </p:sp>
      <p:sp>
        <p:nvSpPr>
          <p:cNvPr id="4" name="Slide Number Placeholder 3"/>
          <p:cNvSpPr>
            <a:spLocks noGrp="1"/>
          </p:cNvSpPr>
          <p:nvPr>
            <p:ph type="sldNum" sz="quarter" idx="10"/>
          </p:nvPr>
        </p:nvSpPr>
        <p:spPr/>
        <p:txBody>
          <a:bodyPr/>
          <a:lstStyle/>
          <a:p>
            <a:fld id="{3F34D9A1-6D37-435D-A895-489065DA695A}" type="slidenum">
              <a:rPr lang="en-US" smtClean="0"/>
              <a:t>4</a:t>
            </a:fld>
            <a:endParaRPr lang="en-US" dirty="0"/>
          </a:p>
        </p:txBody>
      </p:sp>
    </p:spTree>
    <p:extLst>
      <p:ext uri="{BB962C8B-B14F-4D97-AF65-F5344CB8AC3E}">
        <p14:creationId xmlns:p14="http://schemas.microsoft.com/office/powerpoint/2010/main" val="173350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Ushahidi platform was created in 2008 to crowdsource and map data post-election violence in Kenya and has since become an enterprise data collection, management, and visualization solution for citizen engagement, election monitoring, humanitarian aid, incident management, and other operations.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Censorship: </a:t>
            </a:r>
            <a:r>
              <a:rPr lang="en-US" dirty="0"/>
              <a:t>Chinese college students have devised a novel approach that might also be applicable here - embedding messages in </a:t>
            </a:r>
            <a:r>
              <a:rPr lang="en-US" u="sng" dirty="0">
                <a:hlinkClick r:id="rId3"/>
              </a:rPr>
              <a:t>Blockchain</a:t>
            </a:r>
            <a:r>
              <a:rPr lang="en-US" dirty="0"/>
              <a:t> transaction descriptions.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Data Veracity: </a:t>
            </a:r>
            <a:r>
              <a:rPr lang="en-US" dirty="0"/>
              <a:t>Applying Artificial Intelligence to combatting the latter is still a nascent effort - a startup called </a:t>
            </a:r>
            <a:r>
              <a:rPr lang="en-US" u="sng" dirty="0">
                <a:hlinkClick r:id="rId4"/>
              </a:rPr>
              <a:t>Factmata</a:t>
            </a:r>
            <a:r>
              <a:rPr lang="en-US" dirty="0"/>
              <a:t> is currently tackling this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3F34D9A1-6D37-435D-A895-489065DA695A}" type="slidenum">
              <a:rPr lang="en-US" smtClean="0"/>
              <a:t>5</a:t>
            </a:fld>
            <a:endParaRPr lang="en-US" dirty="0"/>
          </a:p>
        </p:txBody>
      </p:sp>
    </p:spTree>
    <p:extLst>
      <p:ext uri="{BB962C8B-B14F-4D97-AF65-F5344CB8AC3E}">
        <p14:creationId xmlns:p14="http://schemas.microsoft.com/office/powerpoint/2010/main" val="445741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Armed Conflict Location &amp; Event Data (ACLED) project is one of the most credible free and open providers of real-time data for analyzing and visualizing political violence in the developing world. It's primarily powered by reports from domestic and international news outlets, supplemented by local sources who tend to cover farther-flung locations.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initially identified 14 target sources, of which only 8 were scrapable and returned 290 article links as soup ingredients. After making soup from the links and cleaning the first time, the resulting raw dataset dropped down to 208 documents. After cleaning the second time, my final modeling dataset dropped down to 102 documents.</a:t>
            </a:r>
            <a:endParaRPr lang="en-US" dirty="0"/>
          </a:p>
        </p:txBody>
      </p:sp>
      <p:sp>
        <p:nvSpPr>
          <p:cNvPr id="4" name="Slide Number Placeholder 3"/>
          <p:cNvSpPr>
            <a:spLocks noGrp="1"/>
          </p:cNvSpPr>
          <p:nvPr>
            <p:ph type="sldNum" sz="quarter" idx="10"/>
          </p:nvPr>
        </p:nvSpPr>
        <p:spPr/>
        <p:txBody>
          <a:bodyPr/>
          <a:lstStyle/>
          <a:p>
            <a:fld id="{3F34D9A1-6D37-435D-A895-489065DA695A}" type="slidenum">
              <a:rPr lang="en-US" smtClean="0"/>
              <a:t>6</a:t>
            </a:fld>
            <a:endParaRPr lang="en-US" dirty="0"/>
          </a:p>
        </p:txBody>
      </p:sp>
    </p:spTree>
    <p:extLst>
      <p:ext uri="{BB962C8B-B14F-4D97-AF65-F5344CB8AC3E}">
        <p14:creationId xmlns:p14="http://schemas.microsoft.com/office/powerpoint/2010/main" val="182767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3F34D9A1-6D37-435D-A895-489065DA695A}" type="slidenum">
              <a:rPr lang="en-US" smtClean="0"/>
              <a:t>7</a:t>
            </a:fld>
            <a:endParaRPr lang="en-US" dirty="0"/>
          </a:p>
        </p:txBody>
      </p:sp>
    </p:spTree>
    <p:extLst>
      <p:ext uri="{BB962C8B-B14F-4D97-AF65-F5344CB8AC3E}">
        <p14:creationId xmlns:p14="http://schemas.microsoft.com/office/powerpoint/2010/main" val="146666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 frequency–inverse document frequency is a statistic that reflects how important a word is to a document in a corpus.</a:t>
            </a:r>
          </a:p>
        </p:txBody>
      </p:sp>
      <p:sp>
        <p:nvSpPr>
          <p:cNvPr id="4" name="Slide Number Placeholder 3"/>
          <p:cNvSpPr>
            <a:spLocks noGrp="1"/>
          </p:cNvSpPr>
          <p:nvPr>
            <p:ph type="sldNum" sz="quarter" idx="5"/>
          </p:nvPr>
        </p:nvSpPr>
        <p:spPr/>
        <p:txBody>
          <a:bodyPr/>
          <a:lstStyle/>
          <a:p>
            <a:fld id="{3F34D9A1-6D37-435D-A895-489065DA695A}" type="slidenum">
              <a:rPr lang="en-US" smtClean="0"/>
              <a:t>10</a:t>
            </a:fld>
            <a:endParaRPr lang="en-US" dirty="0"/>
          </a:p>
        </p:txBody>
      </p:sp>
    </p:spTree>
    <p:extLst>
      <p:ext uri="{BB962C8B-B14F-4D97-AF65-F5344CB8AC3E}">
        <p14:creationId xmlns:p14="http://schemas.microsoft.com/office/powerpoint/2010/main" val="220462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It makes sense that loadings are sparser for the test sets given their size (25% of a very small dataset). </a:t>
            </a:r>
          </a:p>
        </p:txBody>
      </p:sp>
      <p:sp>
        <p:nvSpPr>
          <p:cNvPr id="4" name="Slide Number Placeholder 3"/>
          <p:cNvSpPr>
            <a:spLocks noGrp="1"/>
          </p:cNvSpPr>
          <p:nvPr>
            <p:ph type="sldNum" sz="quarter" idx="10"/>
          </p:nvPr>
        </p:nvSpPr>
        <p:spPr/>
        <p:txBody>
          <a:bodyPr/>
          <a:lstStyle/>
          <a:p>
            <a:fld id="{3F34D9A1-6D37-435D-A895-489065DA695A}" type="slidenum">
              <a:rPr lang="en-US" smtClean="0"/>
              <a:t>14</a:t>
            </a:fld>
            <a:endParaRPr lang="en-US" dirty="0"/>
          </a:p>
        </p:txBody>
      </p:sp>
    </p:spTree>
    <p:extLst>
      <p:ext uri="{BB962C8B-B14F-4D97-AF65-F5344CB8AC3E}">
        <p14:creationId xmlns:p14="http://schemas.microsoft.com/office/powerpoint/2010/main" val="304812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E72018-4540-45A4-870D-37F05DC57E6F}" type="datetime1">
              <a:rPr lang="en-US" smtClean="0"/>
              <a:t>12/27/2018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70405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45E306-C98B-492A-B76C-67B249909BDD}" type="datetime1">
              <a:rPr lang="en-US" smtClean="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742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C9ABE-A8F8-43D9-9B4E-DBBA99EA5E02}" type="datetime1">
              <a:rPr lang="en-US" smtClean="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339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97E59-9DD2-43F0-BC9F-33D47B18AE02}" type="datetime1">
              <a:rPr lang="en-US" smtClean="0"/>
              <a:t>12/27/2018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95708" y="6453386"/>
            <a:ext cx="1596292" cy="40461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67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DC294C4-D94D-4ACD-BD15-186B434A597B}" type="datetime1">
              <a:rPr lang="en-US" smtClean="0"/>
              <a:t>12/27/2018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213773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23A93-2FDA-4C79-80C7-2CC6C41E2091}" type="datetime1">
              <a:rPr lang="en-US" smtClean="0"/>
              <a:t>12/27/2018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02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B0CCC-0D08-4A9A-B5C4-EF451A887608}" type="datetime1">
              <a:rPr lang="en-US" smtClean="0"/>
              <a:t>12/27/2018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27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107BE3-5B22-451F-933D-CB998075D001}" type="datetime1">
              <a:rPr lang="en-US" smtClean="0"/>
              <a:t>12/27/2018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8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9D05B-9189-4B7A-A2BB-F3BA84E05DB8}" type="datetime1">
              <a:rPr lang="en-US" smtClean="0"/>
              <a:t>12/27/2018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73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54CF81F-CBCC-40D9-B04E-0BD31C724B9F}" type="datetime1">
              <a:rPr lang="en-US" smtClean="0"/>
              <a:t>12/27/2018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8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7AE8B8C-6804-4102-987E-7413C9E7A2D4}" type="datetime1">
              <a:rPr lang="en-US" smtClean="0"/>
              <a:t>12/27/2018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250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50F06E9-F4A9-46C1-BF91-7046EAA550B6}" type="datetime1">
              <a:rPr lang="en-US" smtClean="0"/>
              <a:t>12/27/2018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8199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hrw.org/node/32043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nn.com/2014/05/06/world/africa/nigeria-boko-haram-analy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ashingtonpost.com/world/2018/10/30/us-missionary-shot-killed-front-wife-son-amid-escalating-cameroon-crisis/?utm_term=.f4c07699a53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africom.mil/about-the-command/2018-posture-statement-to-congress" TargetMode="External"/><Relationship Id="rId5" Type="http://schemas.openxmlformats.org/officeDocument/2006/relationships/hyperlink" Target="https://www.mnjtf.org/" TargetMode="External"/><Relationship Id="rId4" Type="http://schemas.openxmlformats.org/officeDocument/2006/relationships/hyperlink" Target="https://www.washingtonpost.com/news/worldviews/wp/2018/05/30/africas-next-civil-war-could-be-in-cameroon/?utm_term=.8c167260398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026C-3FB1-4CD8-972A-393A85BF1859}"/>
              </a:ext>
            </a:extLst>
          </p:cNvPr>
          <p:cNvSpPr>
            <a:spLocks noGrp="1"/>
          </p:cNvSpPr>
          <p:nvPr>
            <p:ph type="ctrTitle"/>
          </p:nvPr>
        </p:nvSpPr>
        <p:spPr>
          <a:xfrm>
            <a:off x="1915128" y="2093254"/>
            <a:ext cx="8361229" cy="2098226"/>
          </a:xfrm>
        </p:spPr>
        <p:txBody>
          <a:bodyPr anchor="ctr"/>
          <a:lstStyle/>
          <a:p>
            <a:r>
              <a:rPr lang="en-US" b="1" dirty="0">
                <a:solidFill>
                  <a:srgbClr val="C00000"/>
                </a:solidFill>
              </a:rPr>
              <a:t>TXTIMONY: </a:t>
            </a:r>
          </a:p>
        </p:txBody>
      </p:sp>
      <p:sp>
        <p:nvSpPr>
          <p:cNvPr id="3" name="Subtitle 2">
            <a:extLst>
              <a:ext uri="{FF2B5EF4-FFF2-40B4-BE49-F238E27FC236}">
                <a16:creationId xmlns:a16="http://schemas.microsoft.com/office/drawing/2014/main" id="{BC432DBC-192D-4D5C-92D9-22328781D71D}"/>
              </a:ext>
            </a:extLst>
          </p:cNvPr>
          <p:cNvSpPr>
            <a:spLocks noGrp="1"/>
          </p:cNvSpPr>
          <p:nvPr>
            <p:ph type="subTitle" idx="1"/>
          </p:nvPr>
        </p:nvSpPr>
        <p:spPr>
          <a:xfrm>
            <a:off x="1335157" y="3492454"/>
            <a:ext cx="9521687" cy="1086237"/>
          </a:xfrm>
        </p:spPr>
        <p:txBody>
          <a:bodyPr anchor="ctr">
            <a:noAutofit/>
          </a:bodyPr>
          <a:lstStyle/>
          <a:p>
            <a:r>
              <a:rPr lang="en-US" sz="3600" b="1" dirty="0">
                <a:solidFill>
                  <a:schemeClr val="tx1"/>
                </a:solidFill>
              </a:rPr>
              <a:t>Bearing Witness To Crises Via Data Journalism</a:t>
            </a:r>
          </a:p>
        </p:txBody>
      </p:sp>
      <p:sp>
        <p:nvSpPr>
          <p:cNvPr id="4" name="Subtitle 2">
            <a:extLst>
              <a:ext uri="{FF2B5EF4-FFF2-40B4-BE49-F238E27FC236}">
                <a16:creationId xmlns:a16="http://schemas.microsoft.com/office/drawing/2014/main" id="{58E8B7F3-77F9-4E25-AAB7-FBD412411FFD}"/>
              </a:ext>
            </a:extLst>
          </p:cNvPr>
          <p:cNvSpPr txBox="1">
            <a:spLocks/>
          </p:cNvSpPr>
          <p:nvPr/>
        </p:nvSpPr>
        <p:spPr>
          <a:xfrm>
            <a:off x="1278835" y="4777380"/>
            <a:ext cx="9634331" cy="861420"/>
          </a:xfrm>
          <a:prstGeom prst="rect">
            <a:avLst/>
          </a:prstGeom>
        </p:spPr>
        <p:txBody>
          <a:bodyPr vert="horz" lIns="91440" tIns="45720" rIns="91440" bIns="45720" rtlCol="0" anchor="ctr">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r"/>
            <a:r>
              <a:rPr lang="en-US" sz="2000" b="1" dirty="0">
                <a:solidFill>
                  <a:srgbClr val="C00000"/>
                </a:solidFill>
              </a:rPr>
              <a:t>Beri E. Ndifon</a:t>
            </a:r>
          </a:p>
        </p:txBody>
      </p:sp>
    </p:spTree>
    <p:extLst>
      <p:ext uri="{BB962C8B-B14F-4D97-AF65-F5344CB8AC3E}">
        <p14:creationId xmlns:p14="http://schemas.microsoft.com/office/powerpoint/2010/main" val="365516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10</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697043" y="0"/>
            <a:ext cx="9724768" cy="1485900"/>
          </a:xfrm>
        </p:spPr>
        <p:txBody>
          <a:bodyPr anchor="ctr">
            <a:noAutofit/>
          </a:bodyPr>
          <a:lstStyle/>
          <a:p>
            <a:r>
              <a:rPr lang="en-US" sz="5000" b="1" dirty="0"/>
              <a:t>LATENT SEMANTIC ANALYSIS:</a:t>
            </a:r>
            <a:endParaRPr lang="en-US" sz="5000" b="1" strike="sngStrike" dirty="0">
              <a:solidFill>
                <a:srgbClr val="C00000"/>
              </a:solidFill>
            </a:endParaRPr>
          </a:p>
        </p:txBody>
      </p:sp>
      <p:sp>
        <p:nvSpPr>
          <p:cNvPr id="14" name="Content Placeholder 2">
            <a:extLst>
              <a:ext uri="{FF2B5EF4-FFF2-40B4-BE49-F238E27FC236}">
                <a16:creationId xmlns:a16="http://schemas.microsoft.com/office/drawing/2014/main" id="{96C39974-B48E-4ABF-84D4-AD66AFD6C874}"/>
              </a:ext>
            </a:extLst>
          </p:cNvPr>
          <p:cNvSpPr txBox="1">
            <a:spLocks/>
          </p:cNvSpPr>
          <p:nvPr/>
        </p:nvSpPr>
        <p:spPr>
          <a:xfrm>
            <a:off x="1371600" y="1638300"/>
            <a:ext cx="10478022"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t>Distributional model that applies Singular Value Decomposition (SVD) rather than Principal Components Analysis (PCA) to a TFIDF matrix to avoid losing sparsity. </a:t>
            </a:r>
          </a:p>
          <a:p>
            <a:pPr lvl="1"/>
            <a:r>
              <a:rPr lang="en-US" sz="2400" i="0" dirty="0"/>
              <a:t>SVD: Factorizes a real or complex matrix to create dense low-dimensional vectors for each word. </a:t>
            </a:r>
          </a:p>
          <a:p>
            <a:pPr lvl="1"/>
            <a:r>
              <a:rPr lang="en-US" sz="2400" i="0" dirty="0"/>
              <a:t>PCA: Orthogonally transforms possibly correlated variables into linearly uncorrelated and mean-centered variables.</a:t>
            </a:r>
          </a:p>
          <a:p>
            <a:r>
              <a:rPr lang="en-US" sz="2400" dirty="0"/>
              <a:t>Produces word clusters to reflect </a:t>
            </a:r>
            <a:r>
              <a:rPr lang="en-US" sz="2400" b="1" dirty="0">
                <a:solidFill>
                  <a:srgbClr val="C00000"/>
                </a:solidFill>
              </a:rPr>
              <a:t>latent</a:t>
            </a:r>
            <a:r>
              <a:rPr lang="en-US" sz="2400" dirty="0"/>
              <a:t> (unobservable) topic structure, assigning each document a score for each topic, with higher scores indicating that the document is more relevant to a topic.</a:t>
            </a:r>
          </a:p>
        </p:txBody>
      </p:sp>
    </p:spTree>
    <p:extLst>
      <p:ext uri="{BB962C8B-B14F-4D97-AF65-F5344CB8AC3E}">
        <p14:creationId xmlns:p14="http://schemas.microsoft.com/office/powerpoint/2010/main" val="192370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11</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4" y="0"/>
            <a:ext cx="10502065" cy="1485900"/>
          </a:xfrm>
        </p:spPr>
        <p:txBody>
          <a:bodyPr anchor="ctr">
            <a:noAutofit/>
          </a:bodyPr>
          <a:lstStyle/>
          <a:p>
            <a:r>
              <a:rPr lang="en-US" sz="5000" b="1" dirty="0"/>
              <a:t>LSA OUTCOMES:</a:t>
            </a:r>
            <a:br>
              <a:rPr lang="en-US" sz="5000" b="1" dirty="0"/>
            </a:br>
            <a:r>
              <a:rPr lang="en-US" sz="3200" b="1" dirty="0">
                <a:solidFill>
                  <a:srgbClr val="EDA791"/>
                </a:solidFill>
              </a:rPr>
              <a:t>Topic 0 = Cameroon’s Ambazonian Separatist Movement</a:t>
            </a:r>
            <a:br>
              <a:rPr lang="en-US" sz="3200" b="1" dirty="0">
                <a:solidFill>
                  <a:srgbClr val="C00000"/>
                </a:solidFill>
              </a:rPr>
            </a:br>
            <a:r>
              <a:rPr lang="en-US" sz="3200" b="1" dirty="0">
                <a:solidFill>
                  <a:srgbClr val="C00000"/>
                </a:solidFill>
              </a:rPr>
              <a:t>Topic 1 = Nigeria’s Boko Haram Insurgency</a:t>
            </a:r>
            <a:endParaRPr lang="en-US" sz="3200" b="1" strike="sngStrike" dirty="0">
              <a:solidFill>
                <a:srgbClr val="C00000"/>
              </a:solidFill>
            </a:endParaRPr>
          </a:p>
        </p:txBody>
      </p:sp>
      <p:grpSp>
        <p:nvGrpSpPr>
          <p:cNvPr id="85" name="Group 84">
            <a:extLst>
              <a:ext uri="{FF2B5EF4-FFF2-40B4-BE49-F238E27FC236}">
                <a16:creationId xmlns:a16="http://schemas.microsoft.com/office/drawing/2014/main" id="{4242A70A-73DB-49AA-BD41-78253DDA61FE}"/>
              </a:ext>
            </a:extLst>
          </p:cNvPr>
          <p:cNvGrpSpPr/>
          <p:nvPr/>
        </p:nvGrpSpPr>
        <p:grpSpPr>
          <a:xfrm>
            <a:off x="786955" y="1892156"/>
            <a:ext cx="7604882" cy="4453128"/>
            <a:chOff x="818735" y="1885286"/>
            <a:chExt cx="7604882" cy="4453128"/>
          </a:xfrm>
        </p:grpSpPr>
        <p:cxnSp>
          <p:nvCxnSpPr>
            <p:cNvPr id="87" name="Straight Connector 86">
              <a:extLst>
                <a:ext uri="{FF2B5EF4-FFF2-40B4-BE49-F238E27FC236}">
                  <a16:creationId xmlns:a16="http://schemas.microsoft.com/office/drawing/2014/main" id="{18E95995-6096-4445-BC66-9F9EF6F11000}"/>
                </a:ext>
              </a:extLst>
            </p:cNvPr>
            <p:cNvCxnSpPr>
              <a:cxnSpLocks/>
            </p:cNvCxnSpPr>
            <p:nvPr/>
          </p:nvCxnSpPr>
          <p:spPr>
            <a:xfrm flipH="1">
              <a:off x="818735" y="4098842"/>
              <a:ext cx="76048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4144650-55BF-4776-A7BC-0D7813CCE8F2}"/>
                </a:ext>
              </a:extLst>
            </p:cNvPr>
            <p:cNvCxnSpPr>
              <a:cxnSpLocks/>
            </p:cNvCxnSpPr>
            <p:nvPr/>
          </p:nvCxnSpPr>
          <p:spPr>
            <a:xfrm flipH="1">
              <a:off x="8408257" y="1885286"/>
              <a:ext cx="15360" cy="44531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E77118B7-1B8C-45B6-A160-E96510132D2B}"/>
              </a:ext>
            </a:extLst>
          </p:cNvPr>
          <p:cNvGrpSpPr/>
          <p:nvPr/>
        </p:nvGrpSpPr>
        <p:grpSpPr>
          <a:xfrm>
            <a:off x="729831" y="1573968"/>
            <a:ext cx="11274106" cy="5085142"/>
            <a:chOff x="729831" y="1573968"/>
            <a:chExt cx="11274106" cy="5085142"/>
          </a:xfrm>
        </p:grpSpPr>
        <p:grpSp>
          <p:nvGrpSpPr>
            <p:cNvPr id="105" name="Group 104">
              <a:extLst>
                <a:ext uri="{FF2B5EF4-FFF2-40B4-BE49-F238E27FC236}">
                  <a16:creationId xmlns:a16="http://schemas.microsoft.com/office/drawing/2014/main" id="{4D94DF4F-C467-4847-819F-6F0106BEF24F}"/>
                </a:ext>
              </a:extLst>
            </p:cNvPr>
            <p:cNvGrpSpPr/>
            <p:nvPr/>
          </p:nvGrpSpPr>
          <p:grpSpPr>
            <a:xfrm>
              <a:off x="729831" y="1573968"/>
              <a:ext cx="11261812" cy="5085142"/>
              <a:chOff x="729831" y="1573968"/>
              <a:chExt cx="11261812" cy="5085142"/>
            </a:xfrm>
          </p:grpSpPr>
          <p:grpSp>
            <p:nvGrpSpPr>
              <p:cNvPr id="84" name="Group 83">
                <a:extLst>
                  <a:ext uri="{FF2B5EF4-FFF2-40B4-BE49-F238E27FC236}">
                    <a16:creationId xmlns:a16="http://schemas.microsoft.com/office/drawing/2014/main" id="{194615E5-9BA3-4F67-A1C7-E920728230A6}"/>
                  </a:ext>
                </a:extLst>
              </p:cNvPr>
              <p:cNvGrpSpPr/>
              <p:nvPr/>
            </p:nvGrpSpPr>
            <p:grpSpPr>
              <a:xfrm>
                <a:off x="729831" y="1592686"/>
                <a:ext cx="11261812" cy="5066424"/>
                <a:chOff x="729831" y="1592686"/>
                <a:chExt cx="11261812" cy="5066424"/>
              </a:xfrm>
            </p:grpSpPr>
            <p:grpSp>
              <p:nvGrpSpPr>
                <p:cNvPr id="56" name="Group 55">
                  <a:extLst>
                    <a:ext uri="{FF2B5EF4-FFF2-40B4-BE49-F238E27FC236}">
                      <a16:creationId xmlns:a16="http://schemas.microsoft.com/office/drawing/2014/main" id="{70856F2E-C068-49F5-B356-437AD612017B}"/>
                    </a:ext>
                  </a:extLst>
                </p:cNvPr>
                <p:cNvGrpSpPr/>
                <p:nvPr/>
              </p:nvGrpSpPr>
              <p:grpSpPr>
                <a:xfrm>
                  <a:off x="729831" y="1592686"/>
                  <a:ext cx="7578388" cy="5066424"/>
                  <a:chOff x="729831" y="1572808"/>
                  <a:chExt cx="7578388" cy="5066424"/>
                </a:xfrm>
              </p:grpSpPr>
              <p:pic>
                <p:nvPicPr>
                  <p:cNvPr id="23" name="Picture 22" descr="A picture containing screenshot&#10;&#10;Description generated with very high confidence">
                    <a:extLst>
                      <a:ext uri="{FF2B5EF4-FFF2-40B4-BE49-F238E27FC236}">
                        <a16:creationId xmlns:a16="http://schemas.microsoft.com/office/drawing/2014/main" id="{0D62FB81-2A44-48EC-ACD6-13507F585861}"/>
                      </a:ext>
                    </a:extLst>
                  </p:cNvPr>
                  <p:cNvPicPr>
                    <a:picLocks/>
                  </p:cNvPicPr>
                  <p:nvPr/>
                </p:nvPicPr>
                <p:blipFill>
                  <a:blip r:embed="rId2"/>
                  <a:stretch>
                    <a:fillRect/>
                  </a:stretch>
                </p:blipFill>
                <p:spPr>
                  <a:xfrm>
                    <a:off x="4650619" y="1817160"/>
                    <a:ext cx="3657600" cy="2286000"/>
                  </a:xfrm>
                  <a:prstGeom prst="rect">
                    <a:avLst/>
                  </a:prstGeom>
                </p:spPr>
              </p:pic>
              <p:pic>
                <p:nvPicPr>
                  <p:cNvPr id="25" name="Picture 24">
                    <a:extLst>
                      <a:ext uri="{FF2B5EF4-FFF2-40B4-BE49-F238E27FC236}">
                        <a16:creationId xmlns:a16="http://schemas.microsoft.com/office/drawing/2014/main" id="{A17FD09B-3B7E-49B8-BBF5-ADCC954D9283}"/>
                      </a:ext>
                    </a:extLst>
                  </p:cNvPr>
                  <p:cNvPicPr>
                    <a:picLocks/>
                  </p:cNvPicPr>
                  <p:nvPr/>
                </p:nvPicPr>
                <p:blipFill>
                  <a:blip r:embed="rId3"/>
                  <a:stretch>
                    <a:fillRect/>
                  </a:stretch>
                </p:blipFill>
                <p:spPr>
                  <a:xfrm>
                    <a:off x="729831" y="1817160"/>
                    <a:ext cx="3657600" cy="2286000"/>
                  </a:xfrm>
                  <a:prstGeom prst="rect">
                    <a:avLst/>
                  </a:prstGeom>
                </p:spPr>
              </p:pic>
              <p:pic>
                <p:nvPicPr>
                  <p:cNvPr id="27" name="Picture 26" descr="A picture containing text&#10;&#10;Description generated with high confidence">
                    <a:extLst>
                      <a:ext uri="{FF2B5EF4-FFF2-40B4-BE49-F238E27FC236}">
                        <a16:creationId xmlns:a16="http://schemas.microsoft.com/office/drawing/2014/main" id="{6F925629-8370-469D-91D8-D4300199809C}"/>
                      </a:ext>
                    </a:extLst>
                  </p:cNvPr>
                  <p:cNvPicPr>
                    <a:picLocks/>
                  </p:cNvPicPr>
                  <p:nvPr/>
                </p:nvPicPr>
                <p:blipFill>
                  <a:blip r:embed="rId4"/>
                  <a:stretch>
                    <a:fillRect/>
                  </a:stretch>
                </p:blipFill>
                <p:spPr>
                  <a:xfrm>
                    <a:off x="729831" y="4353232"/>
                    <a:ext cx="3657600" cy="2286000"/>
                  </a:xfrm>
                  <a:prstGeom prst="rect">
                    <a:avLst/>
                  </a:prstGeom>
                </p:spPr>
              </p:pic>
              <p:pic>
                <p:nvPicPr>
                  <p:cNvPr id="31" name="Picture 30" descr="A screenshot of a cell phone&#10;&#10;Description generated with high confidence">
                    <a:extLst>
                      <a:ext uri="{FF2B5EF4-FFF2-40B4-BE49-F238E27FC236}">
                        <a16:creationId xmlns:a16="http://schemas.microsoft.com/office/drawing/2014/main" id="{BE0A6796-31ED-4519-AF10-F299C49AACF6}"/>
                      </a:ext>
                    </a:extLst>
                  </p:cNvPr>
                  <p:cNvPicPr>
                    <a:picLocks/>
                  </p:cNvPicPr>
                  <p:nvPr/>
                </p:nvPicPr>
                <p:blipFill>
                  <a:blip r:embed="rId5"/>
                  <a:stretch>
                    <a:fillRect/>
                  </a:stretch>
                </p:blipFill>
                <p:spPr>
                  <a:xfrm>
                    <a:off x="4650619" y="4346054"/>
                    <a:ext cx="3657600" cy="2286000"/>
                  </a:xfrm>
                  <a:prstGeom prst="rect">
                    <a:avLst/>
                  </a:prstGeom>
                </p:spPr>
              </p:pic>
              <p:sp>
                <p:nvSpPr>
                  <p:cNvPr id="32" name="TextBox 31">
                    <a:extLst>
                      <a:ext uri="{FF2B5EF4-FFF2-40B4-BE49-F238E27FC236}">
                        <a16:creationId xmlns:a16="http://schemas.microsoft.com/office/drawing/2014/main" id="{5CB00301-217E-420E-AEB9-5192DA78243C}"/>
                      </a:ext>
                    </a:extLst>
                  </p:cNvPr>
                  <p:cNvSpPr txBox="1"/>
                  <p:nvPr/>
                </p:nvSpPr>
                <p:spPr>
                  <a:xfrm>
                    <a:off x="3807859" y="1572808"/>
                    <a:ext cx="1724297" cy="338554"/>
                  </a:xfrm>
                  <a:prstGeom prst="rect">
                    <a:avLst/>
                  </a:prstGeom>
                  <a:noFill/>
                </p:spPr>
                <p:txBody>
                  <a:bodyPr wrap="square" rtlCol="0">
                    <a:spAutoFit/>
                  </a:bodyPr>
                  <a:lstStyle/>
                  <a:p>
                    <a:pPr algn="ctr"/>
                    <a:r>
                      <a:rPr lang="en-US" sz="1600" b="1" dirty="0"/>
                      <a:t>Training Set</a:t>
                    </a:r>
                  </a:p>
                </p:txBody>
              </p:sp>
              <p:sp>
                <p:nvSpPr>
                  <p:cNvPr id="33" name="TextBox 32">
                    <a:extLst>
                      <a:ext uri="{FF2B5EF4-FFF2-40B4-BE49-F238E27FC236}">
                        <a16:creationId xmlns:a16="http://schemas.microsoft.com/office/drawing/2014/main" id="{678F9A3F-AF2F-410A-BCDA-D87F05BC2A00}"/>
                      </a:ext>
                    </a:extLst>
                  </p:cNvPr>
                  <p:cNvSpPr txBox="1"/>
                  <p:nvPr/>
                </p:nvSpPr>
                <p:spPr>
                  <a:xfrm>
                    <a:off x="3798478" y="4098842"/>
                    <a:ext cx="1724297" cy="338554"/>
                  </a:xfrm>
                  <a:prstGeom prst="rect">
                    <a:avLst/>
                  </a:prstGeom>
                  <a:noFill/>
                </p:spPr>
                <p:txBody>
                  <a:bodyPr wrap="square" rtlCol="0">
                    <a:spAutoFit/>
                  </a:bodyPr>
                  <a:lstStyle/>
                  <a:p>
                    <a:pPr algn="ctr"/>
                    <a:r>
                      <a:rPr lang="en-US" sz="1600" b="1" dirty="0"/>
                      <a:t>Test Set</a:t>
                    </a:r>
                  </a:p>
                </p:txBody>
              </p:sp>
            </p:grpSp>
            <p:pic>
              <p:nvPicPr>
                <p:cNvPr id="83" name="Picture 82" descr="A screenshot of a cell phone&#10;&#10;Description generated with very high confidence">
                  <a:extLst>
                    <a:ext uri="{FF2B5EF4-FFF2-40B4-BE49-F238E27FC236}">
                      <a16:creationId xmlns:a16="http://schemas.microsoft.com/office/drawing/2014/main" id="{FBAA7E72-894C-42CB-9BC7-784D19B9B311}"/>
                    </a:ext>
                  </a:extLst>
                </p:cNvPr>
                <p:cNvPicPr>
                  <a:picLocks/>
                </p:cNvPicPr>
                <p:nvPr/>
              </p:nvPicPr>
              <p:blipFill rotWithShape="1">
                <a:blip r:embed="rId6"/>
                <a:srcRect l="36484" r="31563"/>
                <a:stretch/>
              </p:blipFill>
              <p:spPr>
                <a:xfrm>
                  <a:off x="8580931" y="1912190"/>
                  <a:ext cx="3410712" cy="4453128"/>
                </a:xfrm>
                <a:prstGeom prst="rect">
                  <a:avLst/>
                </a:prstGeom>
              </p:spPr>
            </p:pic>
          </p:grpSp>
          <p:sp>
            <p:nvSpPr>
              <p:cNvPr id="104" name="TextBox 103">
                <a:extLst>
                  <a:ext uri="{FF2B5EF4-FFF2-40B4-BE49-F238E27FC236}">
                    <a16:creationId xmlns:a16="http://schemas.microsoft.com/office/drawing/2014/main" id="{94EDD69F-C1E2-4911-B490-34C15FD0C7F2}"/>
                  </a:ext>
                </a:extLst>
              </p:cNvPr>
              <p:cNvSpPr txBox="1"/>
              <p:nvPr/>
            </p:nvSpPr>
            <p:spPr>
              <a:xfrm>
                <a:off x="9278883" y="1573968"/>
                <a:ext cx="2011680" cy="584775"/>
              </a:xfrm>
              <a:prstGeom prst="rect">
                <a:avLst/>
              </a:prstGeom>
              <a:noFill/>
            </p:spPr>
            <p:txBody>
              <a:bodyPr wrap="square" rtlCol="0">
                <a:spAutoFit/>
              </a:bodyPr>
              <a:lstStyle/>
              <a:p>
                <a:pPr algn="ctr"/>
                <a:r>
                  <a:rPr lang="en-US" sz="1600" b="1" dirty="0"/>
                  <a:t>Top Words Per Topic</a:t>
                </a:r>
              </a:p>
            </p:txBody>
          </p:sp>
        </p:grpSp>
        <p:cxnSp>
          <p:nvCxnSpPr>
            <p:cNvPr id="106" name="Straight Connector 105">
              <a:extLst>
                <a:ext uri="{FF2B5EF4-FFF2-40B4-BE49-F238E27FC236}">
                  <a16:creationId xmlns:a16="http://schemas.microsoft.com/office/drawing/2014/main" id="{7B44EA6E-2AA5-4A64-A605-CB2E43CA4633}"/>
                </a:ext>
              </a:extLst>
            </p:cNvPr>
            <p:cNvCxnSpPr/>
            <p:nvPr/>
          </p:nvCxnSpPr>
          <p:spPr>
            <a:xfrm>
              <a:off x="8590909" y="4342534"/>
              <a:ext cx="341302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6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48B976DB-FE05-4833-8F6F-6EB8176B1593}"/>
              </a:ext>
            </a:extLst>
          </p:cNvPr>
          <p:cNvSpPr txBox="1">
            <a:spLocks/>
          </p:cNvSpPr>
          <p:nvPr/>
        </p:nvSpPr>
        <p:spPr>
          <a:xfrm>
            <a:off x="1371600" y="1638300"/>
            <a:ext cx="1009547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t>Decomposition model that factorizes a TFIDF matrix into </a:t>
            </a:r>
            <a:r>
              <a:rPr lang="en-US" sz="2400" b="1" dirty="0">
                <a:solidFill>
                  <a:srgbClr val="C00000"/>
                </a:solidFill>
              </a:rPr>
              <a:t>non-negative</a:t>
            </a:r>
            <a:r>
              <a:rPr lang="en-US" sz="2400" dirty="0"/>
              <a:t> (and consequently easier to inspect) document-topic and topic-word matrices. </a:t>
            </a:r>
          </a:p>
          <a:p>
            <a:r>
              <a:rPr lang="en-US" sz="2400" dirty="0"/>
              <a:t>Represents each document as a weighted sum of its comprising topics.  </a:t>
            </a:r>
          </a:p>
          <a:p>
            <a:r>
              <a:rPr lang="en-US" sz="2400" dirty="0"/>
              <a:t>Naturally produces sparse representations because it has inherent clustering properties.</a:t>
            </a:r>
          </a:p>
        </p:txBody>
      </p:sp>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12</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6" y="0"/>
            <a:ext cx="11939666" cy="1485900"/>
          </a:xfrm>
        </p:spPr>
        <p:txBody>
          <a:bodyPr anchor="ctr">
            <a:noAutofit/>
          </a:bodyPr>
          <a:lstStyle/>
          <a:p>
            <a:r>
              <a:rPr lang="en-US" sz="5000" b="1" dirty="0"/>
              <a:t>NON-NEGATIVE MATRIX FACTORIZATION: </a:t>
            </a:r>
            <a:endParaRPr lang="en-US" sz="5000" b="1" strike="sngStrike" dirty="0">
              <a:solidFill>
                <a:srgbClr val="C00000"/>
              </a:solidFill>
            </a:endParaRPr>
          </a:p>
        </p:txBody>
      </p:sp>
    </p:spTree>
    <p:extLst>
      <p:ext uri="{BB962C8B-B14F-4D97-AF65-F5344CB8AC3E}">
        <p14:creationId xmlns:p14="http://schemas.microsoft.com/office/powerpoint/2010/main" val="399919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13</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8" y="0"/>
            <a:ext cx="10400462" cy="1485900"/>
          </a:xfrm>
        </p:spPr>
        <p:txBody>
          <a:bodyPr anchor="ctr">
            <a:noAutofit/>
          </a:bodyPr>
          <a:lstStyle/>
          <a:p>
            <a:r>
              <a:rPr lang="en-US" sz="5000" b="1" dirty="0"/>
              <a:t>NMF OUTCOMES:</a:t>
            </a:r>
            <a:br>
              <a:rPr lang="en-US" sz="5000" b="1" dirty="0"/>
            </a:br>
            <a:r>
              <a:rPr lang="en-US" sz="3200" b="1" dirty="0">
                <a:solidFill>
                  <a:srgbClr val="EDA791"/>
                </a:solidFill>
              </a:rPr>
              <a:t>Topic 0 = Cameroon’s Ambazonian Separatist Movement</a:t>
            </a:r>
            <a:br>
              <a:rPr lang="en-US" sz="3200" b="1" dirty="0">
                <a:solidFill>
                  <a:srgbClr val="C00000"/>
                </a:solidFill>
              </a:rPr>
            </a:br>
            <a:r>
              <a:rPr lang="en-US" sz="3200" b="1" dirty="0">
                <a:solidFill>
                  <a:srgbClr val="C00000"/>
                </a:solidFill>
              </a:rPr>
              <a:t>Topic 1 = Nigeria’s Boko Haram Insurgency</a:t>
            </a:r>
            <a:endParaRPr lang="en-US" sz="3200" b="1" strike="sngStrike" dirty="0">
              <a:solidFill>
                <a:srgbClr val="C00000"/>
              </a:solidFill>
            </a:endParaRPr>
          </a:p>
        </p:txBody>
      </p:sp>
      <p:grpSp>
        <p:nvGrpSpPr>
          <p:cNvPr id="38" name="Group 37">
            <a:extLst>
              <a:ext uri="{FF2B5EF4-FFF2-40B4-BE49-F238E27FC236}">
                <a16:creationId xmlns:a16="http://schemas.microsoft.com/office/drawing/2014/main" id="{7FAD6410-89AA-417D-9B0E-5ADB11006F5A}"/>
              </a:ext>
            </a:extLst>
          </p:cNvPr>
          <p:cNvGrpSpPr/>
          <p:nvPr/>
        </p:nvGrpSpPr>
        <p:grpSpPr>
          <a:xfrm>
            <a:off x="724906" y="1573968"/>
            <a:ext cx="11276642" cy="5079829"/>
            <a:chOff x="724906" y="1573968"/>
            <a:chExt cx="11276642" cy="5079829"/>
          </a:xfrm>
        </p:grpSpPr>
        <p:grpSp>
          <p:nvGrpSpPr>
            <p:cNvPr id="36" name="Group 35">
              <a:extLst>
                <a:ext uri="{FF2B5EF4-FFF2-40B4-BE49-F238E27FC236}">
                  <a16:creationId xmlns:a16="http://schemas.microsoft.com/office/drawing/2014/main" id="{D72DFB17-BBF0-4124-AA9F-5DF3EA6111EE}"/>
                </a:ext>
              </a:extLst>
            </p:cNvPr>
            <p:cNvGrpSpPr/>
            <p:nvPr/>
          </p:nvGrpSpPr>
          <p:grpSpPr>
            <a:xfrm>
              <a:off x="724906" y="1592686"/>
              <a:ext cx="11276642" cy="5061111"/>
              <a:chOff x="724906" y="1592686"/>
              <a:chExt cx="11276642" cy="5061111"/>
            </a:xfrm>
          </p:grpSpPr>
          <p:grpSp>
            <p:nvGrpSpPr>
              <p:cNvPr id="34" name="Group 33">
                <a:extLst>
                  <a:ext uri="{FF2B5EF4-FFF2-40B4-BE49-F238E27FC236}">
                    <a16:creationId xmlns:a16="http://schemas.microsoft.com/office/drawing/2014/main" id="{A9B393DA-AD46-4D95-8E5B-4236596679FC}"/>
                  </a:ext>
                </a:extLst>
              </p:cNvPr>
              <p:cNvGrpSpPr/>
              <p:nvPr/>
            </p:nvGrpSpPr>
            <p:grpSpPr>
              <a:xfrm>
                <a:off x="724906" y="1592686"/>
                <a:ext cx="11276642" cy="5061111"/>
                <a:chOff x="724906" y="1592686"/>
                <a:chExt cx="11276642" cy="5061111"/>
              </a:xfrm>
            </p:grpSpPr>
            <p:pic>
              <p:nvPicPr>
                <p:cNvPr id="15" name="Picture 14" descr="A screenshot of a cell phone&#10;&#10;Description generated with high confidence">
                  <a:extLst>
                    <a:ext uri="{FF2B5EF4-FFF2-40B4-BE49-F238E27FC236}">
                      <a16:creationId xmlns:a16="http://schemas.microsoft.com/office/drawing/2014/main" id="{BD49C5B7-8FD9-4F20-96A6-9F06B2464063}"/>
                    </a:ext>
                  </a:extLst>
                </p:cNvPr>
                <p:cNvPicPr>
                  <a:picLocks/>
                </p:cNvPicPr>
                <p:nvPr/>
              </p:nvPicPr>
              <p:blipFill>
                <a:blip r:embed="rId2"/>
                <a:stretch>
                  <a:fillRect/>
                </a:stretch>
              </p:blipFill>
              <p:spPr>
                <a:xfrm>
                  <a:off x="4643584" y="1860240"/>
                  <a:ext cx="3657600" cy="2286000"/>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47EE9702-198C-45AB-8940-B23EC8C9FFE5}"/>
                    </a:ext>
                  </a:extLst>
                </p:cNvPr>
                <p:cNvPicPr>
                  <a:picLocks/>
                </p:cNvPicPr>
                <p:nvPr/>
              </p:nvPicPr>
              <p:blipFill>
                <a:blip r:embed="rId3"/>
                <a:stretch>
                  <a:fillRect/>
                </a:stretch>
              </p:blipFill>
              <p:spPr>
                <a:xfrm>
                  <a:off x="724906" y="1859352"/>
                  <a:ext cx="3657600" cy="2286000"/>
                </a:xfrm>
                <a:prstGeom prst="rect">
                  <a:avLst/>
                </a:prstGeom>
              </p:spPr>
            </p:pic>
            <p:pic>
              <p:nvPicPr>
                <p:cNvPr id="19" name="Picture 18" descr="A screenshot of a cell phone&#10;&#10;Description generated with high confidence">
                  <a:extLst>
                    <a:ext uri="{FF2B5EF4-FFF2-40B4-BE49-F238E27FC236}">
                      <a16:creationId xmlns:a16="http://schemas.microsoft.com/office/drawing/2014/main" id="{7590597C-C0CB-46CA-B410-497EEA6FBE16}"/>
                    </a:ext>
                  </a:extLst>
                </p:cNvPr>
                <p:cNvPicPr>
                  <a:picLocks/>
                </p:cNvPicPr>
                <p:nvPr/>
              </p:nvPicPr>
              <p:blipFill>
                <a:blip r:embed="rId4"/>
                <a:stretch>
                  <a:fillRect/>
                </a:stretch>
              </p:blipFill>
              <p:spPr>
                <a:xfrm>
                  <a:off x="4648129" y="4367797"/>
                  <a:ext cx="3657600" cy="2286000"/>
                </a:xfrm>
                <a:prstGeom prst="rect">
                  <a:avLst/>
                </a:prstGeom>
              </p:spPr>
            </p:pic>
            <p:pic>
              <p:nvPicPr>
                <p:cNvPr id="21" name="Picture 20" descr="A close up of a logo&#10;&#10;Description generated with very high confidence">
                  <a:extLst>
                    <a:ext uri="{FF2B5EF4-FFF2-40B4-BE49-F238E27FC236}">
                      <a16:creationId xmlns:a16="http://schemas.microsoft.com/office/drawing/2014/main" id="{9DD35452-DA20-464C-8C66-B7ACD88B428B}"/>
                    </a:ext>
                  </a:extLst>
                </p:cNvPr>
                <p:cNvPicPr>
                  <a:picLocks/>
                </p:cNvPicPr>
                <p:nvPr/>
              </p:nvPicPr>
              <p:blipFill>
                <a:blip r:embed="rId5"/>
                <a:stretch>
                  <a:fillRect/>
                </a:stretch>
              </p:blipFill>
              <p:spPr>
                <a:xfrm>
                  <a:off x="733996" y="4367797"/>
                  <a:ext cx="3657600" cy="2286000"/>
                </a:xfrm>
                <a:prstGeom prst="rect">
                  <a:avLst/>
                </a:prstGeom>
              </p:spPr>
            </p:pic>
            <p:pic>
              <p:nvPicPr>
                <p:cNvPr id="13" name="Picture 12" descr="A screenshot of a cell phone&#10;&#10;Description generated with very high confidence">
                  <a:extLst>
                    <a:ext uri="{FF2B5EF4-FFF2-40B4-BE49-F238E27FC236}">
                      <a16:creationId xmlns:a16="http://schemas.microsoft.com/office/drawing/2014/main" id="{E5E710DF-BE95-4442-9E0A-433DCF4733CF}"/>
                    </a:ext>
                  </a:extLst>
                </p:cNvPr>
                <p:cNvPicPr>
                  <a:picLocks/>
                </p:cNvPicPr>
                <p:nvPr/>
              </p:nvPicPr>
              <p:blipFill rotWithShape="1">
                <a:blip r:embed="rId6"/>
                <a:srcRect l="67746" t="285" r="240" b="-285"/>
                <a:stretch/>
              </p:blipFill>
              <p:spPr>
                <a:xfrm>
                  <a:off x="8590836" y="1932911"/>
                  <a:ext cx="3410712" cy="4453128"/>
                </a:xfrm>
                <a:prstGeom prst="rect">
                  <a:avLst/>
                </a:prstGeom>
              </p:spPr>
            </p:pic>
            <p:grpSp>
              <p:nvGrpSpPr>
                <p:cNvPr id="27" name="Group 26">
                  <a:extLst>
                    <a:ext uri="{FF2B5EF4-FFF2-40B4-BE49-F238E27FC236}">
                      <a16:creationId xmlns:a16="http://schemas.microsoft.com/office/drawing/2014/main" id="{05502C8F-422C-43A2-A936-E611C22AC99E}"/>
                    </a:ext>
                  </a:extLst>
                </p:cNvPr>
                <p:cNvGrpSpPr/>
                <p:nvPr/>
              </p:nvGrpSpPr>
              <p:grpSpPr>
                <a:xfrm>
                  <a:off x="818735" y="1925042"/>
                  <a:ext cx="7604882" cy="4453128"/>
                  <a:chOff x="818735" y="1925042"/>
                  <a:chExt cx="7604882" cy="4453128"/>
                </a:xfrm>
              </p:grpSpPr>
              <p:cxnSp>
                <p:nvCxnSpPr>
                  <p:cNvPr id="29" name="Straight Connector 28">
                    <a:extLst>
                      <a:ext uri="{FF2B5EF4-FFF2-40B4-BE49-F238E27FC236}">
                        <a16:creationId xmlns:a16="http://schemas.microsoft.com/office/drawing/2014/main" id="{4165C72C-5CBB-44B2-AA75-D0F19D547FAF}"/>
                      </a:ext>
                    </a:extLst>
                  </p:cNvPr>
                  <p:cNvCxnSpPr>
                    <a:cxnSpLocks/>
                  </p:cNvCxnSpPr>
                  <p:nvPr/>
                </p:nvCxnSpPr>
                <p:spPr>
                  <a:xfrm flipH="1">
                    <a:off x="818735" y="4158476"/>
                    <a:ext cx="76048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87D29D-56A2-4E0A-BF65-869EDE6467D8}"/>
                      </a:ext>
                    </a:extLst>
                  </p:cNvPr>
                  <p:cNvCxnSpPr>
                    <a:cxnSpLocks/>
                  </p:cNvCxnSpPr>
                  <p:nvPr/>
                </p:nvCxnSpPr>
                <p:spPr>
                  <a:xfrm flipH="1">
                    <a:off x="8408257" y="1925042"/>
                    <a:ext cx="15360" cy="44531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6B2A3229-D5D3-46D9-BF5C-7C85C7B0A62C}"/>
                    </a:ext>
                  </a:extLst>
                </p:cNvPr>
                <p:cNvSpPr txBox="1"/>
                <p:nvPr/>
              </p:nvSpPr>
              <p:spPr>
                <a:xfrm>
                  <a:off x="3807859" y="1592686"/>
                  <a:ext cx="1724297" cy="338554"/>
                </a:xfrm>
                <a:prstGeom prst="rect">
                  <a:avLst/>
                </a:prstGeom>
                <a:noFill/>
              </p:spPr>
              <p:txBody>
                <a:bodyPr wrap="square" rtlCol="0">
                  <a:spAutoFit/>
                </a:bodyPr>
                <a:lstStyle/>
                <a:p>
                  <a:pPr algn="ctr"/>
                  <a:r>
                    <a:rPr lang="en-US" sz="1600" b="1" dirty="0"/>
                    <a:t>Training Set</a:t>
                  </a:r>
                </a:p>
              </p:txBody>
            </p:sp>
            <p:sp>
              <p:nvSpPr>
                <p:cNvPr id="33" name="TextBox 32">
                  <a:extLst>
                    <a:ext uri="{FF2B5EF4-FFF2-40B4-BE49-F238E27FC236}">
                      <a16:creationId xmlns:a16="http://schemas.microsoft.com/office/drawing/2014/main" id="{17A6F507-D7B5-4933-B1CB-E656C27E07E7}"/>
                    </a:ext>
                  </a:extLst>
                </p:cNvPr>
                <p:cNvSpPr txBox="1"/>
                <p:nvPr/>
              </p:nvSpPr>
              <p:spPr>
                <a:xfrm>
                  <a:off x="3798478" y="4178354"/>
                  <a:ext cx="1724297" cy="338554"/>
                </a:xfrm>
                <a:prstGeom prst="rect">
                  <a:avLst/>
                </a:prstGeom>
                <a:noFill/>
              </p:spPr>
              <p:txBody>
                <a:bodyPr wrap="square" rtlCol="0">
                  <a:spAutoFit/>
                </a:bodyPr>
                <a:lstStyle/>
                <a:p>
                  <a:pPr algn="ctr"/>
                  <a:r>
                    <a:rPr lang="en-US" sz="1600" b="1" dirty="0"/>
                    <a:t>Test Set</a:t>
                  </a:r>
                </a:p>
              </p:txBody>
            </p:sp>
          </p:grpSp>
          <p:cxnSp>
            <p:nvCxnSpPr>
              <p:cNvPr id="35" name="Straight Connector 34">
                <a:extLst>
                  <a:ext uri="{FF2B5EF4-FFF2-40B4-BE49-F238E27FC236}">
                    <a16:creationId xmlns:a16="http://schemas.microsoft.com/office/drawing/2014/main" id="{38E861E5-B7DD-4183-A580-92617C3E7A55}"/>
                  </a:ext>
                </a:extLst>
              </p:cNvPr>
              <p:cNvCxnSpPr/>
              <p:nvPr/>
            </p:nvCxnSpPr>
            <p:spPr>
              <a:xfrm>
                <a:off x="8578209" y="4342534"/>
                <a:ext cx="341302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0DFA009-1FA9-4A1F-A3A3-AE4A2ACED8D9}"/>
                </a:ext>
              </a:extLst>
            </p:cNvPr>
            <p:cNvSpPr txBox="1"/>
            <p:nvPr/>
          </p:nvSpPr>
          <p:spPr>
            <a:xfrm>
              <a:off x="9278883" y="1573968"/>
              <a:ext cx="2011680" cy="584775"/>
            </a:xfrm>
            <a:prstGeom prst="rect">
              <a:avLst/>
            </a:prstGeom>
            <a:noFill/>
          </p:spPr>
          <p:txBody>
            <a:bodyPr wrap="square" rtlCol="0">
              <a:spAutoFit/>
            </a:bodyPr>
            <a:lstStyle/>
            <a:p>
              <a:pPr algn="ctr"/>
              <a:r>
                <a:rPr lang="en-US" sz="1600" b="1" dirty="0"/>
                <a:t>Top Words Per Topic</a:t>
              </a:r>
            </a:p>
          </p:txBody>
        </p:sp>
      </p:grpSp>
    </p:spTree>
    <p:extLst>
      <p:ext uri="{BB962C8B-B14F-4D97-AF65-F5344CB8AC3E}">
        <p14:creationId xmlns:p14="http://schemas.microsoft.com/office/powerpoint/2010/main" val="229396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14</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6" y="0"/>
            <a:ext cx="11939666" cy="1485900"/>
          </a:xfrm>
        </p:spPr>
        <p:txBody>
          <a:bodyPr anchor="ctr">
            <a:noAutofit/>
          </a:bodyPr>
          <a:lstStyle/>
          <a:p>
            <a:r>
              <a:rPr lang="en-US" sz="5000" b="1" dirty="0"/>
              <a:t>TOP WORDS &amp; LOADINGS - SPARSITY: I</a:t>
            </a:r>
            <a:endParaRPr lang="en-US" sz="5000" b="1" strike="sngStrike" dirty="0">
              <a:solidFill>
                <a:srgbClr val="C00000"/>
              </a:solidFill>
            </a:endParaRPr>
          </a:p>
        </p:txBody>
      </p:sp>
      <p:sp>
        <p:nvSpPr>
          <p:cNvPr id="55" name="Content Placeholder 2">
            <a:extLst>
              <a:ext uri="{FF2B5EF4-FFF2-40B4-BE49-F238E27FC236}">
                <a16:creationId xmlns:a16="http://schemas.microsoft.com/office/drawing/2014/main" id="{C976DE48-8DA8-4C2C-AB9D-8C2F264B64BA}"/>
              </a:ext>
            </a:extLst>
          </p:cNvPr>
          <p:cNvSpPr txBox="1">
            <a:spLocks/>
          </p:cNvSpPr>
          <p:nvPr/>
        </p:nvSpPr>
        <p:spPr>
          <a:xfrm>
            <a:off x="1371600" y="1162451"/>
            <a:ext cx="47244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600" dirty="0"/>
              <a:t>There were </a:t>
            </a:r>
            <a:r>
              <a:rPr lang="en-US" sz="1600" b="1" dirty="0">
                <a:solidFill>
                  <a:srgbClr val="C00000"/>
                </a:solidFill>
              </a:rPr>
              <a:t>29 unique top words </a:t>
            </a:r>
            <a:r>
              <a:rPr lang="en-US" sz="1600" dirty="0"/>
              <a:t>associated with either or both of the topics.</a:t>
            </a:r>
          </a:p>
          <a:p>
            <a:r>
              <a:rPr lang="en-US" sz="1600" dirty="0"/>
              <a:t>These </a:t>
            </a:r>
            <a:r>
              <a:rPr lang="en-US" sz="1600" b="1" dirty="0">
                <a:solidFill>
                  <a:srgbClr val="C00000"/>
                </a:solidFill>
              </a:rPr>
              <a:t>12</a:t>
            </a:r>
            <a:r>
              <a:rPr lang="en-US" sz="1600" dirty="0"/>
              <a:t> were exclusively associated with </a:t>
            </a:r>
            <a:r>
              <a:rPr lang="en-US" sz="1600" b="1" dirty="0">
                <a:solidFill>
                  <a:srgbClr val="C00000"/>
                </a:solidFill>
              </a:rPr>
              <a:t>Cameroon’s Ambazonian separatist movement</a:t>
            </a:r>
            <a:r>
              <a:rPr lang="en-US" sz="1600" dirty="0"/>
              <a:t>: </a:t>
            </a:r>
          </a:p>
          <a:p>
            <a:pPr marL="406400" lvl="1" indent="0">
              <a:buNone/>
            </a:pPr>
            <a:endParaRPr lang="en-US" sz="1600" i="0" dirty="0"/>
          </a:p>
          <a:p>
            <a:pPr marL="685800" lvl="1" indent="-279400"/>
            <a:endParaRPr lang="en-US" sz="1600" i="0" dirty="0"/>
          </a:p>
          <a:p>
            <a:pPr marL="685800" lvl="1" indent="-279400"/>
            <a:endParaRPr lang="en-US" sz="1600" i="0" dirty="0"/>
          </a:p>
          <a:p>
            <a:r>
              <a:rPr lang="en-US" sz="1600" dirty="0"/>
              <a:t>These </a:t>
            </a:r>
            <a:r>
              <a:rPr lang="en-US" sz="1600" b="1" dirty="0">
                <a:solidFill>
                  <a:srgbClr val="C00000"/>
                </a:solidFill>
              </a:rPr>
              <a:t>14</a:t>
            </a:r>
            <a:r>
              <a:rPr lang="en-US" sz="1600" dirty="0"/>
              <a:t> were exclusively associated with </a:t>
            </a:r>
            <a:r>
              <a:rPr lang="en-US" sz="1600" b="1" dirty="0">
                <a:solidFill>
                  <a:srgbClr val="C00000"/>
                </a:solidFill>
              </a:rPr>
              <a:t>Nigeria’s Boko Haram insurgency</a:t>
            </a:r>
            <a:r>
              <a:rPr lang="en-US" sz="1600" dirty="0"/>
              <a:t>: </a:t>
            </a:r>
          </a:p>
          <a:p>
            <a:endParaRPr lang="en-US" sz="1600" dirty="0"/>
          </a:p>
          <a:p>
            <a:endParaRPr lang="en-US" sz="1600" dirty="0"/>
          </a:p>
          <a:p>
            <a:endParaRPr lang="en-US" sz="1600" dirty="0"/>
          </a:p>
          <a:p>
            <a:r>
              <a:rPr lang="en-US" sz="1600" dirty="0"/>
              <a:t>These </a:t>
            </a:r>
            <a:r>
              <a:rPr lang="en-US" sz="1600" b="1" dirty="0">
                <a:solidFill>
                  <a:srgbClr val="C00000"/>
                </a:solidFill>
              </a:rPr>
              <a:t>3</a:t>
            </a:r>
            <a:r>
              <a:rPr lang="en-US" sz="1600" dirty="0"/>
              <a:t> were associated with </a:t>
            </a:r>
            <a:r>
              <a:rPr lang="en-US" sz="1600" b="1" dirty="0">
                <a:solidFill>
                  <a:srgbClr val="C00000"/>
                </a:solidFill>
              </a:rPr>
              <a:t>both</a:t>
            </a:r>
            <a:r>
              <a:rPr lang="en-US" sz="1600" dirty="0"/>
              <a:t>:</a:t>
            </a:r>
          </a:p>
          <a:p>
            <a:pPr marL="384048" lvl="1">
              <a:spcBef>
                <a:spcPts val="0"/>
              </a:spcBef>
              <a:spcAft>
                <a:spcPts val="0"/>
              </a:spcAft>
              <a:buFont typeface="Franklin Gothic Book" panose="020B0503020102020204" pitchFamily="34" charset="0"/>
              <a:buChar char="■"/>
            </a:pPr>
            <a:endParaRPr lang="en-US" sz="1600" i="0" dirty="0"/>
          </a:p>
          <a:p>
            <a:pPr marL="384048" lvl="1">
              <a:spcBef>
                <a:spcPts val="1000"/>
              </a:spcBef>
              <a:buFont typeface="Franklin Gothic Book" panose="020B0503020102020204" pitchFamily="34" charset="0"/>
              <a:buChar char="■"/>
            </a:pPr>
            <a:r>
              <a:rPr lang="en-US" sz="1600" i="0" dirty="0"/>
              <a:t>I validated the inferences I’d made about </a:t>
            </a:r>
            <a:r>
              <a:rPr lang="en-US" sz="1600" i="0" dirty="0">
                <a:highlight>
                  <a:srgbClr val="FFFF00"/>
                </a:highlight>
              </a:rPr>
              <a:t>6 words’</a:t>
            </a:r>
            <a:r>
              <a:rPr lang="en-US" sz="1600" i="0" dirty="0"/>
              <a:t> topic associations by inspecting their </a:t>
            </a:r>
            <a:r>
              <a:rPr lang="en-US" sz="1600" b="1" i="0" dirty="0">
                <a:solidFill>
                  <a:srgbClr val="C00000"/>
                </a:solidFill>
              </a:rPr>
              <a:t>prevalence</a:t>
            </a:r>
            <a:r>
              <a:rPr lang="en-US" sz="1600" i="0" dirty="0"/>
              <a:t> </a:t>
            </a:r>
            <a:r>
              <a:rPr lang="en-US" sz="1600" b="1" i="0" dirty="0">
                <a:solidFill>
                  <a:srgbClr val="C00000"/>
                </a:solidFill>
              </a:rPr>
              <a:t>in the training and test sets by search term </a:t>
            </a:r>
            <a:r>
              <a:rPr lang="en-US" sz="1600" i="0" dirty="0">
                <a:solidFill>
                  <a:schemeClr val="tx1"/>
                </a:solidFill>
              </a:rPr>
              <a:t>as well as their </a:t>
            </a:r>
            <a:r>
              <a:rPr lang="en-US" sz="1600" b="1" i="0" dirty="0">
                <a:solidFill>
                  <a:srgbClr val="C00000"/>
                </a:solidFill>
              </a:rPr>
              <a:t>loadings</a:t>
            </a:r>
            <a:r>
              <a:rPr lang="en-US" sz="1600" i="0" dirty="0"/>
              <a:t>. </a:t>
            </a:r>
          </a:p>
          <a:p>
            <a:pPr marL="0" indent="0">
              <a:buNone/>
            </a:pPr>
            <a:endParaRPr lang="en-US" sz="1600" dirty="0"/>
          </a:p>
        </p:txBody>
      </p:sp>
      <p:graphicFrame>
        <p:nvGraphicFramePr>
          <p:cNvPr id="56" name="Table 55">
            <a:extLst>
              <a:ext uri="{FF2B5EF4-FFF2-40B4-BE49-F238E27FC236}">
                <a16:creationId xmlns:a16="http://schemas.microsoft.com/office/drawing/2014/main" id="{6A3BEC36-1E0E-4C2E-A6B6-ED3C00CE523A}"/>
              </a:ext>
            </a:extLst>
          </p:cNvPr>
          <p:cNvGraphicFramePr>
            <a:graphicFrameLocks noGrp="1"/>
          </p:cNvGraphicFramePr>
          <p:nvPr>
            <p:extLst>
              <p:ext uri="{D42A27DB-BD31-4B8C-83A1-F6EECF244321}">
                <p14:modId xmlns:p14="http://schemas.microsoft.com/office/powerpoint/2010/main" val="1853514235"/>
              </p:ext>
            </p:extLst>
          </p:nvPr>
        </p:nvGraphicFramePr>
        <p:xfrm>
          <a:off x="1870225" y="2276675"/>
          <a:ext cx="3429000" cy="103632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1042088147"/>
                    </a:ext>
                  </a:extLst>
                </a:gridCol>
              </a:tblGrid>
              <a:tr h="0">
                <a:tc>
                  <a:txBody>
                    <a:bodyPr/>
                    <a:lstStyle/>
                    <a:p>
                      <a:r>
                        <a:rPr lang="en-US" sz="1100" b="1" dirty="0">
                          <a:solidFill>
                            <a:schemeClr val="tx1"/>
                          </a:solidFill>
                        </a:rPr>
                        <a:t>biya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french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refugees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r h="0">
                <a:tc>
                  <a:txBody>
                    <a:bodyPr/>
                    <a:lstStyle/>
                    <a:p>
                      <a:pPr marL="228600" lvl="0" indent="-279400"/>
                      <a:r>
                        <a:rPr lang="en-US" sz="1100" b="1" i="0" dirty="0">
                          <a:solidFill>
                            <a:schemeClr val="tx1"/>
                          </a:solidFill>
                        </a:rPr>
                        <a:t>communities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group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republic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45216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country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independence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revolutionary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868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danare</a:t>
                      </a:r>
                      <a:endParaRPr lang="en-US" sz="11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president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southern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4246293"/>
                  </a:ext>
                </a:extLst>
              </a:tr>
            </a:tbl>
          </a:graphicData>
        </a:graphic>
      </p:graphicFrame>
      <p:graphicFrame>
        <p:nvGraphicFramePr>
          <p:cNvPr id="57" name="Table 56">
            <a:extLst>
              <a:ext uri="{FF2B5EF4-FFF2-40B4-BE49-F238E27FC236}">
                <a16:creationId xmlns:a16="http://schemas.microsoft.com/office/drawing/2014/main" id="{ADB86460-9D78-4579-B3BF-E441B3D78DA4}"/>
              </a:ext>
            </a:extLst>
          </p:cNvPr>
          <p:cNvGraphicFramePr>
            <a:graphicFrameLocks noGrp="1"/>
          </p:cNvGraphicFramePr>
          <p:nvPr>
            <p:extLst>
              <p:ext uri="{D42A27DB-BD31-4B8C-83A1-F6EECF244321}">
                <p14:modId xmlns:p14="http://schemas.microsoft.com/office/powerpoint/2010/main" val="942539052"/>
              </p:ext>
            </p:extLst>
          </p:nvPr>
        </p:nvGraphicFramePr>
        <p:xfrm>
          <a:off x="1870225" y="3800676"/>
          <a:ext cx="3429000" cy="12954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3835080835"/>
                    </a:ext>
                  </a:extLst>
                </a:gridCol>
              </a:tblGrid>
              <a:tr h="0">
                <a:tc>
                  <a:txBody>
                    <a:bodyPr/>
                    <a:lstStyle/>
                    <a:p>
                      <a:r>
                        <a:rPr lang="en-US" sz="1100" b="1" dirty="0">
                          <a:solidFill>
                            <a:schemeClr val="tx1"/>
                          </a:solidFill>
                          <a:highlight>
                            <a:srgbClr val="FFFF00"/>
                          </a:highlight>
                        </a:rPr>
                        <a:t>affected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farmers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reintegration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r h="0">
                <a:tc>
                  <a:txBody>
                    <a:bodyPr/>
                    <a:lstStyle/>
                    <a:p>
                      <a:pPr marL="228600" lvl="0" indent="-279400"/>
                      <a:r>
                        <a:rPr lang="en-US" sz="1100" b="1" i="0" dirty="0">
                          <a:solidFill>
                            <a:schemeClr val="tx1"/>
                          </a:solidFill>
                        </a:rPr>
                        <a:t>attacks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hauwa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repented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45216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biu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initiative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terrorists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868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collaboration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killed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worker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637894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development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maiduguri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3977560"/>
                  </a:ext>
                </a:extLst>
              </a:tr>
            </a:tbl>
          </a:graphicData>
        </a:graphic>
      </p:graphicFrame>
      <p:graphicFrame>
        <p:nvGraphicFramePr>
          <p:cNvPr id="58" name="Table 57">
            <a:extLst>
              <a:ext uri="{FF2B5EF4-FFF2-40B4-BE49-F238E27FC236}">
                <a16:creationId xmlns:a16="http://schemas.microsoft.com/office/drawing/2014/main" id="{0E2EBBC4-872C-4766-A71A-995A9456BBC8}"/>
              </a:ext>
            </a:extLst>
          </p:cNvPr>
          <p:cNvGraphicFramePr>
            <a:graphicFrameLocks noGrp="1"/>
          </p:cNvGraphicFramePr>
          <p:nvPr>
            <p:extLst>
              <p:ext uri="{D42A27DB-BD31-4B8C-83A1-F6EECF244321}">
                <p14:modId xmlns:p14="http://schemas.microsoft.com/office/powerpoint/2010/main" val="778544326"/>
              </p:ext>
            </p:extLst>
          </p:nvPr>
        </p:nvGraphicFramePr>
        <p:xfrm>
          <a:off x="1870225" y="5336909"/>
          <a:ext cx="3429000" cy="2590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4127712135"/>
                    </a:ext>
                  </a:extLst>
                </a:gridCol>
              </a:tblGrid>
              <a:tr h="0">
                <a:tc>
                  <a:txBody>
                    <a:bodyPr/>
                    <a:lstStyle/>
                    <a:p>
                      <a:r>
                        <a:rPr lang="en-US" sz="1100" b="1" dirty="0">
                          <a:solidFill>
                            <a:schemeClr val="tx1"/>
                          </a:solidFill>
                        </a:rPr>
                        <a:t>division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insurgents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troops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bl>
          </a:graphicData>
        </a:graphic>
      </p:graphicFrame>
      <p:grpSp>
        <p:nvGrpSpPr>
          <p:cNvPr id="65" name="Group 64">
            <a:extLst>
              <a:ext uri="{FF2B5EF4-FFF2-40B4-BE49-F238E27FC236}">
                <a16:creationId xmlns:a16="http://schemas.microsoft.com/office/drawing/2014/main" id="{54470A36-23F4-4A16-A37F-C1AA6D517F92}"/>
              </a:ext>
            </a:extLst>
          </p:cNvPr>
          <p:cNvGrpSpPr/>
          <p:nvPr/>
        </p:nvGrpSpPr>
        <p:grpSpPr>
          <a:xfrm>
            <a:off x="6395844" y="1205112"/>
            <a:ext cx="4898689" cy="5453380"/>
            <a:chOff x="6395844" y="1205112"/>
            <a:chExt cx="4898689" cy="5453380"/>
          </a:xfrm>
        </p:grpSpPr>
        <p:grpSp>
          <p:nvGrpSpPr>
            <p:cNvPr id="54" name="Group 53">
              <a:extLst>
                <a:ext uri="{FF2B5EF4-FFF2-40B4-BE49-F238E27FC236}">
                  <a16:creationId xmlns:a16="http://schemas.microsoft.com/office/drawing/2014/main" id="{632F7303-A28F-4199-91F1-2DFEFFE2E63A}"/>
                </a:ext>
              </a:extLst>
            </p:cNvPr>
            <p:cNvGrpSpPr/>
            <p:nvPr/>
          </p:nvGrpSpPr>
          <p:grpSpPr>
            <a:xfrm>
              <a:off x="6395844" y="1263532"/>
              <a:ext cx="4898689" cy="5394960"/>
              <a:chOff x="6389540" y="1411134"/>
              <a:chExt cx="4898689" cy="5394960"/>
            </a:xfrm>
          </p:grpSpPr>
          <p:cxnSp>
            <p:nvCxnSpPr>
              <p:cNvPr id="12" name="Straight Connector 11">
                <a:extLst>
                  <a:ext uri="{FF2B5EF4-FFF2-40B4-BE49-F238E27FC236}">
                    <a16:creationId xmlns:a16="http://schemas.microsoft.com/office/drawing/2014/main" id="{B16A446B-8380-4B40-A211-D339D1D37CD8}"/>
                  </a:ext>
                </a:extLst>
              </p:cNvPr>
              <p:cNvCxnSpPr>
                <a:cxnSpLocks/>
              </p:cNvCxnSpPr>
              <p:nvPr/>
            </p:nvCxnSpPr>
            <p:spPr>
              <a:xfrm flipH="1">
                <a:off x="8785488" y="1411134"/>
                <a:ext cx="15360" cy="5394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BB041C1-EDA4-495B-8FA4-80C6F0FCC9DF}"/>
                  </a:ext>
                </a:extLst>
              </p:cNvPr>
              <p:cNvGrpSpPr/>
              <p:nvPr/>
            </p:nvGrpSpPr>
            <p:grpSpPr>
              <a:xfrm>
                <a:off x="6389540" y="2724314"/>
                <a:ext cx="4898689" cy="2785861"/>
                <a:chOff x="6389540" y="2676451"/>
                <a:chExt cx="4898689" cy="2785861"/>
              </a:xfrm>
            </p:grpSpPr>
            <p:grpSp>
              <p:nvGrpSpPr>
                <p:cNvPr id="51" name="Group 50">
                  <a:extLst>
                    <a:ext uri="{FF2B5EF4-FFF2-40B4-BE49-F238E27FC236}">
                      <a16:creationId xmlns:a16="http://schemas.microsoft.com/office/drawing/2014/main" id="{7E972A90-4C21-46CE-A385-78FF4B29B16A}"/>
                    </a:ext>
                  </a:extLst>
                </p:cNvPr>
                <p:cNvGrpSpPr/>
                <p:nvPr/>
              </p:nvGrpSpPr>
              <p:grpSpPr>
                <a:xfrm>
                  <a:off x="6389540" y="2676451"/>
                  <a:ext cx="2286000" cy="2785861"/>
                  <a:chOff x="6389540" y="2676451"/>
                  <a:chExt cx="2286000" cy="2785861"/>
                </a:xfrm>
              </p:grpSpPr>
              <p:pic>
                <p:nvPicPr>
                  <p:cNvPr id="19" name="Picture 18" descr="A screenshot of a cell phone&#10;&#10;Description generated with very high confidence">
                    <a:extLst>
                      <a:ext uri="{FF2B5EF4-FFF2-40B4-BE49-F238E27FC236}">
                        <a16:creationId xmlns:a16="http://schemas.microsoft.com/office/drawing/2014/main" id="{C53F062D-22E9-44FA-A0C8-683BC25BCBD4}"/>
                      </a:ext>
                    </a:extLst>
                  </p:cNvPr>
                  <p:cNvPicPr>
                    <a:picLocks/>
                  </p:cNvPicPr>
                  <p:nvPr/>
                </p:nvPicPr>
                <p:blipFill>
                  <a:blip r:embed="rId3"/>
                  <a:stretch>
                    <a:fillRect/>
                  </a:stretch>
                </p:blipFill>
                <p:spPr>
                  <a:xfrm>
                    <a:off x="6389540" y="2676451"/>
                    <a:ext cx="2286000" cy="1371600"/>
                  </a:xfrm>
                  <a:prstGeom prst="rect">
                    <a:avLst/>
                  </a:prstGeom>
                </p:spPr>
              </p:pic>
              <p:pic>
                <p:nvPicPr>
                  <p:cNvPr id="25" name="Picture 24" descr="A screenshot of a cell phone&#10;&#10;Description generated with very high confidence">
                    <a:extLst>
                      <a:ext uri="{FF2B5EF4-FFF2-40B4-BE49-F238E27FC236}">
                        <a16:creationId xmlns:a16="http://schemas.microsoft.com/office/drawing/2014/main" id="{4096F2E9-C15D-4EEF-BF94-56043423F55B}"/>
                      </a:ext>
                    </a:extLst>
                  </p:cNvPr>
                  <p:cNvPicPr>
                    <a:picLocks/>
                  </p:cNvPicPr>
                  <p:nvPr/>
                </p:nvPicPr>
                <p:blipFill>
                  <a:blip r:embed="rId4"/>
                  <a:stretch>
                    <a:fillRect/>
                  </a:stretch>
                </p:blipFill>
                <p:spPr>
                  <a:xfrm>
                    <a:off x="6389540" y="4090712"/>
                    <a:ext cx="2286000" cy="1371600"/>
                  </a:xfrm>
                  <a:prstGeom prst="rect">
                    <a:avLst/>
                  </a:prstGeom>
                </p:spPr>
              </p:pic>
            </p:grpSp>
            <p:grpSp>
              <p:nvGrpSpPr>
                <p:cNvPr id="52" name="Group 51">
                  <a:extLst>
                    <a:ext uri="{FF2B5EF4-FFF2-40B4-BE49-F238E27FC236}">
                      <a16:creationId xmlns:a16="http://schemas.microsoft.com/office/drawing/2014/main" id="{72D266C7-22E1-4AF8-83D5-9FC035D2CC29}"/>
                    </a:ext>
                  </a:extLst>
                </p:cNvPr>
                <p:cNvGrpSpPr/>
                <p:nvPr/>
              </p:nvGrpSpPr>
              <p:grpSpPr>
                <a:xfrm>
                  <a:off x="9002229" y="2676451"/>
                  <a:ext cx="2286000" cy="2785861"/>
                  <a:chOff x="9002229" y="2676451"/>
                  <a:chExt cx="2286000" cy="2785861"/>
                </a:xfrm>
              </p:grpSpPr>
              <p:pic>
                <p:nvPicPr>
                  <p:cNvPr id="21" name="Picture 20" descr="A screenshot of a cell phone&#10;&#10;Description generated with very high confidence">
                    <a:extLst>
                      <a:ext uri="{FF2B5EF4-FFF2-40B4-BE49-F238E27FC236}">
                        <a16:creationId xmlns:a16="http://schemas.microsoft.com/office/drawing/2014/main" id="{8F2E574C-C7E0-4494-A2DC-943428B36274}"/>
                      </a:ext>
                    </a:extLst>
                  </p:cNvPr>
                  <p:cNvPicPr>
                    <a:picLocks/>
                  </p:cNvPicPr>
                  <p:nvPr/>
                </p:nvPicPr>
                <p:blipFill>
                  <a:blip r:embed="rId5"/>
                  <a:stretch>
                    <a:fillRect/>
                  </a:stretch>
                </p:blipFill>
                <p:spPr>
                  <a:xfrm>
                    <a:off x="9002229" y="2676451"/>
                    <a:ext cx="2286000" cy="1371600"/>
                  </a:xfrm>
                  <a:prstGeom prst="rect">
                    <a:avLst/>
                  </a:prstGeom>
                </p:spPr>
              </p:pic>
              <p:pic>
                <p:nvPicPr>
                  <p:cNvPr id="27" name="Picture 26" descr="A screenshot of a cell phone&#10;&#10;Description generated with very high confidence">
                    <a:extLst>
                      <a:ext uri="{FF2B5EF4-FFF2-40B4-BE49-F238E27FC236}">
                        <a16:creationId xmlns:a16="http://schemas.microsoft.com/office/drawing/2014/main" id="{BBDE7277-C581-43C2-A46A-F921E7533FDA}"/>
                      </a:ext>
                    </a:extLst>
                  </p:cNvPr>
                  <p:cNvPicPr>
                    <a:picLocks/>
                  </p:cNvPicPr>
                  <p:nvPr/>
                </p:nvPicPr>
                <p:blipFill>
                  <a:blip r:embed="rId6"/>
                  <a:stretch>
                    <a:fillRect/>
                  </a:stretch>
                </p:blipFill>
                <p:spPr>
                  <a:xfrm>
                    <a:off x="9002229" y="4090712"/>
                    <a:ext cx="2286000" cy="1371600"/>
                  </a:xfrm>
                  <a:prstGeom prst="rect">
                    <a:avLst/>
                  </a:prstGeom>
                </p:spPr>
              </p:pic>
            </p:grpSp>
          </p:grpSp>
        </p:grpSp>
        <p:pic>
          <p:nvPicPr>
            <p:cNvPr id="60" name="Picture 59" descr="A screenshot of a cell phone&#10;&#10;Description generated with very high confidence">
              <a:extLst>
                <a:ext uri="{FF2B5EF4-FFF2-40B4-BE49-F238E27FC236}">
                  <a16:creationId xmlns:a16="http://schemas.microsoft.com/office/drawing/2014/main" id="{A8A91638-DB2B-4BDF-AE70-38A0ED70883C}"/>
                </a:ext>
              </a:extLst>
            </p:cNvPr>
            <p:cNvPicPr>
              <a:picLocks/>
            </p:cNvPicPr>
            <p:nvPr/>
          </p:nvPicPr>
          <p:blipFill>
            <a:blip r:embed="rId7"/>
            <a:stretch>
              <a:fillRect/>
            </a:stretch>
          </p:blipFill>
          <p:spPr>
            <a:xfrm>
              <a:off x="6395844" y="1205112"/>
              <a:ext cx="2286000" cy="1371600"/>
            </a:xfrm>
            <a:prstGeom prst="rect">
              <a:avLst/>
            </a:prstGeom>
          </p:spPr>
        </p:pic>
        <p:pic>
          <p:nvPicPr>
            <p:cNvPr id="62" name="Picture 61" descr="A screenshot of a cell phone&#10;&#10;Description generated with very high confidence">
              <a:extLst>
                <a:ext uri="{FF2B5EF4-FFF2-40B4-BE49-F238E27FC236}">
                  <a16:creationId xmlns:a16="http://schemas.microsoft.com/office/drawing/2014/main" id="{D1DF0601-B0C1-473B-9394-0FE17502F7DB}"/>
                </a:ext>
              </a:extLst>
            </p:cNvPr>
            <p:cNvPicPr>
              <a:picLocks/>
            </p:cNvPicPr>
            <p:nvPr/>
          </p:nvPicPr>
          <p:blipFill>
            <a:blip r:embed="rId8"/>
            <a:stretch>
              <a:fillRect/>
            </a:stretch>
          </p:blipFill>
          <p:spPr>
            <a:xfrm>
              <a:off x="9008533" y="1205112"/>
              <a:ext cx="2286000" cy="1371600"/>
            </a:xfrm>
            <a:prstGeom prst="rect">
              <a:avLst/>
            </a:prstGeom>
          </p:spPr>
        </p:pic>
      </p:grpSp>
      <p:pic>
        <p:nvPicPr>
          <p:cNvPr id="63" name="Picture 62" descr="A screenshot of a cell phone&#10;&#10;Description generated with very high confidence">
            <a:extLst>
              <a:ext uri="{FF2B5EF4-FFF2-40B4-BE49-F238E27FC236}">
                <a16:creationId xmlns:a16="http://schemas.microsoft.com/office/drawing/2014/main" id="{E905708E-2F2F-4040-97F7-467B57BD08EF}"/>
              </a:ext>
            </a:extLst>
          </p:cNvPr>
          <p:cNvPicPr>
            <a:picLocks/>
          </p:cNvPicPr>
          <p:nvPr/>
        </p:nvPicPr>
        <p:blipFill>
          <a:blip r:embed="rId9"/>
          <a:stretch>
            <a:fillRect/>
          </a:stretch>
        </p:blipFill>
        <p:spPr>
          <a:xfrm>
            <a:off x="6419126" y="5444205"/>
            <a:ext cx="2286000" cy="1371600"/>
          </a:xfrm>
          <a:prstGeom prst="rect">
            <a:avLst/>
          </a:prstGeom>
        </p:spPr>
      </p:pic>
      <p:pic>
        <p:nvPicPr>
          <p:cNvPr id="64" name="Picture 63" descr="A screenshot of a cell phone&#10;&#10;Description generated with very high confidence">
            <a:extLst>
              <a:ext uri="{FF2B5EF4-FFF2-40B4-BE49-F238E27FC236}">
                <a16:creationId xmlns:a16="http://schemas.microsoft.com/office/drawing/2014/main" id="{5C8D6566-442A-41A1-A152-586E6E15ECA4}"/>
              </a:ext>
            </a:extLst>
          </p:cNvPr>
          <p:cNvPicPr>
            <a:picLocks/>
          </p:cNvPicPr>
          <p:nvPr/>
        </p:nvPicPr>
        <p:blipFill>
          <a:blip r:embed="rId10"/>
          <a:stretch>
            <a:fillRect/>
          </a:stretch>
        </p:blipFill>
        <p:spPr>
          <a:xfrm>
            <a:off x="9007616" y="5444205"/>
            <a:ext cx="2286000" cy="1371600"/>
          </a:xfrm>
          <a:prstGeom prst="rect">
            <a:avLst/>
          </a:prstGeom>
        </p:spPr>
      </p:pic>
    </p:spTree>
    <p:extLst>
      <p:ext uri="{BB962C8B-B14F-4D97-AF65-F5344CB8AC3E}">
        <p14:creationId xmlns:p14="http://schemas.microsoft.com/office/powerpoint/2010/main" val="376950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15</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6" y="0"/>
            <a:ext cx="11939666" cy="1485900"/>
          </a:xfrm>
        </p:spPr>
        <p:txBody>
          <a:bodyPr anchor="ctr">
            <a:noAutofit/>
          </a:bodyPr>
          <a:lstStyle/>
          <a:p>
            <a:r>
              <a:rPr lang="en-US" sz="5000" b="1" dirty="0"/>
              <a:t>TOP WORDS &amp; LOADINGS - SPARSITY: II</a:t>
            </a:r>
            <a:endParaRPr lang="en-US" sz="5000" b="1" strike="sngStrike" dirty="0">
              <a:solidFill>
                <a:srgbClr val="C00000"/>
              </a:solidFill>
            </a:endParaRPr>
          </a:p>
        </p:txBody>
      </p:sp>
      <p:grpSp>
        <p:nvGrpSpPr>
          <p:cNvPr id="9" name="Group 8">
            <a:extLst>
              <a:ext uri="{FF2B5EF4-FFF2-40B4-BE49-F238E27FC236}">
                <a16:creationId xmlns:a16="http://schemas.microsoft.com/office/drawing/2014/main" id="{0D612398-E0F4-4DE9-8043-E6B2A27E0C8D}"/>
              </a:ext>
            </a:extLst>
          </p:cNvPr>
          <p:cNvGrpSpPr/>
          <p:nvPr/>
        </p:nvGrpSpPr>
        <p:grpSpPr>
          <a:xfrm>
            <a:off x="6397668" y="1201861"/>
            <a:ext cx="4902200" cy="2741386"/>
            <a:chOff x="6397668" y="1190431"/>
            <a:chExt cx="4902200" cy="2741386"/>
          </a:xfrm>
        </p:grpSpPr>
        <p:grpSp>
          <p:nvGrpSpPr>
            <p:cNvPr id="7" name="Group 6">
              <a:extLst>
                <a:ext uri="{FF2B5EF4-FFF2-40B4-BE49-F238E27FC236}">
                  <a16:creationId xmlns:a16="http://schemas.microsoft.com/office/drawing/2014/main" id="{CA245ECB-BE10-4F22-8B77-5E507A6FDBBB}"/>
                </a:ext>
              </a:extLst>
            </p:cNvPr>
            <p:cNvGrpSpPr/>
            <p:nvPr/>
          </p:nvGrpSpPr>
          <p:grpSpPr>
            <a:xfrm>
              <a:off x="6397668" y="1190431"/>
              <a:ext cx="4902200" cy="2741386"/>
              <a:chOff x="6397668" y="2607751"/>
              <a:chExt cx="4902200" cy="2741386"/>
            </a:xfrm>
          </p:grpSpPr>
          <p:grpSp>
            <p:nvGrpSpPr>
              <p:cNvPr id="47" name="Group 46">
                <a:extLst>
                  <a:ext uri="{FF2B5EF4-FFF2-40B4-BE49-F238E27FC236}">
                    <a16:creationId xmlns:a16="http://schemas.microsoft.com/office/drawing/2014/main" id="{4E44A88C-E9DF-4F7F-AB5A-04834FD9295F}"/>
                  </a:ext>
                </a:extLst>
              </p:cNvPr>
              <p:cNvGrpSpPr/>
              <p:nvPr/>
            </p:nvGrpSpPr>
            <p:grpSpPr>
              <a:xfrm>
                <a:off x="6397668" y="2607751"/>
                <a:ext cx="4902200" cy="1371600"/>
                <a:chOff x="6600868" y="4652451"/>
                <a:chExt cx="4902200" cy="1371600"/>
              </a:xfrm>
            </p:grpSpPr>
            <p:pic>
              <p:nvPicPr>
                <p:cNvPr id="44" name="Picture 43" descr="A screenshot of a cell phone&#10;&#10;Description generated with very high confidence">
                  <a:extLst>
                    <a:ext uri="{FF2B5EF4-FFF2-40B4-BE49-F238E27FC236}">
                      <a16:creationId xmlns:a16="http://schemas.microsoft.com/office/drawing/2014/main" id="{F53900E5-97F4-43AE-A9F0-C7704E4907A9}"/>
                    </a:ext>
                  </a:extLst>
                </p:cNvPr>
                <p:cNvPicPr>
                  <a:picLocks/>
                </p:cNvPicPr>
                <p:nvPr/>
              </p:nvPicPr>
              <p:blipFill>
                <a:blip r:embed="rId3"/>
                <a:stretch>
                  <a:fillRect/>
                </a:stretch>
              </p:blipFill>
              <p:spPr>
                <a:xfrm>
                  <a:off x="6600868" y="4652451"/>
                  <a:ext cx="2286000" cy="1371600"/>
                </a:xfrm>
                <a:prstGeom prst="rect">
                  <a:avLst/>
                </a:prstGeom>
              </p:spPr>
            </p:pic>
            <p:pic>
              <p:nvPicPr>
                <p:cNvPr id="46" name="Picture 45" descr="A screenshot of a cell phone&#10;&#10;Description generated with very high confidence">
                  <a:extLst>
                    <a:ext uri="{FF2B5EF4-FFF2-40B4-BE49-F238E27FC236}">
                      <a16:creationId xmlns:a16="http://schemas.microsoft.com/office/drawing/2014/main" id="{DD026123-2ADB-412F-998E-779DBF9A4865}"/>
                    </a:ext>
                  </a:extLst>
                </p:cNvPr>
                <p:cNvPicPr>
                  <a:picLocks/>
                </p:cNvPicPr>
                <p:nvPr/>
              </p:nvPicPr>
              <p:blipFill>
                <a:blip r:embed="rId4"/>
                <a:stretch>
                  <a:fillRect/>
                </a:stretch>
              </p:blipFill>
              <p:spPr>
                <a:xfrm>
                  <a:off x="9217068" y="4652451"/>
                  <a:ext cx="2286000" cy="1371600"/>
                </a:xfrm>
                <a:prstGeom prst="rect">
                  <a:avLst/>
                </a:prstGeom>
              </p:spPr>
            </p:pic>
          </p:grpSp>
          <p:grpSp>
            <p:nvGrpSpPr>
              <p:cNvPr id="6" name="Group 5">
                <a:extLst>
                  <a:ext uri="{FF2B5EF4-FFF2-40B4-BE49-F238E27FC236}">
                    <a16:creationId xmlns:a16="http://schemas.microsoft.com/office/drawing/2014/main" id="{9027C5F9-E35D-4022-9E91-3F590A71C6E3}"/>
                  </a:ext>
                </a:extLst>
              </p:cNvPr>
              <p:cNvGrpSpPr/>
              <p:nvPr/>
            </p:nvGrpSpPr>
            <p:grpSpPr>
              <a:xfrm>
                <a:off x="6397668" y="3977537"/>
                <a:ext cx="4895948" cy="1371600"/>
                <a:chOff x="6397668" y="3977537"/>
                <a:chExt cx="4895948" cy="1371600"/>
              </a:xfrm>
            </p:grpSpPr>
            <p:pic>
              <p:nvPicPr>
                <p:cNvPr id="3" name="Picture 2" descr="A screenshot of a cell phone&#10;&#10;Description generated with very high confidence">
                  <a:extLst>
                    <a:ext uri="{FF2B5EF4-FFF2-40B4-BE49-F238E27FC236}">
                      <a16:creationId xmlns:a16="http://schemas.microsoft.com/office/drawing/2014/main" id="{EE701467-187D-4E6E-87B2-F06CCE3E25E4}"/>
                    </a:ext>
                  </a:extLst>
                </p:cNvPr>
                <p:cNvPicPr>
                  <a:picLocks/>
                </p:cNvPicPr>
                <p:nvPr/>
              </p:nvPicPr>
              <p:blipFill>
                <a:blip r:embed="rId5"/>
                <a:stretch>
                  <a:fillRect/>
                </a:stretch>
              </p:blipFill>
              <p:spPr>
                <a:xfrm>
                  <a:off x="9007616" y="3977537"/>
                  <a:ext cx="2286000" cy="1371600"/>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78568857-6923-40F4-928B-5BB32C863A26}"/>
                    </a:ext>
                  </a:extLst>
                </p:cNvPr>
                <p:cNvPicPr>
                  <a:picLocks/>
                </p:cNvPicPr>
                <p:nvPr/>
              </p:nvPicPr>
              <p:blipFill>
                <a:blip r:embed="rId6"/>
                <a:stretch>
                  <a:fillRect/>
                </a:stretch>
              </p:blipFill>
              <p:spPr>
                <a:xfrm>
                  <a:off x="6397668" y="3977537"/>
                  <a:ext cx="2286000" cy="1371600"/>
                </a:xfrm>
                <a:prstGeom prst="rect">
                  <a:avLst/>
                </a:prstGeom>
              </p:spPr>
            </p:pic>
          </p:grpSp>
        </p:grpSp>
        <p:cxnSp>
          <p:nvCxnSpPr>
            <p:cNvPr id="145" name="Straight Connector 144">
              <a:extLst>
                <a:ext uri="{FF2B5EF4-FFF2-40B4-BE49-F238E27FC236}">
                  <a16:creationId xmlns:a16="http://schemas.microsoft.com/office/drawing/2014/main" id="{FF680A52-AA04-4826-91D0-447F3C2AE44E}"/>
                </a:ext>
              </a:extLst>
            </p:cNvPr>
            <p:cNvCxnSpPr>
              <a:cxnSpLocks/>
            </p:cNvCxnSpPr>
            <p:nvPr/>
          </p:nvCxnSpPr>
          <p:spPr>
            <a:xfrm flipH="1">
              <a:off x="8791792" y="1263532"/>
              <a:ext cx="15360" cy="2514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7" name="Content Placeholder 2">
            <a:extLst>
              <a:ext uri="{FF2B5EF4-FFF2-40B4-BE49-F238E27FC236}">
                <a16:creationId xmlns:a16="http://schemas.microsoft.com/office/drawing/2014/main" id="{4C5666DA-D112-480B-BA52-96156DF15FA4}"/>
              </a:ext>
            </a:extLst>
          </p:cNvPr>
          <p:cNvSpPr txBox="1">
            <a:spLocks/>
          </p:cNvSpPr>
          <p:nvPr/>
        </p:nvSpPr>
        <p:spPr>
          <a:xfrm>
            <a:off x="1371600" y="1162451"/>
            <a:ext cx="47244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600" dirty="0"/>
              <a:t>There were </a:t>
            </a:r>
            <a:r>
              <a:rPr lang="en-US" sz="1600" b="1" dirty="0">
                <a:solidFill>
                  <a:srgbClr val="C00000"/>
                </a:solidFill>
              </a:rPr>
              <a:t>29 unique top words </a:t>
            </a:r>
            <a:r>
              <a:rPr lang="en-US" sz="1600" dirty="0"/>
              <a:t>associated with either or both of the topics.</a:t>
            </a:r>
          </a:p>
          <a:p>
            <a:r>
              <a:rPr lang="en-US" sz="1600" dirty="0"/>
              <a:t>These </a:t>
            </a:r>
            <a:r>
              <a:rPr lang="en-US" sz="1600" b="1" dirty="0">
                <a:solidFill>
                  <a:srgbClr val="C00000"/>
                </a:solidFill>
              </a:rPr>
              <a:t>12</a:t>
            </a:r>
            <a:r>
              <a:rPr lang="en-US" sz="1600" dirty="0"/>
              <a:t> were exclusively associated with </a:t>
            </a:r>
            <a:r>
              <a:rPr lang="en-US" sz="1600" b="1" dirty="0">
                <a:solidFill>
                  <a:srgbClr val="C00000"/>
                </a:solidFill>
              </a:rPr>
              <a:t>Cameroon’s Ambazonian separatist movement</a:t>
            </a:r>
            <a:r>
              <a:rPr lang="en-US" sz="1600" dirty="0"/>
              <a:t>: </a:t>
            </a:r>
          </a:p>
          <a:p>
            <a:pPr marL="406400" lvl="1" indent="0">
              <a:buNone/>
            </a:pPr>
            <a:endParaRPr lang="en-US" sz="1600" i="0" dirty="0"/>
          </a:p>
          <a:p>
            <a:pPr marL="685800" lvl="1" indent="-279400"/>
            <a:endParaRPr lang="en-US" sz="1600" i="0" dirty="0"/>
          </a:p>
          <a:p>
            <a:pPr marL="685800" lvl="1" indent="-279400"/>
            <a:endParaRPr lang="en-US" sz="1600" i="0" dirty="0"/>
          </a:p>
          <a:p>
            <a:r>
              <a:rPr lang="en-US" sz="1600" dirty="0"/>
              <a:t>These </a:t>
            </a:r>
            <a:r>
              <a:rPr lang="en-US" sz="1600" b="1" dirty="0">
                <a:solidFill>
                  <a:srgbClr val="C00000"/>
                </a:solidFill>
              </a:rPr>
              <a:t>14</a:t>
            </a:r>
            <a:r>
              <a:rPr lang="en-US" sz="1600" dirty="0"/>
              <a:t> were exclusively associated with </a:t>
            </a:r>
            <a:r>
              <a:rPr lang="en-US" sz="1600" b="1" dirty="0">
                <a:solidFill>
                  <a:srgbClr val="C00000"/>
                </a:solidFill>
              </a:rPr>
              <a:t>Nigeria’s Boko Haram insurgency</a:t>
            </a:r>
            <a:r>
              <a:rPr lang="en-US" sz="1600" dirty="0"/>
              <a:t>: </a:t>
            </a:r>
          </a:p>
          <a:p>
            <a:endParaRPr lang="en-US" sz="1600" dirty="0"/>
          </a:p>
          <a:p>
            <a:endParaRPr lang="en-US" sz="1600" dirty="0"/>
          </a:p>
          <a:p>
            <a:endParaRPr lang="en-US" sz="1600" dirty="0"/>
          </a:p>
          <a:p>
            <a:r>
              <a:rPr lang="en-US" sz="1600" dirty="0"/>
              <a:t>These </a:t>
            </a:r>
            <a:r>
              <a:rPr lang="en-US" sz="1600" b="1" dirty="0">
                <a:solidFill>
                  <a:srgbClr val="C00000"/>
                </a:solidFill>
              </a:rPr>
              <a:t>3</a:t>
            </a:r>
            <a:r>
              <a:rPr lang="en-US" sz="1600" dirty="0"/>
              <a:t> were associated with </a:t>
            </a:r>
            <a:r>
              <a:rPr lang="en-US" sz="1600" b="1" dirty="0">
                <a:solidFill>
                  <a:srgbClr val="C00000"/>
                </a:solidFill>
              </a:rPr>
              <a:t>both</a:t>
            </a:r>
            <a:r>
              <a:rPr lang="en-US" sz="1600" dirty="0"/>
              <a:t>:</a:t>
            </a:r>
          </a:p>
          <a:p>
            <a:pPr marL="384048" lvl="1">
              <a:spcBef>
                <a:spcPts val="0"/>
              </a:spcBef>
              <a:spcAft>
                <a:spcPts val="0"/>
              </a:spcAft>
              <a:buFont typeface="Franklin Gothic Book" panose="020B0503020102020204" pitchFamily="34" charset="0"/>
              <a:buChar char="■"/>
            </a:pPr>
            <a:endParaRPr lang="en-US" sz="1600" i="0" dirty="0"/>
          </a:p>
          <a:p>
            <a:pPr marL="384048" lvl="1">
              <a:spcBef>
                <a:spcPts val="1000"/>
              </a:spcBef>
              <a:buFont typeface="Franklin Gothic Book" panose="020B0503020102020204" pitchFamily="34" charset="0"/>
              <a:buChar char="■"/>
            </a:pPr>
            <a:r>
              <a:rPr lang="en-US" sz="1600" i="0" dirty="0"/>
              <a:t>I validated the inferences I’d made about </a:t>
            </a:r>
            <a:r>
              <a:rPr lang="en-US" sz="1600" i="0" dirty="0">
                <a:highlight>
                  <a:srgbClr val="FFFF00"/>
                </a:highlight>
              </a:rPr>
              <a:t>6 words’</a:t>
            </a:r>
            <a:r>
              <a:rPr lang="en-US" sz="1600" i="0" dirty="0"/>
              <a:t> topic associations by inspecting their </a:t>
            </a:r>
            <a:r>
              <a:rPr lang="en-US" sz="1600" b="1" i="0" dirty="0">
                <a:solidFill>
                  <a:srgbClr val="C00000"/>
                </a:solidFill>
              </a:rPr>
              <a:t>prevalence</a:t>
            </a:r>
            <a:r>
              <a:rPr lang="en-US" sz="1600" i="0" dirty="0"/>
              <a:t> </a:t>
            </a:r>
            <a:r>
              <a:rPr lang="en-US" sz="1600" b="1" i="0" dirty="0">
                <a:solidFill>
                  <a:srgbClr val="C00000"/>
                </a:solidFill>
              </a:rPr>
              <a:t>in the training and test sets by search term </a:t>
            </a:r>
            <a:r>
              <a:rPr lang="en-US" sz="1600" i="0" dirty="0">
                <a:solidFill>
                  <a:schemeClr val="tx1"/>
                </a:solidFill>
              </a:rPr>
              <a:t>as well as their </a:t>
            </a:r>
            <a:r>
              <a:rPr lang="en-US" sz="1600" b="1" i="0" dirty="0">
                <a:solidFill>
                  <a:srgbClr val="C00000"/>
                </a:solidFill>
              </a:rPr>
              <a:t>loadings</a:t>
            </a:r>
            <a:r>
              <a:rPr lang="en-US" sz="1600" i="0" dirty="0"/>
              <a:t>. </a:t>
            </a:r>
          </a:p>
          <a:p>
            <a:pPr marL="0" indent="0">
              <a:buNone/>
            </a:pPr>
            <a:endParaRPr lang="en-US" sz="1600" dirty="0"/>
          </a:p>
        </p:txBody>
      </p:sp>
      <p:graphicFrame>
        <p:nvGraphicFramePr>
          <p:cNvPr id="148" name="Table 147">
            <a:extLst>
              <a:ext uri="{FF2B5EF4-FFF2-40B4-BE49-F238E27FC236}">
                <a16:creationId xmlns:a16="http://schemas.microsoft.com/office/drawing/2014/main" id="{68EA69D5-B5AD-4274-A719-381D746BE2C7}"/>
              </a:ext>
            </a:extLst>
          </p:cNvPr>
          <p:cNvGraphicFramePr>
            <a:graphicFrameLocks noGrp="1"/>
          </p:cNvGraphicFramePr>
          <p:nvPr>
            <p:extLst>
              <p:ext uri="{D42A27DB-BD31-4B8C-83A1-F6EECF244321}">
                <p14:modId xmlns:p14="http://schemas.microsoft.com/office/powerpoint/2010/main" val="3288133531"/>
              </p:ext>
            </p:extLst>
          </p:nvPr>
        </p:nvGraphicFramePr>
        <p:xfrm>
          <a:off x="1870225" y="2276675"/>
          <a:ext cx="3429000" cy="103632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1042088147"/>
                    </a:ext>
                  </a:extLst>
                </a:gridCol>
              </a:tblGrid>
              <a:tr h="0">
                <a:tc>
                  <a:txBody>
                    <a:bodyPr/>
                    <a:lstStyle/>
                    <a:p>
                      <a:r>
                        <a:rPr lang="en-US" sz="1100" b="1" dirty="0">
                          <a:solidFill>
                            <a:schemeClr val="tx1"/>
                          </a:solidFill>
                        </a:rPr>
                        <a:t>biya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french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refugees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r h="0">
                <a:tc>
                  <a:txBody>
                    <a:bodyPr/>
                    <a:lstStyle/>
                    <a:p>
                      <a:pPr marL="228600" lvl="0" indent="-279400"/>
                      <a:r>
                        <a:rPr lang="en-US" sz="1100" b="1" i="0" dirty="0">
                          <a:solidFill>
                            <a:schemeClr val="tx1"/>
                          </a:solidFill>
                        </a:rPr>
                        <a:t>communities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group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republic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45216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country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independence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revolutionary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868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danare</a:t>
                      </a:r>
                      <a:endParaRPr lang="en-US" sz="11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president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southern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4246293"/>
                  </a:ext>
                </a:extLst>
              </a:tr>
            </a:tbl>
          </a:graphicData>
        </a:graphic>
      </p:graphicFrame>
      <p:graphicFrame>
        <p:nvGraphicFramePr>
          <p:cNvPr id="149" name="Table 148">
            <a:extLst>
              <a:ext uri="{FF2B5EF4-FFF2-40B4-BE49-F238E27FC236}">
                <a16:creationId xmlns:a16="http://schemas.microsoft.com/office/drawing/2014/main" id="{ACE09891-8C51-4AEA-BCB3-FDC43E42B4D9}"/>
              </a:ext>
            </a:extLst>
          </p:cNvPr>
          <p:cNvGraphicFramePr>
            <a:graphicFrameLocks noGrp="1"/>
          </p:cNvGraphicFramePr>
          <p:nvPr>
            <p:extLst>
              <p:ext uri="{D42A27DB-BD31-4B8C-83A1-F6EECF244321}">
                <p14:modId xmlns:p14="http://schemas.microsoft.com/office/powerpoint/2010/main" val="3262897159"/>
              </p:ext>
            </p:extLst>
          </p:nvPr>
        </p:nvGraphicFramePr>
        <p:xfrm>
          <a:off x="1870225" y="3800676"/>
          <a:ext cx="3429000" cy="12954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3835080835"/>
                    </a:ext>
                  </a:extLst>
                </a:gridCol>
              </a:tblGrid>
              <a:tr h="0">
                <a:tc>
                  <a:txBody>
                    <a:bodyPr/>
                    <a:lstStyle/>
                    <a:p>
                      <a:r>
                        <a:rPr lang="en-US" sz="1100" b="1" dirty="0">
                          <a:solidFill>
                            <a:schemeClr val="tx1"/>
                          </a:solidFill>
                          <a:highlight>
                            <a:srgbClr val="FFFF00"/>
                          </a:highlight>
                        </a:rPr>
                        <a:t>affected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farmers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reintegration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r h="0">
                <a:tc>
                  <a:txBody>
                    <a:bodyPr/>
                    <a:lstStyle/>
                    <a:p>
                      <a:pPr marL="228600" lvl="0" indent="-279400"/>
                      <a:r>
                        <a:rPr lang="en-US" sz="1100" b="1" i="0" dirty="0">
                          <a:solidFill>
                            <a:schemeClr val="tx1"/>
                          </a:solidFill>
                        </a:rPr>
                        <a:t>attacks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hauwa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repented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45216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biu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initiative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terrorists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8688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collaboration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killed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worker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637894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highlight>
                            <a:srgbClr val="FFFF00"/>
                          </a:highlight>
                        </a:rPr>
                        <a:t>development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maiduguri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3977560"/>
                  </a:ext>
                </a:extLst>
              </a:tr>
            </a:tbl>
          </a:graphicData>
        </a:graphic>
      </p:graphicFrame>
      <p:graphicFrame>
        <p:nvGraphicFramePr>
          <p:cNvPr id="150" name="Table 149">
            <a:extLst>
              <a:ext uri="{FF2B5EF4-FFF2-40B4-BE49-F238E27FC236}">
                <a16:creationId xmlns:a16="http://schemas.microsoft.com/office/drawing/2014/main" id="{C8B86526-FE43-4BB0-B724-D67BF4CF2D97}"/>
              </a:ext>
            </a:extLst>
          </p:cNvPr>
          <p:cNvGraphicFramePr>
            <a:graphicFrameLocks noGrp="1"/>
          </p:cNvGraphicFramePr>
          <p:nvPr>
            <p:extLst>
              <p:ext uri="{D42A27DB-BD31-4B8C-83A1-F6EECF244321}">
                <p14:modId xmlns:p14="http://schemas.microsoft.com/office/powerpoint/2010/main" val="620862975"/>
              </p:ext>
            </p:extLst>
          </p:nvPr>
        </p:nvGraphicFramePr>
        <p:xfrm>
          <a:off x="1870225" y="5336909"/>
          <a:ext cx="3429000" cy="2590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468642123"/>
                    </a:ext>
                  </a:extLst>
                </a:gridCol>
                <a:gridCol w="1143000">
                  <a:extLst>
                    <a:ext uri="{9D8B030D-6E8A-4147-A177-3AD203B41FA5}">
                      <a16:colId xmlns:a16="http://schemas.microsoft.com/office/drawing/2014/main" val="2456653349"/>
                    </a:ext>
                  </a:extLst>
                </a:gridCol>
                <a:gridCol w="1143000">
                  <a:extLst>
                    <a:ext uri="{9D8B030D-6E8A-4147-A177-3AD203B41FA5}">
                      <a16:colId xmlns:a16="http://schemas.microsoft.com/office/drawing/2014/main" val="4127712135"/>
                    </a:ext>
                  </a:extLst>
                </a:gridCol>
              </a:tblGrid>
              <a:tr h="0">
                <a:tc>
                  <a:txBody>
                    <a:bodyPr/>
                    <a:lstStyle/>
                    <a:p>
                      <a:r>
                        <a:rPr lang="en-US" sz="1100" b="1" dirty="0">
                          <a:solidFill>
                            <a:schemeClr val="tx1"/>
                          </a:solidFill>
                        </a:rPr>
                        <a:t>division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insurgents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rPr>
                        <a:t>troops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1803217"/>
                  </a:ext>
                </a:extLst>
              </a:tr>
            </a:tbl>
          </a:graphicData>
        </a:graphic>
      </p:graphicFrame>
    </p:spTree>
    <p:extLst>
      <p:ext uri="{BB962C8B-B14F-4D97-AF65-F5344CB8AC3E}">
        <p14:creationId xmlns:p14="http://schemas.microsoft.com/office/powerpoint/2010/main" val="266975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735F5630-6E1E-4438-B6F2-4FE7A240B885}"/>
              </a:ext>
            </a:extLst>
          </p:cNvPr>
          <p:cNvGraphicFramePr>
            <a:graphicFrameLocks noGrp="1"/>
          </p:cNvGraphicFramePr>
          <p:nvPr>
            <p:ph sz="half" idx="2"/>
            <p:extLst>
              <p:ext uri="{D42A27DB-BD31-4B8C-83A1-F6EECF244321}">
                <p14:modId xmlns:p14="http://schemas.microsoft.com/office/powerpoint/2010/main" val="181857226"/>
              </p:ext>
            </p:extLst>
          </p:nvPr>
        </p:nvGraphicFramePr>
        <p:xfrm>
          <a:off x="1244014" y="3437465"/>
          <a:ext cx="10149840" cy="1854200"/>
        </p:xfrm>
        <a:graphic>
          <a:graphicData uri="http://schemas.openxmlformats.org/drawingml/2006/table">
            <a:tbl>
              <a:tblPr firstRow="1" bandRow="1">
                <a:tableStyleId>{5C22544A-7EE6-4342-B048-85BDC9FD1C3A}</a:tableStyleId>
              </a:tblPr>
              <a:tblGrid>
                <a:gridCol w="2468880">
                  <a:extLst>
                    <a:ext uri="{9D8B030D-6E8A-4147-A177-3AD203B41FA5}">
                      <a16:colId xmlns:a16="http://schemas.microsoft.com/office/drawing/2014/main" val="3391177219"/>
                    </a:ext>
                  </a:extLst>
                </a:gridCol>
                <a:gridCol w="1280160">
                  <a:extLst>
                    <a:ext uri="{9D8B030D-6E8A-4147-A177-3AD203B41FA5}">
                      <a16:colId xmlns:a16="http://schemas.microsoft.com/office/drawing/2014/main" val="861738842"/>
                    </a:ext>
                  </a:extLst>
                </a:gridCol>
                <a:gridCol w="1280160">
                  <a:extLst>
                    <a:ext uri="{9D8B030D-6E8A-4147-A177-3AD203B41FA5}">
                      <a16:colId xmlns:a16="http://schemas.microsoft.com/office/drawing/2014/main" val="3009882102"/>
                    </a:ext>
                  </a:extLst>
                </a:gridCol>
                <a:gridCol w="1280160">
                  <a:extLst>
                    <a:ext uri="{9D8B030D-6E8A-4147-A177-3AD203B41FA5}">
                      <a16:colId xmlns:a16="http://schemas.microsoft.com/office/drawing/2014/main" val="31341840"/>
                    </a:ext>
                  </a:extLst>
                </a:gridCol>
                <a:gridCol w="1280160">
                  <a:extLst>
                    <a:ext uri="{9D8B030D-6E8A-4147-A177-3AD203B41FA5}">
                      <a16:colId xmlns:a16="http://schemas.microsoft.com/office/drawing/2014/main" val="4072143771"/>
                    </a:ext>
                  </a:extLst>
                </a:gridCol>
                <a:gridCol w="1280160">
                  <a:extLst>
                    <a:ext uri="{9D8B030D-6E8A-4147-A177-3AD203B41FA5}">
                      <a16:colId xmlns:a16="http://schemas.microsoft.com/office/drawing/2014/main" val="1671477474"/>
                    </a:ext>
                  </a:extLst>
                </a:gridCol>
                <a:gridCol w="1280160">
                  <a:extLst>
                    <a:ext uri="{9D8B030D-6E8A-4147-A177-3AD203B41FA5}">
                      <a16:colId xmlns:a16="http://schemas.microsoft.com/office/drawing/2014/main" val="2809802799"/>
                    </a:ext>
                  </a:extLst>
                </a:gridCol>
              </a:tblGrid>
              <a:tr h="370840">
                <a:tc>
                  <a:txBody>
                    <a:bodyPr/>
                    <a:lstStyle/>
                    <a:p>
                      <a:pPr algn="ctr"/>
                      <a:endParaRPr lang="en-US" dirty="0"/>
                    </a:p>
                  </a:txBody>
                  <a:tcPr anchor="ctr">
                    <a:lnL w="12700" cmpd="sng">
                      <a:noFill/>
                    </a:lnL>
                    <a:lnR w="28575"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gridSpan="2">
                  <a:txBody>
                    <a:bodyPr/>
                    <a:lstStyle/>
                    <a:p>
                      <a:pPr algn="ctr"/>
                      <a:r>
                        <a:rPr lang="en-US" sz="1400" dirty="0">
                          <a:solidFill>
                            <a:schemeClr val="tx1"/>
                          </a:solidFill>
                        </a:rPr>
                        <a:t>LDA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endParaRPr lang="en-US" dirty="0"/>
                    </a:p>
                  </a:txBody>
                  <a:tcPr/>
                </a:tc>
                <a:tc gridSpan="2">
                  <a:txBody>
                    <a:bodyPr/>
                    <a:lstStyle/>
                    <a:p>
                      <a:pPr algn="ctr"/>
                      <a:r>
                        <a:rPr lang="en-US" sz="1400" dirty="0">
                          <a:solidFill>
                            <a:schemeClr val="tx1"/>
                          </a:solidFill>
                        </a:rPr>
                        <a:t>LSA</a:t>
                      </a:r>
                    </a:p>
                  </a:txBody>
                  <a:tcPr anchor="ctr">
                    <a:lnL w="28575"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gridSpan="2">
                  <a:txBody>
                    <a:bodyPr/>
                    <a:lstStyle/>
                    <a:p>
                      <a:pPr algn="ctr"/>
                      <a:r>
                        <a:rPr lang="en-US" sz="1400" dirty="0">
                          <a:solidFill>
                            <a:schemeClr val="tx1"/>
                          </a:solidFill>
                        </a:rPr>
                        <a:t>NMF</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767139761"/>
                  </a:ext>
                </a:extLst>
              </a:tr>
              <a:tr h="370840">
                <a:tc>
                  <a:txBody>
                    <a:bodyPr/>
                    <a:lstStyle/>
                    <a:p>
                      <a:endParaRPr lang="en-US" dirty="0"/>
                    </a:p>
                  </a:txBody>
                  <a:tcPr>
                    <a:lnL w="12700" cmpd="sng">
                      <a:noFill/>
                    </a:lnL>
                    <a:lnR w="28575"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1" dirty="0"/>
                        <a:t>Training Set:</a:t>
                      </a:r>
                    </a:p>
                  </a:txBody>
                  <a:tcPr>
                    <a:lnL w="28575"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Test Set:</a:t>
                      </a:r>
                    </a:p>
                  </a:txBody>
                  <a:tcPr>
                    <a:lnL w="12700" cmpd="sng">
                      <a:noFill/>
                    </a:lnL>
                    <a:lnR w="28575" cap="flat" cmpd="sng" algn="ctr">
                      <a:solidFill>
                        <a:schemeClr val="tx1"/>
                      </a:solid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Training Set:</a:t>
                      </a:r>
                    </a:p>
                  </a:txBody>
                  <a:tcPr>
                    <a:lnL w="28575"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Test Set:</a:t>
                      </a:r>
                    </a:p>
                  </a:txBody>
                  <a:tcPr>
                    <a:lnL w="12700" cmpd="sng">
                      <a:noFill/>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Training Set:</a:t>
                      </a:r>
                    </a:p>
                  </a:txBody>
                  <a:tcPr>
                    <a:lnL w="12700" cmpd="sng">
                      <a:noFill/>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Test Set:</a:t>
                      </a:r>
                    </a:p>
                  </a:txBody>
                  <a:tcPr>
                    <a:lnL w="12700" cmpd="sng">
                      <a:noFill/>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0315247"/>
                  </a:ext>
                </a:extLst>
              </a:tr>
              <a:tr h="370840">
                <a:tc>
                  <a:txBody>
                    <a:bodyPr/>
                    <a:lstStyle/>
                    <a:p>
                      <a:r>
                        <a:rPr lang="en-US" sz="1400" b="1" dirty="0"/>
                        <a:t>‘Search Term’ Class Balance:</a:t>
                      </a: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Good</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US" sz="1400" dirty="0"/>
                        <a:t>Fair</a:t>
                      </a:r>
                    </a:p>
                  </a:txBody>
                  <a:tcPr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1400" dirty="0"/>
                        <a:t>Poor</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dirty="0"/>
                        <a:t>Poor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dirty="0"/>
                        <a:t>Fair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1400" dirty="0"/>
                        <a:t>Poor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49602700"/>
                  </a:ext>
                </a:extLst>
              </a:tr>
              <a:tr h="370840">
                <a:tc>
                  <a:txBody>
                    <a:bodyPr/>
                    <a:lstStyle/>
                    <a:p>
                      <a:r>
                        <a:rPr lang="en-US" sz="1400" b="1" dirty="0"/>
                        <a:t>Type I Error Rate:</a:t>
                      </a: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14.71%</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9.09%</a:t>
                      </a:r>
                    </a:p>
                  </a:txBody>
                  <a:tcPr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0.00%</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23.53%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54.55%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0678805"/>
                  </a:ext>
                </a:extLst>
              </a:tr>
              <a:tr h="370840">
                <a:tc>
                  <a:txBody>
                    <a:bodyPr/>
                    <a:lstStyle/>
                    <a:p>
                      <a:r>
                        <a:rPr lang="en-US" sz="1400" b="1" dirty="0"/>
                        <a:t>Type II Error Rate:</a:t>
                      </a: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21.43%</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33.33%</a:t>
                      </a:r>
                    </a:p>
                  </a:txBody>
                  <a:tcPr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59.22%</a:t>
                      </a: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53.33%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40.48%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2914655"/>
                  </a:ext>
                </a:extLst>
              </a:tr>
            </a:tbl>
          </a:graphicData>
        </a:graphic>
      </p:graphicFrame>
      <p:sp>
        <p:nvSpPr>
          <p:cNvPr id="8" name="Slide Number Placeholder 3">
            <a:extLst>
              <a:ext uri="{FF2B5EF4-FFF2-40B4-BE49-F238E27FC236}">
                <a16:creationId xmlns:a16="http://schemas.microsoft.com/office/drawing/2014/main" id="{F5FB893F-CE77-4A88-A1F1-223ABCF4AED8}"/>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16</a:t>
            </a:fld>
            <a:endParaRPr lang="en-US" dirty="0"/>
          </a:p>
        </p:txBody>
      </p:sp>
      <p:sp>
        <p:nvSpPr>
          <p:cNvPr id="14" name="Title 1">
            <a:extLst>
              <a:ext uri="{FF2B5EF4-FFF2-40B4-BE49-F238E27FC236}">
                <a16:creationId xmlns:a16="http://schemas.microsoft.com/office/drawing/2014/main" id="{44006FA1-318B-4047-922B-929D907DDE13}"/>
              </a:ext>
            </a:extLst>
          </p:cNvPr>
          <p:cNvSpPr>
            <a:spLocks noGrp="1"/>
          </p:cNvSpPr>
          <p:nvPr>
            <p:ph type="title"/>
          </p:nvPr>
        </p:nvSpPr>
        <p:spPr>
          <a:xfrm>
            <a:off x="712039" y="0"/>
            <a:ext cx="9724768" cy="1485900"/>
          </a:xfrm>
        </p:spPr>
        <p:txBody>
          <a:bodyPr anchor="ctr">
            <a:noAutofit/>
          </a:bodyPr>
          <a:lstStyle/>
          <a:p>
            <a:r>
              <a:rPr lang="en-US" sz="5000" b="1" dirty="0"/>
              <a:t>PERFORMANCE IN CONTEXT:</a:t>
            </a:r>
            <a:endParaRPr lang="en-US" sz="5000" b="1" strike="sngStrike" dirty="0">
              <a:solidFill>
                <a:srgbClr val="C00000"/>
              </a:solidFill>
            </a:endParaRPr>
          </a:p>
        </p:txBody>
      </p:sp>
      <p:sp>
        <p:nvSpPr>
          <p:cNvPr id="17" name="Content Placeholder 2">
            <a:extLst>
              <a:ext uri="{FF2B5EF4-FFF2-40B4-BE49-F238E27FC236}">
                <a16:creationId xmlns:a16="http://schemas.microsoft.com/office/drawing/2014/main" id="{3CFA3743-A96F-4401-AC15-6097076841A3}"/>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solidFill>
              </a:rPr>
              <a:t>Because</a:t>
            </a:r>
            <a:r>
              <a:rPr lang="en-US" b="1" dirty="0">
                <a:solidFill>
                  <a:srgbClr val="C00000"/>
                </a:solidFill>
              </a:rPr>
              <a:t> ‘Search Term’ </a:t>
            </a:r>
            <a:r>
              <a:rPr lang="en-US" dirty="0"/>
              <a:t>was effectively a class label, </a:t>
            </a:r>
            <a:r>
              <a:rPr lang="en-US" b="1" dirty="0">
                <a:solidFill>
                  <a:srgbClr val="C00000"/>
                </a:solidFill>
              </a:rPr>
              <a:t>class balance </a:t>
            </a:r>
            <a:r>
              <a:rPr lang="en-US" dirty="0"/>
              <a:t>could have and did impact model performance measured in terms of </a:t>
            </a:r>
            <a:r>
              <a:rPr lang="en-US" b="1" dirty="0">
                <a:solidFill>
                  <a:srgbClr val="C00000"/>
                </a:solidFill>
              </a:rPr>
              <a:t>misclassifications</a:t>
            </a:r>
            <a:r>
              <a:rPr lang="en-US" dirty="0"/>
              <a:t> (Type I and II error).</a:t>
            </a:r>
          </a:p>
          <a:p>
            <a:r>
              <a:rPr lang="en-US" dirty="0"/>
              <a:t>The models were still </a:t>
            </a:r>
            <a:r>
              <a:rPr lang="en-US" b="1" dirty="0">
                <a:solidFill>
                  <a:srgbClr val="C00000"/>
                </a:solidFill>
              </a:rPr>
              <a:t>undirected</a:t>
            </a:r>
            <a:r>
              <a:rPr lang="en-US" dirty="0"/>
              <a:t> in finding a basis for </a:t>
            </a:r>
            <a:r>
              <a:rPr lang="en-US" b="1" dirty="0">
                <a:solidFill>
                  <a:srgbClr val="C00000"/>
                </a:solidFill>
              </a:rPr>
              <a:t>meaningful differentiation </a:t>
            </a:r>
            <a:r>
              <a:rPr lang="en-US" dirty="0"/>
              <a:t>between documents: I partially defined custom stop-words to deter them from finding the obvious.</a:t>
            </a:r>
          </a:p>
        </p:txBody>
      </p:sp>
    </p:spTree>
    <p:extLst>
      <p:ext uri="{BB962C8B-B14F-4D97-AF65-F5344CB8AC3E}">
        <p14:creationId xmlns:p14="http://schemas.microsoft.com/office/powerpoint/2010/main" val="3195459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BDFC7A-5B1B-4EBB-941C-A6A266B4BF8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grpSp>
        <p:nvGrpSpPr>
          <p:cNvPr id="13" name="Group 12">
            <a:extLst>
              <a:ext uri="{FF2B5EF4-FFF2-40B4-BE49-F238E27FC236}">
                <a16:creationId xmlns:a16="http://schemas.microsoft.com/office/drawing/2014/main" id="{CEABAAB6-B4E8-4197-BCE1-B94AB9ACA521}"/>
              </a:ext>
            </a:extLst>
          </p:cNvPr>
          <p:cNvGrpSpPr/>
          <p:nvPr/>
        </p:nvGrpSpPr>
        <p:grpSpPr>
          <a:xfrm>
            <a:off x="712036" y="0"/>
            <a:ext cx="10755034" cy="5219700"/>
            <a:chOff x="712036" y="0"/>
            <a:chExt cx="10755034" cy="5219700"/>
          </a:xfrm>
        </p:grpSpPr>
        <p:sp>
          <p:nvSpPr>
            <p:cNvPr id="7" name="Title 1">
              <a:extLst>
                <a:ext uri="{FF2B5EF4-FFF2-40B4-BE49-F238E27FC236}">
                  <a16:creationId xmlns:a16="http://schemas.microsoft.com/office/drawing/2014/main" id="{D3017CFB-C1B2-4A95-A37A-F0C580CDB640}"/>
                </a:ext>
              </a:extLst>
            </p:cNvPr>
            <p:cNvSpPr txBox="1">
              <a:spLocks/>
            </p:cNvSpPr>
            <p:nvPr/>
          </p:nvSpPr>
          <p:spPr>
            <a:xfrm>
              <a:off x="712036" y="0"/>
              <a:ext cx="9724768" cy="1485900"/>
            </a:xfrm>
            <a:prstGeom prst="rect">
              <a:avLst/>
            </a:prstGeom>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5000" b="1" dirty="0"/>
                <a:t>KEY LEARNINGS:</a:t>
              </a:r>
              <a:endParaRPr lang="en-US" sz="5000" b="1" strike="sngStrike" dirty="0">
                <a:solidFill>
                  <a:srgbClr val="C00000"/>
                </a:solidFill>
              </a:endParaRPr>
            </a:p>
          </p:txBody>
        </p:sp>
        <p:sp>
          <p:nvSpPr>
            <p:cNvPr id="8" name="Content Placeholder 2">
              <a:extLst>
                <a:ext uri="{FF2B5EF4-FFF2-40B4-BE49-F238E27FC236}">
                  <a16:creationId xmlns:a16="http://schemas.microsoft.com/office/drawing/2014/main" id="{D085E352-227C-4DC5-8731-BC269259B5CC}"/>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solidFill>
                    <a:srgbClr val="C00000"/>
                  </a:solidFill>
                </a:rPr>
                <a:t>Domain knowledge </a:t>
              </a:r>
              <a:r>
                <a:rPr lang="en-US" dirty="0">
                  <a:solidFill>
                    <a:schemeClr val="tx1"/>
                  </a:solidFill>
                </a:rPr>
                <a:t>is</a:t>
              </a:r>
              <a:r>
                <a:rPr lang="en-US" b="1" dirty="0">
                  <a:solidFill>
                    <a:schemeClr val="tx1"/>
                  </a:solidFill>
                </a:rPr>
                <a:t> </a:t>
              </a:r>
              <a:r>
                <a:rPr lang="en-US" dirty="0">
                  <a:solidFill>
                    <a:schemeClr val="tx1"/>
                  </a:solidFill>
                </a:rPr>
                <a:t>a crucial </a:t>
              </a:r>
              <a:r>
                <a:rPr lang="en-US" b="1" dirty="0">
                  <a:solidFill>
                    <a:srgbClr val="C00000"/>
                  </a:solidFill>
                </a:rPr>
                <a:t>input</a:t>
              </a:r>
              <a:r>
                <a:rPr lang="en-US" dirty="0">
                  <a:solidFill>
                    <a:schemeClr val="tx1"/>
                  </a:solidFill>
                </a:rPr>
                <a:t> to the modeling process.</a:t>
              </a:r>
            </a:p>
            <a:p>
              <a:r>
                <a:rPr lang="en-US" b="1" dirty="0">
                  <a:solidFill>
                    <a:srgbClr val="C00000"/>
                  </a:solidFill>
                </a:rPr>
                <a:t>Deficient data </a:t>
              </a:r>
              <a:r>
                <a:rPr lang="en-US" dirty="0">
                  <a:solidFill>
                    <a:schemeClr val="tx1"/>
                  </a:solidFill>
                </a:rPr>
                <a:t>can still produce </a:t>
              </a:r>
              <a:r>
                <a:rPr lang="en-US" b="1" dirty="0">
                  <a:solidFill>
                    <a:srgbClr val="C00000"/>
                  </a:solidFill>
                </a:rPr>
                <a:t>valuable insights</a:t>
              </a:r>
              <a:r>
                <a:rPr lang="en-US" dirty="0">
                  <a:solidFill>
                    <a:schemeClr val="tx1"/>
                  </a:solidFill>
                </a:rPr>
                <a:t>. </a:t>
              </a:r>
            </a:p>
          </p:txBody>
        </p:sp>
      </p:grpSp>
      <p:grpSp>
        <p:nvGrpSpPr>
          <p:cNvPr id="12" name="Group 11">
            <a:extLst>
              <a:ext uri="{FF2B5EF4-FFF2-40B4-BE49-F238E27FC236}">
                <a16:creationId xmlns:a16="http://schemas.microsoft.com/office/drawing/2014/main" id="{8298B651-4258-4F00-8394-5D0230D98497}"/>
              </a:ext>
            </a:extLst>
          </p:cNvPr>
          <p:cNvGrpSpPr/>
          <p:nvPr/>
        </p:nvGrpSpPr>
        <p:grpSpPr>
          <a:xfrm>
            <a:off x="712036" y="2709331"/>
            <a:ext cx="10755034" cy="5219700"/>
            <a:chOff x="712036" y="2252131"/>
            <a:chExt cx="10755034" cy="5219700"/>
          </a:xfrm>
        </p:grpSpPr>
        <p:sp>
          <p:nvSpPr>
            <p:cNvPr id="10" name="Title 1">
              <a:extLst>
                <a:ext uri="{FF2B5EF4-FFF2-40B4-BE49-F238E27FC236}">
                  <a16:creationId xmlns:a16="http://schemas.microsoft.com/office/drawing/2014/main" id="{FC909756-7E8C-4BDF-AB60-B2079E4C93EC}"/>
                </a:ext>
              </a:extLst>
            </p:cNvPr>
            <p:cNvSpPr txBox="1">
              <a:spLocks/>
            </p:cNvSpPr>
            <p:nvPr/>
          </p:nvSpPr>
          <p:spPr>
            <a:xfrm>
              <a:off x="712036" y="2252131"/>
              <a:ext cx="9724768" cy="1485900"/>
            </a:xfrm>
            <a:prstGeom prst="rect">
              <a:avLst/>
            </a:prstGeom>
          </p:spPr>
          <p:txBody>
            <a:bodyPr vert="horz" lIns="91440" tIns="45720" rIns="91440" bIns="45720" rtlCol="0" anchor="ct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5000" b="1" dirty="0"/>
                <a:t>NEXT STEPS:</a:t>
              </a:r>
              <a:endParaRPr lang="en-US" sz="5000" b="1" strike="sngStrike" dirty="0">
                <a:solidFill>
                  <a:srgbClr val="C00000"/>
                </a:solidFill>
              </a:endParaRPr>
            </a:p>
          </p:txBody>
        </p:sp>
        <p:sp>
          <p:nvSpPr>
            <p:cNvPr id="11" name="Content Placeholder 2">
              <a:extLst>
                <a:ext uri="{FF2B5EF4-FFF2-40B4-BE49-F238E27FC236}">
                  <a16:creationId xmlns:a16="http://schemas.microsoft.com/office/drawing/2014/main" id="{D3F120F8-8E8E-4463-A06D-E5D944C53A31}"/>
                </a:ext>
              </a:extLst>
            </p:cNvPr>
            <p:cNvSpPr txBox="1">
              <a:spLocks/>
            </p:cNvSpPr>
            <p:nvPr/>
          </p:nvSpPr>
          <p:spPr>
            <a:xfrm>
              <a:off x="1371600" y="3890431"/>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solidFill>
                </a:rPr>
                <a:t>Acquiring</a:t>
              </a:r>
              <a:r>
                <a:rPr lang="en-US" b="1" dirty="0">
                  <a:solidFill>
                    <a:srgbClr val="C00000"/>
                  </a:solidFill>
                </a:rPr>
                <a:t> dynamic data </a:t>
              </a:r>
              <a:r>
                <a:rPr lang="en-US" dirty="0">
                  <a:solidFill>
                    <a:schemeClr val="tx1"/>
                  </a:solidFill>
                </a:rPr>
                <a:t>and enforcing </a:t>
              </a:r>
              <a:r>
                <a:rPr lang="en-US" b="1" dirty="0">
                  <a:solidFill>
                    <a:srgbClr val="C00000"/>
                  </a:solidFill>
                </a:rPr>
                <a:t>class balance.</a:t>
              </a:r>
            </a:p>
            <a:p>
              <a:r>
                <a:rPr lang="en-US" dirty="0">
                  <a:solidFill>
                    <a:schemeClr val="tx1"/>
                  </a:solidFill>
                </a:rPr>
                <a:t>Building a robust </a:t>
              </a:r>
              <a:r>
                <a:rPr lang="en-US" b="1" dirty="0">
                  <a:solidFill>
                    <a:srgbClr val="C00000"/>
                  </a:solidFill>
                </a:rPr>
                <a:t>preprocessing and modeling pipeline. </a:t>
              </a:r>
            </a:p>
            <a:p>
              <a:r>
                <a:rPr lang="en-US" dirty="0">
                  <a:solidFill>
                    <a:schemeClr val="tx1"/>
                  </a:solidFill>
                </a:rPr>
                <a:t>Extracting</a:t>
              </a:r>
              <a:r>
                <a:rPr lang="en-US" b="1" dirty="0">
                  <a:solidFill>
                    <a:srgbClr val="C00000"/>
                  </a:solidFill>
                </a:rPr>
                <a:t> geographic and temporal relations. </a:t>
              </a:r>
            </a:p>
            <a:p>
              <a:r>
                <a:rPr lang="en-US" dirty="0">
                  <a:solidFill>
                    <a:schemeClr val="tx1"/>
                  </a:solidFill>
                </a:rPr>
                <a:t>Leveraging</a:t>
              </a:r>
              <a:r>
                <a:rPr lang="en-US" b="1" dirty="0">
                  <a:solidFill>
                    <a:srgbClr val="C00000"/>
                  </a:solidFill>
                </a:rPr>
                <a:t> neural networks </a:t>
              </a:r>
              <a:r>
                <a:rPr lang="en-US" dirty="0">
                  <a:solidFill>
                    <a:schemeClr val="tx1"/>
                  </a:solidFill>
                </a:rPr>
                <a:t>to implement and compare an </a:t>
              </a:r>
              <a:r>
                <a:rPr lang="en-US" b="1" dirty="0">
                  <a:solidFill>
                    <a:srgbClr val="C00000"/>
                  </a:solidFill>
                </a:rPr>
                <a:t>abstractive</a:t>
              </a:r>
              <a:r>
                <a:rPr lang="en-US" dirty="0">
                  <a:solidFill>
                    <a:schemeClr val="tx1"/>
                  </a:solidFill>
                </a:rPr>
                <a:t> approach</a:t>
              </a:r>
              <a:r>
                <a:rPr lang="en-US" b="1" dirty="0">
                  <a:solidFill>
                    <a:schemeClr val="tx1"/>
                  </a:solidFill>
                </a:rPr>
                <a:t>. </a:t>
              </a:r>
            </a:p>
            <a:p>
              <a:endParaRPr lang="en-US" b="1" dirty="0">
                <a:solidFill>
                  <a:srgbClr val="C00000"/>
                </a:solidFill>
              </a:endParaRPr>
            </a:p>
          </p:txBody>
        </p:sp>
      </p:grpSp>
    </p:spTree>
    <p:extLst>
      <p:ext uri="{BB962C8B-B14F-4D97-AF65-F5344CB8AC3E}">
        <p14:creationId xmlns:p14="http://schemas.microsoft.com/office/powerpoint/2010/main" val="243771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4244-E4D5-4C67-BDB4-74FE7CD566B6}"/>
              </a:ext>
            </a:extLst>
          </p:cNvPr>
          <p:cNvSpPr>
            <a:spLocks noGrp="1"/>
          </p:cNvSpPr>
          <p:nvPr>
            <p:ph type="title"/>
          </p:nvPr>
        </p:nvSpPr>
        <p:spPr>
          <a:xfrm>
            <a:off x="712038" y="0"/>
            <a:ext cx="9724768" cy="1485900"/>
          </a:xfrm>
        </p:spPr>
        <p:txBody>
          <a:bodyPr anchor="ctr">
            <a:noAutofit/>
          </a:bodyPr>
          <a:lstStyle/>
          <a:p>
            <a:r>
              <a:rPr lang="en-US" sz="5000" b="1" dirty="0"/>
              <a:t>ISSUE CONTEXT: </a:t>
            </a:r>
            <a:r>
              <a:rPr lang="en-US" sz="3200" b="1" dirty="0"/>
              <a:t>CIVIL </a:t>
            </a:r>
            <a:r>
              <a:rPr lang="en-US" sz="3200" b="1" strike="sngStrike" dirty="0">
                <a:solidFill>
                  <a:srgbClr val="C00000"/>
                </a:solidFill>
              </a:rPr>
              <a:t>LIBERTIES</a:t>
            </a:r>
          </a:p>
        </p:txBody>
      </p:sp>
      <p:sp>
        <p:nvSpPr>
          <p:cNvPr id="3" name="Content Placeholder 2">
            <a:extLst>
              <a:ext uri="{FF2B5EF4-FFF2-40B4-BE49-F238E27FC236}">
                <a16:creationId xmlns:a16="http://schemas.microsoft.com/office/drawing/2014/main" id="{1A59B12B-49B5-48F8-9364-0CBFC80F508E}"/>
              </a:ext>
            </a:extLst>
          </p:cNvPr>
          <p:cNvSpPr>
            <a:spLocks noGrp="1"/>
          </p:cNvSpPr>
          <p:nvPr>
            <p:ph idx="1"/>
          </p:nvPr>
        </p:nvSpPr>
        <p:spPr>
          <a:xfrm>
            <a:off x="1371600" y="1638300"/>
            <a:ext cx="10095470" cy="3581400"/>
          </a:xfrm>
        </p:spPr>
        <p:txBody>
          <a:bodyPr>
            <a:normAutofit/>
          </a:bodyPr>
          <a:lstStyle/>
          <a:p>
            <a:r>
              <a:rPr lang="en-US" dirty="0"/>
              <a:t>Civilians are </a:t>
            </a:r>
            <a:r>
              <a:rPr lang="en-US" b="1" dirty="0">
                <a:solidFill>
                  <a:srgbClr val="C00000"/>
                </a:solidFill>
              </a:rPr>
              <a:t>collateral damage </a:t>
            </a:r>
            <a:r>
              <a:rPr lang="en-US" dirty="0"/>
              <a:t>at best and </a:t>
            </a:r>
            <a:r>
              <a:rPr lang="en-US" b="1" dirty="0">
                <a:solidFill>
                  <a:srgbClr val="C00000"/>
                </a:solidFill>
              </a:rPr>
              <a:t>deliberate targets</a:t>
            </a:r>
            <a:r>
              <a:rPr lang="en-US" b="1" dirty="0"/>
              <a:t> </a:t>
            </a:r>
            <a:r>
              <a:rPr lang="en-US" dirty="0"/>
              <a:t>at worst in violent conflicts between state and non-state political actors globally.</a:t>
            </a:r>
          </a:p>
        </p:txBody>
      </p:sp>
      <p:sp>
        <p:nvSpPr>
          <p:cNvPr id="8" name="Slide Number Placeholder 7">
            <a:extLst>
              <a:ext uri="{FF2B5EF4-FFF2-40B4-BE49-F238E27FC236}">
                <a16:creationId xmlns:a16="http://schemas.microsoft.com/office/drawing/2014/main" id="{E11DD863-8179-4038-96AE-BF48A1B9755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24" name="Text Placeholder 5">
            <a:extLst>
              <a:ext uri="{FF2B5EF4-FFF2-40B4-BE49-F238E27FC236}">
                <a16:creationId xmlns:a16="http://schemas.microsoft.com/office/drawing/2014/main" id="{B2A9E483-3E30-4F79-BC2C-F333C22343F6}"/>
              </a:ext>
            </a:extLst>
          </p:cNvPr>
          <p:cNvSpPr txBox="1">
            <a:spLocks/>
          </p:cNvSpPr>
          <p:nvPr/>
        </p:nvSpPr>
        <p:spPr>
          <a:xfrm>
            <a:off x="1371600" y="2874264"/>
            <a:ext cx="4443984" cy="548640"/>
          </a:xfrm>
          <a:prstGeom prst="rect">
            <a:avLst/>
          </a:prstGeom>
        </p:spPr>
        <p:txBody>
          <a:bodyPr vert="horz" lIns="91440" tIns="45720" rIns="91440" bIns="45720" rtlCol="0"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Cameroon</a:t>
            </a:r>
          </a:p>
        </p:txBody>
      </p:sp>
      <p:sp>
        <p:nvSpPr>
          <p:cNvPr id="25" name="Content Placeholder 6">
            <a:extLst>
              <a:ext uri="{FF2B5EF4-FFF2-40B4-BE49-F238E27FC236}">
                <a16:creationId xmlns:a16="http://schemas.microsoft.com/office/drawing/2014/main" id="{34BC1AAE-B652-452E-A4E6-7336B4D8A99C}"/>
              </a:ext>
            </a:extLst>
          </p:cNvPr>
          <p:cNvSpPr txBox="1">
            <a:spLocks/>
          </p:cNvSpPr>
          <p:nvPr/>
        </p:nvSpPr>
        <p:spPr>
          <a:xfrm>
            <a:off x="1371599" y="3444907"/>
            <a:ext cx="4983805"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Both government and separatist forces are killing </a:t>
            </a:r>
            <a:r>
              <a:rPr lang="en-US" dirty="0">
                <a:hlinkClick r:id="rId3"/>
              </a:rPr>
              <a:t>civilians</a:t>
            </a:r>
            <a:r>
              <a:rPr lang="en-US" dirty="0"/>
              <a:t>, inadvertently in some cases (stray gunfire during exchanges) and ruthlessly in others (executions based on suspicions of aiding/harboring either side). The death toll since the crisis erupted in 2016 is mounting but remains known.</a:t>
            </a:r>
          </a:p>
        </p:txBody>
      </p:sp>
      <p:sp>
        <p:nvSpPr>
          <p:cNvPr id="26" name="Text Placeholder 7">
            <a:extLst>
              <a:ext uri="{FF2B5EF4-FFF2-40B4-BE49-F238E27FC236}">
                <a16:creationId xmlns:a16="http://schemas.microsoft.com/office/drawing/2014/main" id="{782FBE39-1E9F-4415-AF2B-0A896A8C6D59}"/>
              </a:ext>
            </a:extLst>
          </p:cNvPr>
          <p:cNvSpPr txBox="1">
            <a:spLocks/>
          </p:cNvSpPr>
          <p:nvPr/>
        </p:nvSpPr>
        <p:spPr>
          <a:xfrm>
            <a:off x="6525014" y="2874264"/>
            <a:ext cx="4443984" cy="548640"/>
          </a:xfrm>
          <a:prstGeom prst="rect">
            <a:avLst/>
          </a:prstGeom>
        </p:spPr>
        <p:txBody>
          <a:bodyPr anchor="ct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Nigeria</a:t>
            </a:r>
          </a:p>
        </p:txBody>
      </p:sp>
      <p:sp>
        <p:nvSpPr>
          <p:cNvPr id="27" name="Content Placeholder 8">
            <a:extLst>
              <a:ext uri="{FF2B5EF4-FFF2-40B4-BE49-F238E27FC236}">
                <a16:creationId xmlns:a16="http://schemas.microsoft.com/office/drawing/2014/main" id="{514B4B1D-7DF0-421E-95BB-CE2D9E503FF9}"/>
              </a:ext>
            </a:extLst>
          </p:cNvPr>
          <p:cNvSpPr txBox="1">
            <a:spLocks/>
          </p:cNvSpPr>
          <p:nvPr/>
        </p:nvSpPr>
        <p:spPr>
          <a:xfrm>
            <a:off x="6525013" y="3444907"/>
            <a:ext cx="5111665"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More than 2.3 million have been displaced since 2015, hundreds have been abducted (most notably </a:t>
            </a:r>
            <a:r>
              <a:rPr lang="en-US" dirty="0">
                <a:hlinkClick r:id="rId4"/>
              </a:rPr>
              <a:t>276 high school students from Chibok </a:t>
            </a:r>
            <a:r>
              <a:rPr lang="en-US" dirty="0"/>
              <a:t>in Borno State in 2014), and the precise death toll is unknown but estimated to have reached the tens of thousands since the current insurgency began in 2009.</a:t>
            </a:r>
          </a:p>
        </p:txBody>
      </p:sp>
    </p:spTree>
    <p:extLst>
      <p:ext uri="{BB962C8B-B14F-4D97-AF65-F5344CB8AC3E}">
        <p14:creationId xmlns:p14="http://schemas.microsoft.com/office/powerpoint/2010/main" val="394214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D0EC9A-6F1C-4395-B355-A911CC824B13}"/>
              </a:ext>
            </a:extLst>
          </p:cNvPr>
          <p:cNvSpPr>
            <a:spLocks noGrp="1"/>
          </p:cNvSpPr>
          <p:nvPr>
            <p:ph type="title"/>
          </p:nvPr>
        </p:nvSpPr>
        <p:spPr>
          <a:xfrm>
            <a:off x="712038" y="0"/>
            <a:ext cx="10243751" cy="1485900"/>
          </a:xfrm>
        </p:spPr>
        <p:txBody>
          <a:bodyPr anchor="ctr">
            <a:noAutofit/>
          </a:bodyPr>
          <a:lstStyle/>
          <a:p>
            <a:r>
              <a:rPr lang="en-US" sz="5000" b="1" dirty="0"/>
              <a:t>ISSUE CONTEXT: </a:t>
            </a:r>
            <a:r>
              <a:rPr lang="en-US" sz="3200" b="1" dirty="0"/>
              <a:t>PRESS </a:t>
            </a:r>
            <a:r>
              <a:rPr lang="en-US" sz="3200" b="1" strike="sngStrike" dirty="0">
                <a:solidFill>
                  <a:srgbClr val="C00000"/>
                </a:solidFill>
              </a:rPr>
              <a:t>FREEDOM</a:t>
            </a:r>
            <a:r>
              <a:rPr lang="en-US" sz="3200" b="1" dirty="0"/>
              <a:t> </a:t>
            </a:r>
          </a:p>
        </p:txBody>
      </p:sp>
      <p:sp>
        <p:nvSpPr>
          <p:cNvPr id="7" name="Content Placeholder 2">
            <a:extLst>
              <a:ext uri="{FF2B5EF4-FFF2-40B4-BE49-F238E27FC236}">
                <a16:creationId xmlns:a16="http://schemas.microsoft.com/office/drawing/2014/main" id="{4FC493A8-2FF5-4E77-9F9F-2A65816AC1C5}"/>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Governments’ </a:t>
            </a:r>
            <a:r>
              <a:rPr lang="en-US" b="1" dirty="0">
                <a:solidFill>
                  <a:srgbClr val="C00000"/>
                </a:solidFill>
              </a:rPr>
              <a:t>systematic censorship</a:t>
            </a:r>
            <a:r>
              <a:rPr lang="en-US" dirty="0"/>
              <a:t> or </a:t>
            </a:r>
            <a:r>
              <a:rPr lang="en-US" b="1" dirty="0">
                <a:solidFill>
                  <a:srgbClr val="C00000"/>
                </a:solidFill>
              </a:rPr>
              <a:t>outright suppression </a:t>
            </a:r>
            <a:r>
              <a:rPr lang="en-US" dirty="0"/>
              <a:t>of domestic and international journalism creates </a:t>
            </a:r>
            <a:r>
              <a:rPr lang="en-US" b="1" dirty="0">
                <a:solidFill>
                  <a:srgbClr val="C00000"/>
                </a:solidFill>
              </a:rPr>
              <a:t>accountability and information vacuums </a:t>
            </a:r>
            <a:r>
              <a:rPr lang="en-US" dirty="0"/>
              <a:t>that sustain </a:t>
            </a:r>
            <a:r>
              <a:rPr lang="en-US" b="1" dirty="0">
                <a:solidFill>
                  <a:srgbClr val="C00000"/>
                </a:solidFill>
              </a:rPr>
              <a:t>social oblivion </a:t>
            </a:r>
            <a:r>
              <a:rPr lang="en-US" dirty="0"/>
              <a:t>beyond regional or national borders. This in turn emboldens the most horrifically inhumane inclinations of both factions.</a:t>
            </a:r>
          </a:p>
        </p:txBody>
      </p:sp>
      <p:sp>
        <p:nvSpPr>
          <p:cNvPr id="8" name="Slide Number Placeholder 7">
            <a:extLst>
              <a:ext uri="{FF2B5EF4-FFF2-40B4-BE49-F238E27FC236}">
                <a16:creationId xmlns:a16="http://schemas.microsoft.com/office/drawing/2014/main" id="{EA8F32C3-10AD-4D43-B1AE-2B2C64A7D6D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9" name="Text Placeholder 5">
            <a:extLst>
              <a:ext uri="{FF2B5EF4-FFF2-40B4-BE49-F238E27FC236}">
                <a16:creationId xmlns:a16="http://schemas.microsoft.com/office/drawing/2014/main" id="{2B538F17-CFC4-47AE-A5D8-C063A4F1037B}"/>
              </a:ext>
            </a:extLst>
          </p:cNvPr>
          <p:cNvSpPr txBox="1">
            <a:spLocks/>
          </p:cNvSpPr>
          <p:nvPr/>
        </p:nvSpPr>
        <p:spPr>
          <a:xfrm>
            <a:off x="1371600" y="2874264"/>
            <a:ext cx="4443984" cy="548640"/>
          </a:xfrm>
          <a:prstGeom prst="rect">
            <a:avLst/>
          </a:prstGeom>
        </p:spPr>
        <p:txBody>
          <a:bodyPr vert="horz" lIns="91440" tIns="45720" rIns="91440" bIns="45720" rtlCol="0"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Cameroon</a:t>
            </a:r>
          </a:p>
        </p:txBody>
      </p:sp>
      <p:sp>
        <p:nvSpPr>
          <p:cNvPr id="10" name="Content Placeholder 6">
            <a:extLst>
              <a:ext uri="{FF2B5EF4-FFF2-40B4-BE49-F238E27FC236}">
                <a16:creationId xmlns:a16="http://schemas.microsoft.com/office/drawing/2014/main" id="{6A5AA8BF-514B-4544-906A-A85EF60330B0}"/>
              </a:ext>
            </a:extLst>
          </p:cNvPr>
          <p:cNvSpPr txBox="1">
            <a:spLocks/>
          </p:cNvSpPr>
          <p:nvPr/>
        </p:nvSpPr>
        <p:spPr>
          <a:xfrm>
            <a:off x="1371600" y="3444907"/>
            <a:ext cx="5041726"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Ranks 129</a:t>
            </a:r>
            <a:r>
              <a:rPr lang="en-US" baseline="30000" dirty="0"/>
              <a:t>th</a:t>
            </a:r>
            <a:r>
              <a:rPr lang="en-US" dirty="0"/>
              <a:t> in the world according to Reporters Without Borders’ 2018 global press freedom index.  </a:t>
            </a:r>
          </a:p>
          <a:p>
            <a:r>
              <a:rPr lang="en-US" dirty="0"/>
              <a:t>Journalists routinely face arrest, torture, and legal prosecution for defamation culminating in lengthy prison terms and exorbitant fines.</a:t>
            </a:r>
          </a:p>
          <a:p>
            <a:r>
              <a:rPr lang="en-US" dirty="0"/>
              <a:t>The government sporadically blocks internet access in the Anglophone Northwest and Southwest regions.</a:t>
            </a:r>
          </a:p>
        </p:txBody>
      </p:sp>
      <p:sp>
        <p:nvSpPr>
          <p:cNvPr id="11" name="Text Placeholder 7">
            <a:extLst>
              <a:ext uri="{FF2B5EF4-FFF2-40B4-BE49-F238E27FC236}">
                <a16:creationId xmlns:a16="http://schemas.microsoft.com/office/drawing/2014/main" id="{5164BE7F-963B-4D2E-B67A-1BF9D201E83E}"/>
              </a:ext>
            </a:extLst>
          </p:cNvPr>
          <p:cNvSpPr txBox="1">
            <a:spLocks/>
          </p:cNvSpPr>
          <p:nvPr/>
        </p:nvSpPr>
        <p:spPr>
          <a:xfrm>
            <a:off x="6525014" y="2874264"/>
            <a:ext cx="4443984" cy="548640"/>
          </a:xfrm>
          <a:prstGeom prst="rect">
            <a:avLst/>
          </a:prstGeom>
        </p:spPr>
        <p:txBody>
          <a:bodyPr anchor="ct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Nigeria</a:t>
            </a:r>
          </a:p>
        </p:txBody>
      </p:sp>
      <p:sp>
        <p:nvSpPr>
          <p:cNvPr id="12" name="Content Placeholder 8">
            <a:extLst>
              <a:ext uri="{FF2B5EF4-FFF2-40B4-BE49-F238E27FC236}">
                <a16:creationId xmlns:a16="http://schemas.microsoft.com/office/drawing/2014/main" id="{D52E80CA-F399-4F7D-9732-3F00C73BFB68}"/>
              </a:ext>
            </a:extLst>
          </p:cNvPr>
          <p:cNvSpPr txBox="1">
            <a:spLocks/>
          </p:cNvSpPr>
          <p:nvPr/>
        </p:nvSpPr>
        <p:spPr>
          <a:xfrm>
            <a:off x="6525014" y="3444907"/>
            <a:ext cx="5174296"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Ranks 119</a:t>
            </a:r>
            <a:r>
              <a:rPr lang="en-US" baseline="30000" dirty="0"/>
              <a:t>th</a:t>
            </a:r>
            <a:r>
              <a:rPr lang="en-US" dirty="0"/>
              <a:t> in the world according to Reporters Without Borders’ 2018 global press freedom index.  </a:t>
            </a:r>
          </a:p>
          <a:p>
            <a:r>
              <a:rPr lang="en-US" dirty="0"/>
              <a:t>Journalists are routinely refused information access and face threats and/or physical violence when undeterred.</a:t>
            </a:r>
          </a:p>
          <a:p>
            <a:r>
              <a:rPr lang="en-US" dirty="0"/>
              <a:t>There are still more than 100 independent media outlets. Online freedom was recently curbed by a cyber-crime law that arbitrarily penalizes bloggers. </a:t>
            </a:r>
          </a:p>
          <a:p>
            <a:endParaRPr lang="en-US" dirty="0"/>
          </a:p>
        </p:txBody>
      </p:sp>
    </p:spTree>
    <p:extLst>
      <p:ext uri="{BB962C8B-B14F-4D97-AF65-F5344CB8AC3E}">
        <p14:creationId xmlns:p14="http://schemas.microsoft.com/office/powerpoint/2010/main" val="89920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C189068-DB96-419F-93BE-45D6E35DB760}"/>
              </a:ext>
            </a:extLst>
          </p:cNvPr>
          <p:cNvSpPr>
            <a:spLocks noGrp="1"/>
          </p:cNvSpPr>
          <p:nvPr>
            <p:ph type="title"/>
          </p:nvPr>
        </p:nvSpPr>
        <p:spPr>
          <a:xfrm>
            <a:off x="712035" y="0"/>
            <a:ext cx="10429103" cy="1485900"/>
          </a:xfrm>
        </p:spPr>
        <p:txBody>
          <a:bodyPr anchor="ctr">
            <a:noAutofit/>
          </a:bodyPr>
          <a:lstStyle/>
          <a:p>
            <a:r>
              <a:rPr lang="en-US" sz="5000" b="1" dirty="0"/>
              <a:t>ISSUE CONTEXT: </a:t>
            </a:r>
            <a:r>
              <a:rPr lang="en-US" sz="3200" b="1" strike="sngStrike" dirty="0">
                <a:solidFill>
                  <a:srgbClr val="C00000"/>
                </a:solidFill>
              </a:rPr>
              <a:t>RESPONSIBLE</a:t>
            </a:r>
            <a:r>
              <a:rPr lang="en-US" sz="3200" b="1" dirty="0"/>
              <a:t> GOVERNANCE</a:t>
            </a:r>
          </a:p>
        </p:txBody>
      </p:sp>
      <p:sp>
        <p:nvSpPr>
          <p:cNvPr id="13" name="Content Placeholder 2">
            <a:extLst>
              <a:ext uri="{FF2B5EF4-FFF2-40B4-BE49-F238E27FC236}">
                <a16:creationId xmlns:a16="http://schemas.microsoft.com/office/drawing/2014/main" id="{BA272713-BDAB-4ED0-A143-7F61E684E708}"/>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resulting escalation cycle only tends to be disrupted or at least exposed when </a:t>
            </a:r>
            <a:r>
              <a:rPr lang="en-US" b="1" dirty="0">
                <a:solidFill>
                  <a:srgbClr val="C00000"/>
                </a:solidFill>
              </a:rPr>
              <a:t>important economic and political interests </a:t>
            </a:r>
            <a:r>
              <a:rPr lang="en-US" dirty="0"/>
              <a:t>are impacted significantly enough that the powers concerned actively or passively intervene.</a:t>
            </a:r>
          </a:p>
        </p:txBody>
      </p:sp>
      <p:sp>
        <p:nvSpPr>
          <p:cNvPr id="14" name="Slide Number Placeholder 13">
            <a:extLst>
              <a:ext uri="{FF2B5EF4-FFF2-40B4-BE49-F238E27FC236}">
                <a16:creationId xmlns:a16="http://schemas.microsoft.com/office/drawing/2014/main" id="{E02F9504-1F09-4533-B1E7-77E7D8AA97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5" name="Text Placeholder 5">
            <a:extLst>
              <a:ext uri="{FF2B5EF4-FFF2-40B4-BE49-F238E27FC236}">
                <a16:creationId xmlns:a16="http://schemas.microsoft.com/office/drawing/2014/main" id="{7BB2AB0B-A5FF-418D-B8AE-AB4B368A9EFF}"/>
              </a:ext>
            </a:extLst>
          </p:cNvPr>
          <p:cNvSpPr txBox="1">
            <a:spLocks/>
          </p:cNvSpPr>
          <p:nvPr/>
        </p:nvSpPr>
        <p:spPr>
          <a:xfrm>
            <a:off x="1371600" y="2874264"/>
            <a:ext cx="4443984" cy="548640"/>
          </a:xfrm>
          <a:prstGeom prst="rect">
            <a:avLst/>
          </a:prstGeom>
        </p:spPr>
        <p:txBody>
          <a:bodyPr vert="horz" lIns="91440" tIns="45720" rIns="91440" bIns="45720" rtlCol="0"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Cameroon</a:t>
            </a:r>
          </a:p>
        </p:txBody>
      </p:sp>
      <p:sp>
        <p:nvSpPr>
          <p:cNvPr id="16" name="Content Placeholder 6">
            <a:extLst>
              <a:ext uri="{FF2B5EF4-FFF2-40B4-BE49-F238E27FC236}">
                <a16:creationId xmlns:a16="http://schemas.microsoft.com/office/drawing/2014/main" id="{08CC6306-8DB4-4E48-AEBE-9B8C52F6E70B}"/>
              </a:ext>
            </a:extLst>
          </p:cNvPr>
          <p:cNvSpPr txBox="1">
            <a:spLocks/>
          </p:cNvSpPr>
          <p:nvPr/>
        </p:nvSpPr>
        <p:spPr>
          <a:xfrm>
            <a:off x="1371600" y="3444907"/>
            <a:ext cx="4724400"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recent murder of </a:t>
            </a:r>
            <a:r>
              <a:rPr lang="en-US" dirty="0">
                <a:hlinkClick r:id="rId3"/>
              </a:rPr>
              <a:t>Charles Wesco</a:t>
            </a:r>
            <a:r>
              <a:rPr lang="en-US" dirty="0"/>
              <a:t>, an American missionary, elicited international coverage and remarks from Indiana’s governor and Congressional representatives.</a:t>
            </a:r>
          </a:p>
          <a:p>
            <a:r>
              <a:rPr lang="en-US" dirty="0"/>
              <a:t>American and European diplomats and politicians congratulated the incumbent president on securing his 6</a:t>
            </a:r>
            <a:r>
              <a:rPr lang="en-US" baseline="30000" dirty="0"/>
              <a:t>th</a:t>
            </a:r>
            <a:r>
              <a:rPr lang="en-US" dirty="0"/>
              <a:t> 7-year term at 85 without addressing the </a:t>
            </a:r>
            <a:r>
              <a:rPr lang="en-US" dirty="0">
                <a:hlinkClick r:id="rId4"/>
              </a:rPr>
              <a:t>crisis</a:t>
            </a:r>
            <a:r>
              <a:rPr lang="en-US" dirty="0"/>
              <a:t>. </a:t>
            </a:r>
          </a:p>
        </p:txBody>
      </p:sp>
      <p:sp>
        <p:nvSpPr>
          <p:cNvPr id="17" name="Text Placeholder 7">
            <a:extLst>
              <a:ext uri="{FF2B5EF4-FFF2-40B4-BE49-F238E27FC236}">
                <a16:creationId xmlns:a16="http://schemas.microsoft.com/office/drawing/2014/main" id="{8AEC6554-1079-49CB-82A1-E62DC8F8908A}"/>
              </a:ext>
            </a:extLst>
          </p:cNvPr>
          <p:cNvSpPr txBox="1">
            <a:spLocks/>
          </p:cNvSpPr>
          <p:nvPr/>
        </p:nvSpPr>
        <p:spPr>
          <a:xfrm>
            <a:off x="6525014" y="2874264"/>
            <a:ext cx="4443984" cy="548640"/>
          </a:xfrm>
          <a:prstGeom prst="rect">
            <a:avLst/>
          </a:prstGeom>
        </p:spPr>
        <p:txBody>
          <a:bodyPr anchor="ct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a:t>Nigeria</a:t>
            </a:r>
          </a:p>
        </p:txBody>
      </p:sp>
      <p:sp>
        <p:nvSpPr>
          <p:cNvPr id="18" name="Content Placeholder 8">
            <a:extLst>
              <a:ext uri="{FF2B5EF4-FFF2-40B4-BE49-F238E27FC236}">
                <a16:creationId xmlns:a16="http://schemas.microsoft.com/office/drawing/2014/main" id="{1C65E2F9-F9E0-43E7-9C9B-7E5864A006CA}"/>
              </a:ext>
            </a:extLst>
          </p:cNvPr>
          <p:cNvSpPr txBox="1">
            <a:spLocks/>
          </p:cNvSpPr>
          <p:nvPr/>
        </p:nvSpPr>
        <p:spPr>
          <a:xfrm>
            <a:off x="6525014" y="3444907"/>
            <a:ext cx="4942056" cy="2562193"/>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insurgency’s territorialization (it has spread into Cameroon, Chad, and Niger), affiliation with ISIS, and growing resilience against the </a:t>
            </a:r>
            <a:r>
              <a:rPr lang="en-US" dirty="0">
                <a:hlinkClick r:id="rId5"/>
              </a:rPr>
              <a:t>Multinational Joint Task Force (MNJTF) </a:t>
            </a:r>
            <a:r>
              <a:rPr lang="en-US" dirty="0"/>
              <a:t>and </a:t>
            </a:r>
            <a:r>
              <a:rPr lang="en-US" dirty="0">
                <a:hlinkClick r:id="rId6"/>
              </a:rPr>
              <a:t>USAFRICOM</a:t>
            </a:r>
            <a:r>
              <a:rPr lang="en-US" dirty="0"/>
              <a:t> are much more concerning. </a:t>
            </a:r>
          </a:p>
          <a:p>
            <a:r>
              <a:rPr lang="en-US" dirty="0"/>
              <a:t>Nigeria is Africa’s most populous country and a key target of both American and European economic statecraft.</a:t>
            </a:r>
          </a:p>
        </p:txBody>
      </p:sp>
    </p:spTree>
    <p:extLst>
      <p:ext uri="{BB962C8B-B14F-4D97-AF65-F5344CB8AC3E}">
        <p14:creationId xmlns:p14="http://schemas.microsoft.com/office/powerpoint/2010/main" val="202266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83A8B2-59F4-4FBA-A2B9-165DB3D872E0}"/>
              </a:ext>
            </a:extLst>
          </p:cNvPr>
          <p:cNvSpPr>
            <a:spLocks noGrp="1"/>
          </p:cNvSpPr>
          <p:nvPr>
            <p:ph type="title"/>
          </p:nvPr>
        </p:nvSpPr>
        <p:spPr>
          <a:xfrm>
            <a:off x="712035" y="0"/>
            <a:ext cx="9724768" cy="1485900"/>
          </a:xfrm>
        </p:spPr>
        <p:txBody>
          <a:bodyPr anchor="ctr">
            <a:noAutofit/>
          </a:bodyPr>
          <a:lstStyle/>
          <a:p>
            <a:r>
              <a:rPr lang="en-US" sz="5000" b="1" dirty="0"/>
              <a:t>DATA PRODUCT: </a:t>
            </a:r>
            <a:r>
              <a:rPr lang="en-US" sz="3200" b="1" dirty="0">
                <a:solidFill>
                  <a:srgbClr val="C00000"/>
                </a:solidFill>
              </a:rPr>
              <a:t>TXTIMONY</a:t>
            </a:r>
            <a:endParaRPr lang="en-US" sz="3200" b="1" strike="sngStrike" dirty="0">
              <a:solidFill>
                <a:srgbClr val="C00000"/>
              </a:solidFill>
            </a:endParaRPr>
          </a:p>
        </p:txBody>
      </p:sp>
      <p:sp>
        <p:nvSpPr>
          <p:cNvPr id="10" name="Content Placeholder 2">
            <a:extLst>
              <a:ext uri="{FF2B5EF4-FFF2-40B4-BE49-F238E27FC236}">
                <a16:creationId xmlns:a16="http://schemas.microsoft.com/office/drawing/2014/main" id="{97A497BC-9FF7-4283-BD81-1E6A2B0C4F10}"/>
              </a:ext>
            </a:extLst>
          </p:cNvPr>
          <p:cNvSpPr txBox="1">
            <a:spLocks/>
          </p:cNvSpPr>
          <p:nvPr/>
        </p:nvSpPr>
        <p:spPr>
          <a:xfrm>
            <a:off x="354257" y="2094100"/>
            <a:ext cx="10513109"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p:txBody>
      </p:sp>
      <p:sp>
        <p:nvSpPr>
          <p:cNvPr id="11" name="Slide Number Placeholder 10">
            <a:extLst>
              <a:ext uri="{FF2B5EF4-FFF2-40B4-BE49-F238E27FC236}">
                <a16:creationId xmlns:a16="http://schemas.microsoft.com/office/drawing/2014/main" id="{30880FE8-B81F-4E87-BDC1-824E1A38DF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13" name="Table 12">
            <a:extLst>
              <a:ext uri="{FF2B5EF4-FFF2-40B4-BE49-F238E27FC236}">
                <a16:creationId xmlns:a16="http://schemas.microsoft.com/office/drawing/2014/main" id="{FE96D9CF-E5E4-47FD-BBC0-AEEA3480B918}"/>
              </a:ext>
            </a:extLst>
          </p:cNvPr>
          <p:cNvGraphicFramePr>
            <a:graphicFrameLocks noGrp="1"/>
          </p:cNvGraphicFramePr>
          <p:nvPr>
            <p:extLst>
              <p:ext uri="{D42A27DB-BD31-4B8C-83A1-F6EECF244321}">
                <p14:modId xmlns:p14="http://schemas.microsoft.com/office/powerpoint/2010/main" val="334631079"/>
              </p:ext>
            </p:extLst>
          </p:nvPr>
        </p:nvGraphicFramePr>
        <p:xfrm>
          <a:off x="1199212" y="2660871"/>
          <a:ext cx="10996277" cy="1828800"/>
        </p:xfrm>
        <a:graphic>
          <a:graphicData uri="http://schemas.openxmlformats.org/drawingml/2006/table">
            <a:tbl>
              <a:tblPr firstRow="1" bandRow="1">
                <a:tableStyleId>{5C22544A-7EE6-4342-B048-85BDC9FD1C3A}</a:tableStyleId>
              </a:tblPr>
              <a:tblGrid>
                <a:gridCol w="5261577">
                  <a:extLst>
                    <a:ext uri="{9D8B030D-6E8A-4147-A177-3AD203B41FA5}">
                      <a16:colId xmlns:a16="http://schemas.microsoft.com/office/drawing/2014/main" val="3335177686"/>
                    </a:ext>
                  </a:extLst>
                </a:gridCol>
                <a:gridCol w="559981">
                  <a:extLst>
                    <a:ext uri="{9D8B030D-6E8A-4147-A177-3AD203B41FA5}">
                      <a16:colId xmlns:a16="http://schemas.microsoft.com/office/drawing/2014/main" val="2558579255"/>
                    </a:ext>
                  </a:extLst>
                </a:gridCol>
                <a:gridCol w="5174719">
                  <a:extLst>
                    <a:ext uri="{9D8B030D-6E8A-4147-A177-3AD203B41FA5}">
                      <a16:colId xmlns:a16="http://schemas.microsoft.com/office/drawing/2014/main" val="427507545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Anonymity &amp; Democratization: </a:t>
                      </a:r>
                      <a:r>
                        <a:rPr lang="en-US" b="0" dirty="0">
                          <a:solidFill>
                            <a:schemeClr val="tx1"/>
                          </a:solidFill>
                        </a:rPr>
                        <a:t>Real-time reporting is accelerated and attribution-based retaliation is impossible; transforms the news production process.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Digital Censorship: </a:t>
                      </a:r>
                      <a:r>
                        <a:rPr lang="en-US" b="0" dirty="0">
                          <a:solidFill>
                            <a:schemeClr val="tx1"/>
                          </a:solidFill>
                        </a:rPr>
                        <a:t>The ability to circumvent web and mobile network blocks would pose an accessibility challenge.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33032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Force-Multiplication: </a:t>
                      </a:r>
                      <a:r>
                        <a:rPr lang="en-US" b="0" dirty="0">
                          <a:solidFill>
                            <a:schemeClr val="tx1"/>
                          </a:solidFill>
                        </a:rPr>
                        <a:t>Leveraging the agency of courageous civilians to diminish reliance on journalistic coverage and the news cycle.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Data Veracity: </a:t>
                      </a:r>
                      <a:r>
                        <a:rPr lang="en-US" b="0" dirty="0">
                          <a:solidFill>
                            <a:schemeClr val="tx1"/>
                          </a:solidFill>
                        </a:rPr>
                        <a:t>Identifying and filtering out duplicative reports and deliberate disinformation would need to be a priority.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22053585"/>
                  </a:ext>
                </a:extLst>
              </a:tr>
            </a:tbl>
          </a:graphicData>
        </a:graphic>
      </p:graphicFrame>
      <p:grpSp>
        <p:nvGrpSpPr>
          <p:cNvPr id="23" name="Group 22">
            <a:extLst>
              <a:ext uri="{FF2B5EF4-FFF2-40B4-BE49-F238E27FC236}">
                <a16:creationId xmlns:a16="http://schemas.microsoft.com/office/drawing/2014/main" id="{8B5535D3-DE26-4D2B-A210-1A2A67A2551A}"/>
              </a:ext>
            </a:extLst>
          </p:cNvPr>
          <p:cNvGrpSpPr/>
          <p:nvPr/>
        </p:nvGrpSpPr>
        <p:grpSpPr>
          <a:xfrm>
            <a:off x="828449" y="2946749"/>
            <a:ext cx="6078510" cy="365760"/>
            <a:chOff x="783479" y="4071014"/>
            <a:chExt cx="6078510" cy="365760"/>
          </a:xfrm>
        </p:grpSpPr>
        <p:pic>
          <p:nvPicPr>
            <p:cNvPr id="16" name="Graphic 15" descr="Warning">
              <a:extLst>
                <a:ext uri="{FF2B5EF4-FFF2-40B4-BE49-F238E27FC236}">
                  <a16:creationId xmlns:a16="http://schemas.microsoft.com/office/drawing/2014/main" id="{90F86B56-E42F-47FC-B21A-ED0E80A82F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6229" y="4071014"/>
              <a:ext cx="365760" cy="365760"/>
            </a:xfrm>
            <a:prstGeom prst="rect">
              <a:avLst/>
            </a:prstGeom>
          </p:spPr>
        </p:pic>
        <p:pic>
          <p:nvPicPr>
            <p:cNvPr id="20" name="Graphic 19" descr="Checkmark">
              <a:extLst>
                <a:ext uri="{FF2B5EF4-FFF2-40B4-BE49-F238E27FC236}">
                  <a16:creationId xmlns:a16="http://schemas.microsoft.com/office/drawing/2014/main" id="{D0CD8725-F2BE-4F25-A084-C257BFB066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3479" y="4071014"/>
              <a:ext cx="365760" cy="365760"/>
            </a:xfrm>
            <a:prstGeom prst="rect">
              <a:avLst/>
            </a:prstGeom>
          </p:spPr>
        </p:pic>
      </p:grpSp>
      <p:grpSp>
        <p:nvGrpSpPr>
          <p:cNvPr id="24" name="Group 23">
            <a:extLst>
              <a:ext uri="{FF2B5EF4-FFF2-40B4-BE49-F238E27FC236}">
                <a16:creationId xmlns:a16="http://schemas.microsoft.com/office/drawing/2014/main" id="{68D4797C-7D32-44E1-A12A-657DC45CE3F0}"/>
              </a:ext>
            </a:extLst>
          </p:cNvPr>
          <p:cNvGrpSpPr/>
          <p:nvPr/>
        </p:nvGrpSpPr>
        <p:grpSpPr>
          <a:xfrm>
            <a:off x="837938" y="3836830"/>
            <a:ext cx="6069021" cy="365760"/>
            <a:chOff x="792968" y="4946105"/>
            <a:chExt cx="6069021" cy="365760"/>
          </a:xfrm>
        </p:grpSpPr>
        <p:pic>
          <p:nvPicPr>
            <p:cNvPr id="17" name="Graphic 16" descr="Warning">
              <a:extLst>
                <a:ext uri="{FF2B5EF4-FFF2-40B4-BE49-F238E27FC236}">
                  <a16:creationId xmlns:a16="http://schemas.microsoft.com/office/drawing/2014/main" id="{A4508BBB-AF27-441F-B688-9FFB2304D0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6229" y="4946105"/>
              <a:ext cx="365760" cy="365760"/>
            </a:xfrm>
            <a:prstGeom prst="rect">
              <a:avLst/>
            </a:prstGeom>
          </p:spPr>
        </p:pic>
        <p:pic>
          <p:nvPicPr>
            <p:cNvPr id="21" name="Graphic 20" descr="Checkmark">
              <a:extLst>
                <a:ext uri="{FF2B5EF4-FFF2-40B4-BE49-F238E27FC236}">
                  <a16:creationId xmlns:a16="http://schemas.microsoft.com/office/drawing/2014/main" id="{010B5D24-D7BA-4516-8E32-26DB96C42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2968" y="4946105"/>
              <a:ext cx="365760" cy="365760"/>
            </a:xfrm>
            <a:prstGeom prst="rect">
              <a:avLst/>
            </a:prstGeom>
          </p:spPr>
        </p:pic>
      </p:grpSp>
      <p:cxnSp>
        <p:nvCxnSpPr>
          <p:cNvPr id="27" name="Straight Connector 26">
            <a:extLst>
              <a:ext uri="{FF2B5EF4-FFF2-40B4-BE49-F238E27FC236}">
                <a16:creationId xmlns:a16="http://schemas.microsoft.com/office/drawing/2014/main" id="{0EB616D4-127D-46F3-AC37-A51B0A6F62BD}"/>
              </a:ext>
            </a:extLst>
          </p:cNvPr>
          <p:cNvCxnSpPr/>
          <p:nvPr/>
        </p:nvCxnSpPr>
        <p:spPr>
          <a:xfrm>
            <a:off x="957858" y="4631958"/>
            <a:ext cx="10869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38D081E1-1A73-4541-9878-5D235A585C30}"/>
              </a:ext>
            </a:extLst>
          </p:cNvPr>
          <p:cNvSpPr txBox="1">
            <a:spLocks/>
          </p:cNvSpPr>
          <p:nvPr/>
        </p:nvSpPr>
        <p:spPr>
          <a:xfrm>
            <a:off x="1371600" y="1638300"/>
            <a:ext cx="1009547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 </a:t>
            </a:r>
            <a:r>
              <a:rPr lang="en-US" b="1" dirty="0">
                <a:solidFill>
                  <a:srgbClr val="C00000"/>
                </a:solidFill>
              </a:rPr>
              <a:t>text-powered crisis monitor </a:t>
            </a:r>
            <a:r>
              <a:rPr lang="en-US" dirty="0"/>
              <a:t>built on the </a:t>
            </a:r>
            <a:r>
              <a:rPr lang="en-US" b="1" dirty="0">
                <a:solidFill>
                  <a:srgbClr val="C00000"/>
                </a:solidFill>
              </a:rPr>
              <a:t>Ushahidi</a:t>
            </a:r>
            <a:r>
              <a:rPr lang="en-US" dirty="0"/>
              <a:t> platform: the latter collects and visualizes data about incoming real-time civilian reports, while the former extracts topics from them and uses word relationships to characterize the crises. </a:t>
            </a:r>
          </a:p>
        </p:txBody>
      </p:sp>
      <p:sp>
        <p:nvSpPr>
          <p:cNvPr id="29" name="Content Placeholder 2">
            <a:extLst>
              <a:ext uri="{FF2B5EF4-FFF2-40B4-BE49-F238E27FC236}">
                <a16:creationId xmlns:a16="http://schemas.microsoft.com/office/drawing/2014/main" id="{870E6C50-6169-45FE-8F55-AF03B6EA66E1}"/>
              </a:ext>
            </a:extLst>
          </p:cNvPr>
          <p:cNvSpPr txBox="1">
            <a:spLocks/>
          </p:cNvSpPr>
          <p:nvPr/>
        </p:nvSpPr>
        <p:spPr>
          <a:xfrm>
            <a:off x="1344812" y="4864993"/>
            <a:ext cx="10482425"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a:t>
            </a:r>
            <a:r>
              <a:rPr lang="en-US" b="1" dirty="0">
                <a:solidFill>
                  <a:srgbClr val="C00000"/>
                </a:solidFill>
              </a:rPr>
              <a:t>minimum viable product </a:t>
            </a:r>
            <a:r>
              <a:rPr lang="en-US" dirty="0">
                <a:solidFill>
                  <a:schemeClr val="tx1"/>
                </a:solidFill>
              </a:rPr>
              <a:t>I’ve developed is capable of </a:t>
            </a:r>
            <a:r>
              <a:rPr lang="en-US" dirty="0"/>
              <a:t>extracting topics that describe </a:t>
            </a:r>
            <a:r>
              <a:rPr lang="en-US" b="1" dirty="0">
                <a:solidFill>
                  <a:srgbClr val="C00000"/>
                </a:solidFill>
              </a:rPr>
              <a:t>Cameroon’s Ambazonian separatist movement </a:t>
            </a:r>
            <a:r>
              <a:rPr lang="en-US" dirty="0"/>
              <a:t>and </a:t>
            </a:r>
            <a:r>
              <a:rPr lang="en-US" b="1" dirty="0">
                <a:solidFill>
                  <a:srgbClr val="C00000"/>
                </a:solidFill>
              </a:rPr>
              <a:t>Nigeria’s Boko Haram insurgency</a:t>
            </a:r>
            <a:r>
              <a:rPr lang="en-US" dirty="0"/>
              <a:t>.</a:t>
            </a:r>
          </a:p>
          <a:p>
            <a:r>
              <a:rPr lang="en-US" dirty="0"/>
              <a:t>These crises are </a:t>
            </a:r>
            <a:r>
              <a:rPr lang="en-US" b="1" dirty="0">
                <a:solidFill>
                  <a:srgbClr val="C00000"/>
                </a:solidFill>
              </a:rPr>
              <a:t>geographically and temporally concurrent</a:t>
            </a:r>
            <a:r>
              <a:rPr lang="en-US" dirty="0"/>
              <a:t>: Cameroon and Nigeria border each other, collaborate diplomatically and militarily, as well as harbor each others’ refugees. </a:t>
            </a:r>
          </a:p>
        </p:txBody>
      </p:sp>
    </p:spTree>
    <p:extLst>
      <p:ext uri="{BB962C8B-B14F-4D97-AF65-F5344CB8AC3E}">
        <p14:creationId xmlns:p14="http://schemas.microsoft.com/office/powerpoint/2010/main" val="381477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84AF8A7-A7A8-4F88-83F5-33A822E2202E}"/>
              </a:ext>
            </a:extLst>
          </p:cNvPr>
          <p:cNvGraphicFramePr>
            <a:graphicFrameLocks noGrp="1"/>
          </p:cNvGraphicFramePr>
          <p:nvPr>
            <p:ph idx="1"/>
            <p:extLst>
              <p:ext uri="{D42A27DB-BD31-4B8C-83A1-F6EECF244321}">
                <p14:modId xmlns:p14="http://schemas.microsoft.com/office/powerpoint/2010/main" val="1335949181"/>
              </p:ext>
            </p:extLst>
          </p:nvPr>
        </p:nvGraphicFramePr>
        <p:xfrm>
          <a:off x="1625184" y="1023784"/>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819BC344-A294-4DC6-9C6B-8E737476A9E6}"/>
              </a:ext>
            </a:extLst>
          </p:cNvPr>
          <p:cNvSpPr>
            <a:spLocks noGrp="1"/>
          </p:cNvSpPr>
          <p:nvPr>
            <p:ph type="title"/>
          </p:nvPr>
        </p:nvSpPr>
        <p:spPr>
          <a:xfrm>
            <a:off x="712036" y="0"/>
            <a:ext cx="9724768" cy="1485900"/>
          </a:xfrm>
        </p:spPr>
        <p:txBody>
          <a:bodyPr anchor="ctr">
            <a:noAutofit/>
          </a:bodyPr>
          <a:lstStyle/>
          <a:p>
            <a:r>
              <a:rPr lang="en-US" sz="5000" b="1" dirty="0"/>
              <a:t>DEVELOPMENT WORKFLOW:</a:t>
            </a:r>
            <a:endParaRPr lang="en-US" sz="5000" b="1" strike="sngStrike" dirty="0">
              <a:solidFill>
                <a:srgbClr val="C00000"/>
              </a:solidFill>
            </a:endParaRPr>
          </a:p>
        </p:txBody>
      </p:sp>
      <p:graphicFrame>
        <p:nvGraphicFramePr>
          <p:cNvPr id="8" name="Content Placeholder 3">
            <a:extLst>
              <a:ext uri="{FF2B5EF4-FFF2-40B4-BE49-F238E27FC236}">
                <a16:creationId xmlns:a16="http://schemas.microsoft.com/office/drawing/2014/main" id="{6C7741CF-444B-4629-9201-191F25236BF2}"/>
              </a:ext>
            </a:extLst>
          </p:cNvPr>
          <p:cNvGraphicFramePr>
            <a:graphicFrameLocks/>
          </p:cNvGraphicFramePr>
          <p:nvPr>
            <p:extLst>
              <p:ext uri="{D42A27DB-BD31-4B8C-83A1-F6EECF244321}">
                <p14:modId xmlns:p14="http://schemas.microsoft.com/office/powerpoint/2010/main" val="2644277876"/>
              </p:ext>
            </p:extLst>
          </p:nvPr>
        </p:nvGraphicFramePr>
        <p:xfrm>
          <a:off x="1625184" y="3748448"/>
          <a:ext cx="9601200" cy="3581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Slide Number Placeholder 10">
            <a:extLst>
              <a:ext uri="{FF2B5EF4-FFF2-40B4-BE49-F238E27FC236}">
                <a16:creationId xmlns:a16="http://schemas.microsoft.com/office/drawing/2014/main" id="{10ECB8C9-D1BC-4E14-893D-BEC4D211A3E8}"/>
              </a:ext>
            </a:extLst>
          </p:cNvPr>
          <p:cNvSpPr>
            <a:spLocks noGrp="1"/>
          </p:cNvSpPr>
          <p:nvPr>
            <p:ph type="sldNum" sz="quarter" idx="12"/>
          </p:nvPr>
        </p:nvSpPr>
        <p:spPr/>
        <p:txBody>
          <a:bodyPr/>
          <a:lstStyle/>
          <a:p>
            <a:fld id="{D57F1E4F-1CFF-5643-939E-217C01CDF565}" type="slidenum">
              <a:rPr lang="en-US" smtClean="0"/>
              <a:pPr/>
              <a:t>6</a:t>
            </a:fld>
            <a:endParaRPr lang="en-US" dirty="0"/>
          </a:p>
        </p:txBody>
      </p:sp>
      <p:cxnSp>
        <p:nvCxnSpPr>
          <p:cNvPr id="31" name="Connector: Elbow 30">
            <a:extLst>
              <a:ext uri="{FF2B5EF4-FFF2-40B4-BE49-F238E27FC236}">
                <a16:creationId xmlns:a16="http://schemas.microsoft.com/office/drawing/2014/main" id="{36AF99C3-B53C-4E93-ADEF-C7AD9147CB84}"/>
              </a:ext>
            </a:extLst>
          </p:cNvPr>
          <p:cNvCxnSpPr>
            <a:cxnSpLocks/>
          </p:cNvCxnSpPr>
          <p:nvPr/>
        </p:nvCxnSpPr>
        <p:spPr>
          <a:xfrm flipH="1">
            <a:off x="2820395" y="2231661"/>
            <a:ext cx="8549367" cy="1629154"/>
          </a:xfrm>
          <a:prstGeom prst="bentConnector4">
            <a:avLst>
              <a:gd name="adj1" fmla="val -2189"/>
              <a:gd name="adj2" fmla="val 86747"/>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BB52B5A-CE6B-422E-841A-CB62FD6563C4}"/>
              </a:ext>
            </a:extLst>
          </p:cNvPr>
          <p:cNvSpPr txBox="1"/>
          <p:nvPr/>
        </p:nvSpPr>
        <p:spPr>
          <a:xfrm rot="16200000">
            <a:off x="400570" y="2388870"/>
            <a:ext cx="1573964" cy="369332"/>
          </a:xfrm>
          <a:prstGeom prst="rect">
            <a:avLst/>
          </a:prstGeom>
          <a:noFill/>
        </p:spPr>
        <p:txBody>
          <a:bodyPr wrap="square" rtlCol="0">
            <a:spAutoFit/>
          </a:bodyPr>
          <a:lstStyle/>
          <a:p>
            <a:pPr algn="ctr"/>
            <a:r>
              <a:rPr lang="en-US" b="1" dirty="0">
                <a:solidFill>
                  <a:srgbClr val="C00000"/>
                </a:solidFill>
              </a:rPr>
              <a:t>Part I</a:t>
            </a:r>
          </a:p>
        </p:txBody>
      </p:sp>
      <p:sp>
        <p:nvSpPr>
          <p:cNvPr id="46" name="TextBox 45">
            <a:extLst>
              <a:ext uri="{FF2B5EF4-FFF2-40B4-BE49-F238E27FC236}">
                <a16:creationId xmlns:a16="http://schemas.microsoft.com/office/drawing/2014/main" id="{39BFDB9B-6853-4BC4-B431-B50FAFFB6A98}"/>
              </a:ext>
            </a:extLst>
          </p:cNvPr>
          <p:cNvSpPr txBox="1"/>
          <p:nvPr/>
        </p:nvSpPr>
        <p:spPr>
          <a:xfrm rot="16200000">
            <a:off x="400570" y="4864600"/>
            <a:ext cx="1573964" cy="369332"/>
          </a:xfrm>
          <a:prstGeom prst="rect">
            <a:avLst/>
          </a:prstGeom>
          <a:noFill/>
        </p:spPr>
        <p:txBody>
          <a:bodyPr wrap="square" rtlCol="0">
            <a:spAutoFit/>
          </a:bodyPr>
          <a:lstStyle/>
          <a:p>
            <a:pPr algn="ctr"/>
            <a:r>
              <a:rPr lang="en-US" b="1" dirty="0">
                <a:solidFill>
                  <a:srgbClr val="C00000"/>
                </a:solidFill>
              </a:rPr>
              <a:t>Part II</a:t>
            </a:r>
          </a:p>
        </p:txBody>
      </p:sp>
    </p:spTree>
    <p:extLst>
      <p:ext uri="{BB962C8B-B14F-4D97-AF65-F5344CB8AC3E}">
        <p14:creationId xmlns:p14="http://schemas.microsoft.com/office/powerpoint/2010/main" val="424225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4EA5C7-E7DF-4040-B4C1-1FAB0623403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Title 1">
            <a:extLst>
              <a:ext uri="{FF2B5EF4-FFF2-40B4-BE49-F238E27FC236}">
                <a16:creationId xmlns:a16="http://schemas.microsoft.com/office/drawing/2014/main" id="{A570188A-3B98-4D7D-B2E1-BF6DFD973BA8}"/>
              </a:ext>
            </a:extLst>
          </p:cNvPr>
          <p:cNvSpPr>
            <a:spLocks noGrp="1"/>
          </p:cNvSpPr>
          <p:nvPr>
            <p:ph type="title"/>
          </p:nvPr>
        </p:nvSpPr>
        <p:spPr>
          <a:xfrm>
            <a:off x="712037" y="0"/>
            <a:ext cx="9724768" cy="1485900"/>
          </a:xfrm>
        </p:spPr>
        <p:txBody>
          <a:bodyPr anchor="ctr">
            <a:noAutofit/>
          </a:bodyPr>
          <a:lstStyle/>
          <a:p>
            <a:r>
              <a:rPr lang="en-US" sz="5000" b="1" dirty="0"/>
              <a:t>KEY CHALLENGES &amp; CHOICES:</a:t>
            </a:r>
            <a:endParaRPr lang="en-US" sz="5000" b="1" strike="sngStrike" dirty="0">
              <a:solidFill>
                <a:srgbClr val="C00000"/>
              </a:solidFill>
            </a:endParaRPr>
          </a:p>
        </p:txBody>
      </p:sp>
      <p:graphicFrame>
        <p:nvGraphicFramePr>
          <p:cNvPr id="8" name="Diagram 7">
            <a:extLst>
              <a:ext uri="{FF2B5EF4-FFF2-40B4-BE49-F238E27FC236}">
                <a16:creationId xmlns:a16="http://schemas.microsoft.com/office/drawing/2014/main" id="{71330F73-0CA7-4E69-AD9B-E3BF3F639BC1}"/>
              </a:ext>
            </a:extLst>
          </p:cNvPr>
          <p:cNvGraphicFramePr/>
          <p:nvPr>
            <p:extLst>
              <p:ext uri="{D42A27DB-BD31-4B8C-83A1-F6EECF244321}">
                <p14:modId xmlns:p14="http://schemas.microsoft.com/office/powerpoint/2010/main" val="2136708070"/>
              </p:ext>
            </p:extLst>
          </p:nvPr>
        </p:nvGraphicFramePr>
        <p:xfrm>
          <a:off x="1151425" y="809469"/>
          <a:ext cx="10560889" cy="5328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Group 18">
            <a:extLst>
              <a:ext uri="{FF2B5EF4-FFF2-40B4-BE49-F238E27FC236}">
                <a16:creationId xmlns:a16="http://schemas.microsoft.com/office/drawing/2014/main" id="{06FB0DB4-0FE4-4D76-B12B-2A3B7B2E4685}"/>
              </a:ext>
            </a:extLst>
          </p:cNvPr>
          <p:cNvGrpSpPr/>
          <p:nvPr/>
        </p:nvGrpSpPr>
        <p:grpSpPr>
          <a:xfrm>
            <a:off x="1151425" y="4882409"/>
            <a:ext cx="1982863" cy="806050"/>
            <a:chOff x="1095632" y="5511059"/>
            <a:chExt cx="1982863" cy="806050"/>
          </a:xfrm>
        </p:grpSpPr>
        <p:grpSp>
          <p:nvGrpSpPr>
            <p:cNvPr id="17" name="Group 16">
              <a:extLst>
                <a:ext uri="{FF2B5EF4-FFF2-40B4-BE49-F238E27FC236}">
                  <a16:creationId xmlns:a16="http://schemas.microsoft.com/office/drawing/2014/main" id="{D40B187F-2561-4DB4-94D6-D3131E18AA36}"/>
                </a:ext>
              </a:extLst>
            </p:cNvPr>
            <p:cNvGrpSpPr/>
            <p:nvPr/>
          </p:nvGrpSpPr>
          <p:grpSpPr>
            <a:xfrm>
              <a:off x="1095632" y="5511059"/>
              <a:ext cx="1982862" cy="369332"/>
              <a:chOff x="1095632" y="5511059"/>
              <a:chExt cx="1982862" cy="369332"/>
            </a:xfrm>
          </p:grpSpPr>
          <p:sp>
            <p:nvSpPr>
              <p:cNvPr id="13" name="Rectangle 12">
                <a:extLst>
                  <a:ext uri="{FF2B5EF4-FFF2-40B4-BE49-F238E27FC236}">
                    <a16:creationId xmlns:a16="http://schemas.microsoft.com/office/drawing/2014/main" id="{18E27382-EF3C-4E45-B4A4-0FED0CBB455A}"/>
                  </a:ext>
                </a:extLst>
              </p:cNvPr>
              <p:cNvSpPr/>
              <p:nvPr/>
            </p:nvSpPr>
            <p:spPr>
              <a:xfrm>
                <a:off x="1095632" y="5538328"/>
                <a:ext cx="508316" cy="3147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8D0390B-EA37-4F8D-B3D3-BF2F68DAFB2F}"/>
                  </a:ext>
                </a:extLst>
              </p:cNvPr>
              <p:cNvSpPr txBox="1"/>
              <p:nvPr/>
            </p:nvSpPr>
            <p:spPr>
              <a:xfrm>
                <a:off x="1631111" y="5511059"/>
                <a:ext cx="1447383" cy="369332"/>
              </a:xfrm>
              <a:prstGeom prst="rect">
                <a:avLst/>
              </a:prstGeom>
              <a:noFill/>
            </p:spPr>
            <p:txBody>
              <a:bodyPr wrap="square" rtlCol="0">
                <a:spAutoFit/>
              </a:bodyPr>
              <a:lstStyle/>
              <a:p>
                <a:r>
                  <a:rPr lang="en-US" b="1" dirty="0"/>
                  <a:t>Challenge</a:t>
                </a:r>
              </a:p>
            </p:txBody>
          </p:sp>
        </p:grpSp>
        <p:grpSp>
          <p:nvGrpSpPr>
            <p:cNvPr id="18" name="Group 17">
              <a:extLst>
                <a:ext uri="{FF2B5EF4-FFF2-40B4-BE49-F238E27FC236}">
                  <a16:creationId xmlns:a16="http://schemas.microsoft.com/office/drawing/2014/main" id="{84833F21-2F75-4E1B-B528-72A8D8164839}"/>
                </a:ext>
              </a:extLst>
            </p:cNvPr>
            <p:cNvGrpSpPr/>
            <p:nvPr/>
          </p:nvGrpSpPr>
          <p:grpSpPr>
            <a:xfrm>
              <a:off x="1095632" y="5947777"/>
              <a:ext cx="1982863" cy="369332"/>
              <a:chOff x="1095632" y="5947777"/>
              <a:chExt cx="1982863" cy="369332"/>
            </a:xfrm>
          </p:grpSpPr>
          <p:sp>
            <p:nvSpPr>
              <p:cNvPr id="14" name="Rectangle 13">
                <a:extLst>
                  <a:ext uri="{FF2B5EF4-FFF2-40B4-BE49-F238E27FC236}">
                    <a16:creationId xmlns:a16="http://schemas.microsoft.com/office/drawing/2014/main" id="{FF12ABAD-99E7-49A4-8FC3-E548BA390BE3}"/>
                  </a:ext>
                </a:extLst>
              </p:cNvPr>
              <p:cNvSpPr/>
              <p:nvPr/>
            </p:nvSpPr>
            <p:spPr>
              <a:xfrm>
                <a:off x="1095632" y="5975046"/>
                <a:ext cx="508316" cy="314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A0F7A2B-07E7-4C45-BD3B-9745FFE228A4}"/>
                  </a:ext>
                </a:extLst>
              </p:cNvPr>
              <p:cNvSpPr txBox="1"/>
              <p:nvPr/>
            </p:nvSpPr>
            <p:spPr>
              <a:xfrm>
                <a:off x="1631112" y="5947777"/>
                <a:ext cx="1447383" cy="369332"/>
              </a:xfrm>
              <a:prstGeom prst="rect">
                <a:avLst/>
              </a:prstGeom>
              <a:noFill/>
            </p:spPr>
            <p:txBody>
              <a:bodyPr wrap="square" rtlCol="0">
                <a:spAutoFit/>
              </a:bodyPr>
              <a:lstStyle/>
              <a:p>
                <a:r>
                  <a:rPr lang="en-US" b="1" dirty="0"/>
                  <a:t>Choice</a:t>
                </a:r>
              </a:p>
            </p:txBody>
          </p:sp>
        </p:grpSp>
      </p:grpSp>
    </p:spTree>
    <p:extLst>
      <p:ext uri="{BB962C8B-B14F-4D97-AF65-F5344CB8AC3E}">
        <p14:creationId xmlns:p14="http://schemas.microsoft.com/office/powerpoint/2010/main" val="317715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8</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6" y="0"/>
            <a:ext cx="9724768" cy="1485900"/>
          </a:xfrm>
        </p:spPr>
        <p:txBody>
          <a:bodyPr anchor="ctr">
            <a:noAutofit/>
          </a:bodyPr>
          <a:lstStyle/>
          <a:p>
            <a:r>
              <a:rPr lang="en-US" sz="5000" b="1" dirty="0"/>
              <a:t>LATENT DIRICHLET ALLOCATION:</a:t>
            </a:r>
            <a:endParaRPr lang="en-US" sz="5000" b="1" strike="sngStrike" dirty="0">
              <a:solidFill>
                <a:srgbClr val="C00000"/>
              </a:solidFill>
            </a:endParaRPr>
          </a:p>
        </p:txBody>
      </p:sp>
      <p:sp>
        <p:nvSpPr>
          <p:cNvPr id="10" name="Content Placeholder 2">
            <a:extLst>
              <a:ext uri="{FF2B5EF4-FFF2-40B4-BE49-F238E27FC236}">
                <a16:creationId xmlns:a16="http://schemas.microsoft.com/office/drawing/2014/main" id="{448641AA-4C99-4A1E-8662-EDAFB7B84034}"/>
              </a:ext>
            </a:extLst>
          </p:cNvPr>
          <p:cNvSpPr txBox="1">
            <a:spLocks/>
          </p:cNvSpPr>
          <p:nvPr/>
        </p:nvSpPr>
        <p:spPr>
          <a:xfrm>
            <a:off x="1371600" y="1638300"/>
            <a:ext cx="10503074"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t>Generative model that makes inferences about the </a:t>
            </a:r>
            <a:r>
              <a:rPr lang="en-US" sz="2400" b="1" dirty="0">
                <a:solidFill>
                  <a:srgbClr val="C00000"/>
                </a:solidFill>
              </a:rPr>
              <a:t>latent </a:t>
            </a:r>
            <a:r>
              <a:rPr lang="en-US" sz="2400" dirty="0">
                <a:solidFill>
                  <a:schemeClr val="tx1"/>
                </a:solidFill>
              </a:rPr>
              <a:t>(unobservable) topic structure </a:t>
            </a:r>
            <a:r>
              <a:rPr lang="en-US" sz="2400" dirty="0"/>
              <a:t>of a corpus given known words and documents.</a:t>
            </a:r>
          </a:p>
          <a:p>
            <a:r>
              <a:rPr lang="en-US" sz="2400" dirty="0"/>
              <a:t>Posits that each document is a mixture of topics and each word's presence is attributable to one of the document's topics.</a:t>
            </a:r>
          </a:p>
          <a:p>
            <a:r>
              <a:rPr lang="en-US" sz="2400" dirty="0"/>
              <a:t>Iteratively compares a document to two topics and determines which topic is closer to the document across all combinations of seemingly relevant topics. </a:t>
            </a:r>
          </a:p>
          <a:p>
            <a:r>
              <a:rPr lang="en-US" sz="2400" dirty="0"/>
              <a:t>Generally considered to be the most consistent at identifying coherent topics. </a:t>
            </a:r>
          </a:p>
        </p:txBody>
      </p:sp>
    </p:spTree>
    <p:extLst>
      <p:ext uri="{BB962C8B-B14F-4D97-AF65-F5344CB8AC3E}">
        <p14:creationId xmlns:p14="http://schemas.microsoft.com/office/powerpoint/2010/main" val="16846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E8F0A209-0A7C-4391-908A-9E3FC0037CC5}"/>
              </a:ext>
            </a:extLst>
          </p:cNvPr>
          <p:cNvSpPr>
            <a:spLocks noGrp="1"/>
          </p:cNvSpPr>
          <p:nvPr>
            <p:ph type="sldNum" sz="quarter" idx="12"/>
          </p:nvPr>
        </p:nvSpPr>
        <p:spPr>
          <a:xfrm>
            <a:off x="10595708" y="6453386"/>
            <a:ext cx="1596292" cy="404614"/>
          </a:xfrm>
        </p:spPr>
        <p:txBody>
          <a:bodyPr/>
          <a:lstStyle/>
          <a:p>
            <a:fld id="{D57F1E4F-1CFF-5643-939E-217C01CDF565}" type="slidenum">
              <a:rPr lang="en-US" smtClean="0"/>
              <a:pPr/>
              <a:t>9</a:t>
            </a:fld>
            <a:endParaRPr lang="en-US" dirty="0"/>
          </a:p>
        </p:txBody>
      </p:sp>
      <p:sp>
        <p:nvSpPr>
          <p:cNvPr id="11" name="Title 1">
            <a:extLst>
              <a:ext uri="{FF2B5EF4-FFF2-40B4-BE49-F238E27FC236}">
                <a16:creationId xmlns:a16="http://schemas.microsoft.com/office/drawing/2014/main" id="{B51094BF-EE90-4B5E-A57E-3E79BA36082A}"/>
              </a:ext>
            </a:extLst>
          </p:cNvPr>
          <p:cNvSpPr>
            <a:spLocks noGrp="1"/>
          </p:cNvSpPr>
          <p:nvPr>
            <p:ph type="title"/>
          </p:nvPr>
        </p:nvSpPr>
        <p:spPr>
          <a:xfrm>
            <a:off x="712037" y="0"/>
            <a:ext cx="10407842" cy="1485900"/>
          </a:xfrm>
        </p:spPr>
        <p:txBody>
          <a:bodyPr anchor="ctr">
            <a:noAutofit/>
          </a:bodyPr>
          <a:lstStyle/>
          <a:p>
            <a:r>
              <a:rPr lang="en-US" sz="5000" b="1" dirty="0"/>
              <a:t>LDA OUTCOMES: </a:t>
            </a:r>
            <a:br>
              <a:rPr lang="en-US" sz="5000" b="1" dirty="0"/>
            </a:br>
            <a:r>
              <a:rPr lang="en-US" sz="3200" b="1" dirty="0">
                <a:solidFill>
                  <a:srgbClr val="EDA791"/>
                </a:solidFill>
              </a:rPr>
              <a:t>Topic 0 = Cameroon’s Ambazonian Separatist Movement</a:t>
            </a:r>
            <a:br>
              <a:rPr lang="en-US" sz="3200" b="1" dirty="0">
                <a:solidFill>
                  <a:srgbClr val="C00000"/>
                </a:solidFill>
              </a:rPr>
            </a:br>
            <a:r>
              <a:rPr lang="en-US" sz="3200" b="1" dirty="0">
                <a:solidFill>
                  <a:srgbClr val="C00000"/>
                </a:solidFill>
              </a:rPr>
              <a:t>Topic 1 = Nigeria’s Boko Haram Insurgency</a:t>
            </a:r>
            <a:endParaRPr lang="en-US" sz="3200" b="1" strike="sngStrike" dirty="0">
              <a:solidFill>
                <a:srgbClr val="C00000"/>
              </a:solidFill>
            </a:endParaRPr>
          </a:p>
        </p:txBody>
      </p:sp>
      <p:grpSp>
        <p:nvGrpSpPr>
          <p:cNvPr id="38" name="Group 37">
            <a:extLst>
              <a:ext uri="{FF2B5EF4-FFF2-40B4-BE49-F238E27FC236}">
                <a16:creationId xmlns:a16="http://schemas.microsoft.com/office/drawing/2014/main" id="{FD23C1B2-D913-4BA0-B6AC-B039CF3FB353}"/>
              </a:ext>
            </a:extLst>
          </p:cNvPr>
          <p:cNvGrpSpPr/>
          <p:nvPr/>
        </p:nvGrpSpPr>
        <p:grpSpPr>
          <a:xfrm>
            <a:off x="818735" y="1885286"/>
            <a:ext cx="7604882" cy="4453128"/>
            <a:chOff x="818735" y="1885286"/>
            <a:chExt cx="7604882" cy="4453128"/>
          </a:xfrm>
        </p:grpSpPr>
        <p:cxnSp>
          <p:nvCxnSpPr>
            <p:cNvPr id="32" name="Straight Connector 31">
              <a:extLst>
                <a:ext uri="{FF2B5EF4-FFF2-40B4-BE49-F238E27FC236}">
                  <a16:creationId xmlns:a16="http://schemas.microsoft.com/office/drawing/2014/main" id="{C4B76ECD-9386-44FC-903E-9ABA82C07CAA}"/>
                </a:ext>
              </a:extLst>
            </p:cNvPr>
            <p:cNvCxnSpPr>
              <a:cxnSpLocks/>
            </p:cNvCxnSpPr>
            <p:nvPr/>
          </p:nvCxnSpPr>
          <p:spPr>
            <a:xfrm flipH="1">
              <a:off x="818735" y="4138598"/>
              <a:ext cx="76048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03A8287-A94D-4514-8CCC-3041713D578F}"/>
                </a:ext>
              </a:extLst>
            </p:cNvPr>
            <p:cNvCxnSpPr>
              <a:cxnSpLocks/>
            </p:cNvCxnSpPr>
            <p:nvPr/>
          </p:nvCxnSpPr>
          <p:spPr>
            <a:xfrm flipH="1">
              <a:off x="8408257" y="1885286"/>
              <a:ext cx="15360" cy="44531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1D11ADC-8DEC-4DBD-AE78-69DBDF1E08FA}"/>
              </a:ext>
            </a:extLst>
          </p:cNvPr>
          <p:cNvGrpSpPr/>
          <p:nvPr/>
        </p:nvGrpSpPr>
        <p:grpSpPr>
          <a:xfrm>
            <a:off x="725747" y="1573968"/>
            <a:ext cx="11278190" cy="5081725"/>
            <a:chOff x="725747" y="1573968"/>
            <a:chExt cx="11278190" cy="5081725"/>
          </a:xfrm>
        </p:grpSpPr>
        <p:grpSp>
          <p:nvGrpSpPr>
            <p:cNvPr id="41" name="Group 40">
              <a:extLst>
                <a:ext uri="{FF2B5EF4-FFF2-40B4-BE49-F238E27FC236}">
                  <a16:creationId xmlns:a16="http://schemas.microsoft.com/office/drawing/2014/main" id="{4D159B3C-9D88-4339-8C55-5C4A0FE79C8F}"/>
                </a:ext>
              </a:extLst>
            </p:cNvPr>
            <p:cNvGrpSpPr/>
            <p:nvPr/>
          </p:nvGrpSpPr>
          <p:grpSpPr>
            <a:xfrm>
              <a:off x="725747" y="1579986"/>
              <a:ext cx="11278190" cy="5075707"/>
              <a:chOff x="725747" y="1579986"/>
              <a:chExt cx="11278190" cy="5075707"/>
            </a:xfrm>
          </p:grpSpPr>
          <p:grpSp>
            <p:nvGrpSpPr>
              <p:cNvPr id="29" name="Group 28">
                <a:extLst>
                  <a:ext uri="{FF2B5EF4-FFF2-40B4-BE49-F238E27FC236}">
                    <a16:creationId xmlns:a16="http://schemas.microsoft.com/office/drawing/2014/main" id="{1D74B573-5048-4A88-AAE7-22272095FB10}"/>
                  </a:ext>
                </a:extLst>
              </p:cNvPr>
              <p:cNvGrpSpPr/>
              <p:nvPr/>
            </p:nvGrpSpPr>
            <p:grpSpPr>
              <a:xfrm>
                <a:off x="725747" y="1579986"/>
                <a:ext cx="11274543" cy="5075707"/>
                <a:chOff x="625992" y="1579986"/>
                <a:chExt cx="11274543" cy="5075707"/>
              </a:xfrm>
            </p:grpSpPr>
            <p:pic>
              <p:nvPicPr>
                <p:cNvPr id="21" name="Picture 20" descr="A screenshot of a cell phone&#10;&#10;Description generated with very high confidence">
                  <a:extLst>
                    <a:ext uri="{FF2B5EF4-FFF2-40B4-BE49-F238E27FC236}">
                      <a16:creationId xmlns:a16="http://schemas.microsoft.com/office/drawing/2014/main" id="{614FC88D-5732-4988-94DA-63B04130ECB9}"/>
                    </a:ext>
                  </a:extLst>
                </p:cNvPr>
                <p:cNvPicPr>
                  <a:picLocks/>
                </p:cNvPicPr>
                <p:nvPr/>
              </p:nvPicPr>
              <p:blipFill rotWithShape="1">
                <a:blip r:embed="rId2"/>
                <a:srcRect l="3801" r="62822"/>
                <a:stretch/>
              </p:blipFill>
              <p:spPr>
                <a:xfrm>
                  <a:off x="8487507" y="1911467"/>
                  <a:ext cx="3413028" cy="4453128"/>
                </a:xfrm>
                <a:prstGeom prst="rect">
                  <a:avLst/>
                </a:prstGeom>
              </p:spPr>
            </p:pic>
            <p:grpSp>
              <p:nvGrpSpPr>
                <p:cNvPr id="28" name="Group 27">
                  <a:extLst>
                    <a:ext uri="{FF2B5EF4-FFF2-40B4-BE49-F238E27FC236}">
                      <a16:creationId xmlns:a16="http://schemas.microsoft.com/office/drawing/2014/main" id="{9004F729-9836-4F84-9F2C-A7D2D01E1A7C}"/>
                    </a:ext>
                  </a:extLst>
                </p:cNvPr>
                <p:cNvGrpSpPr/>
                <p:nvPr/>
              </p:nvGrpSpPr>
              <p:grpSpPr>
                <a:xfrm>
                  <a:off x="625992" y="1579986"/>
                  <a:ext cx="7634852" cy="5075707"/>
                  <a:chOff x="625992" y="1579986"/>
                  <a:chExt cx="7634852" cy="5075707"/>
                </a:xfrm>
              </p:grpSpPr>
              <p:grpSp>
                <p:nvGrpSpPr>
                  <p:cNvPr id="25" name="Group 24">
                    <a:extLst>
                      <a:ext uri="{FF2B5EF4-FFF2-40B4-BE49-F238E27FC236}">
                        <a16:creationId xmlns:a16="http://schemas.microsoft.com/office/drawing/2014/main" id="{1557B9CC-7814-4BE0-8CD8-767AB4C33F6D}"/>
                      </a:ext>
                    </a:extLst>
                  </p:cNvPr>
                  <p:cNvGrpSpPr/>
                  <p:nvPr/>
                </p:nvGrpSpPr>
                <p:grpSpPr>
                  <a:xfrm>
                    <a:off x="625992" y="1852031"/>
                    <a:ext cx="7634852" cy="4803662"/>
                    <a:chOff x="782748" y="1852031"/>
                    <a:chExt cx="7634852" cy="4803662"/>
                  </a:xfrm>
                </p:grpSpPr>
                <p:grpSp>
                  <p:nvGrpSpPr>
                    <p:cNvPr id="24" name="Group 23">
                      <a:extLst>
                        <a:ext uri="{FF2B5EF4-FFF2-40B4-BE49-F238E27FC236}">
                          <a16:creationId xmlns:a16="http://schemas.microsoft.com/office/drawing/2014/main" id="{70B15917-7624-44EF-A05F-CC31D6F5E8C4}"/>
                        </a:ext>
                      </a:extLst>
                    </p:cNvPr>
                    <p:cNvGrpSpPr/>
                    <p:nvPr/>
                  </p:nvGrpSpPr>
                  <p:grpSpPr>
                    <a:xfrm>
                      <a:off x="782748" y="4369693"/>
                      <a:ext cx="7634852" cy="2286000"/>
                      <a:chOff x="782748" y="4331124"/>
                      <a:chExt cx="7634852" cy="2286000"/>
                    </a:xfrm>
                  </p:grpSpPr>
                  <p:pic>
                    <p:nvPicPr>
                      <p:cNvPr id="15" name="Picture 14" descr="A close up of a logo&#10;&#10;Description generated with very high confidence">
                        <a:extLst>
                          <a:ext uri="{FF2B5EF4-FFF2-40B4-BE49-F238E27FC236}">
                            <a16:creationId xmlns:a16="http://schemas.microsoft.com/office/drawing/2014/main" id="{071768AE-315D-42D0-9CB3-3F292CE7FB2A}"/>
                          </a:ext>
                        </a:extLst>
                      </p:cNvPr>
                      <p:cNvPicPr>
                        <a:picLocks/>
                      </p:cNvPicPr>
                      <p:nvPr/>
                    </p:nvPicPr>
                    <p:blipFill>
                      <a:blip r:embed="rId3"/>
                      <a:stretch>
                        <a:fillRect/>
                      </a:stretch>
                    </p:blipFill>
                    <p:spPr>
                      <a:xfrm>
                        <a:off x="782748" y="4331124"/>
                        <a:ext cx="3657600" cy="2286000"/>
                      </a:xfrm>
                      <a:prstGeom prst="rect">
                        <a:avLst/>
                      </a:prstGeom>
                    </p:spPr>
                  </p:pic>
                  <p:pic>
                    <p:nvPicPr>
                      <p:cNvPr id="17" name="Picture 16" descr="A screenshot of a cell phone&#10;&#10;Description generated with high confidence">
                        <a:extLst>
                          <a:ext uri="{FF2B5EF4-FFF2-40B4-BE49-F238E27FC236}">
                            <a16:creationId xmlns:a16="http://schemas.microsoft.com/office/drawing/2014/main" id="{08739FFC-8022-4D26-8528-C492A08DFB92}"/>
                          </a:ext>
                        </a:extLst>
                      </p:cNvPr>
                      <p:cNvPicPr>
                        <a:picLocks/>
                      </p:cNvPicPr>
                      <p:nvPr/>
                    </p:nvPicPr>
                    <p:blipFill>
                      <a:blip r:embed="rId4"/>
                      <a:stretch>
                        <a:fillRect/>
                      </a:stretch>
                    </p:blipFill>
                    <p:spPr>
                      <a:xfrm>
                        <a:off x="4760000" y="4331124"/>
                        <a:ext cx="3657600" cy="2286000"/>
                      </a:xfrm>
                      <a:prstGeom prst="rect">
                        <a:avLst/>
                      </a:prstGeom>
                    </p:spPr>
                  </p:pic>
                </p:grpSp>
                <p:grpSp>
                  <p:nvGrpSpPr>
                    <p:cNvPr id="23" name="Group 22">
                      <a:extLst>
                        <a:ext uri="{FF2B5EF4-FFF2-40B4-BE49-F238E27FC236}">
                          <a16:creationId xmlns:a16="http://schemas.microsoft.com/office/drawing/2014/main" id="{B855E935-61A7-4CFA-8FAD-59A5DC6DA9F6}"/>
                        </a:ext>
                      </a:extLst>
                    </p:cNvPr>
                    <p:cNvGrpSpPr/>
                    <p:nvPr/>
                  </p:nvGrpSpPr>
                  <p:grpSpPr>
                    <a:xfrm>
                      <a:off x="782749" y="1852031"/>
                      <a:ext cx="7634851" cy="2286000"/>
                      <a:chOff x="782749" y="1943628"/>
                      <a:chExt cx="7634851" cy="2286000"/>
                    </a:xfrm>
                  </p:grpSpPr>
                  <p:pic>
                    <p:nvPicPr>
                      <p:cNvPr id="13" name="Picture 12">
                        <a:extLst>
                          <a:ext uri="{FF2B5EF4-FFF2-40B4-BE49-F238E27FC236}">
                            <a16:creationId xmlns:a16="http://schemas.microsoft.com/office/drawing/2014/main" id="{F39C7C74-394C-4E61-B00A-D21A247277E2}"/>
                          </a:ext>
                        </a:extLst>
                      </p:cNvPr>
                      <p:cNvPicPr>
                        <a:picLocks/>
                      </p:cNvPicPr>
                      <p:nvPr/>
                    </p:nvPicPr>
                    <p:blipFill>
                      <a:blip r:embed="rId5"/>
                      <a:stretch>
                        <a:fillRect/>
                      </a:stretch>
                    </p:blipFill>
                    <p:spPr>
                      <a:xfrm>
                        <a:off x="782749" y="1943628"/>
                        <a:ext cx="3657600" cy="2286000"/>
                      </a:xfrm>
                      <a:prstGeom prst="rect">
                        <a:avLst/>
                      </a:prstGeom>
                    </p:spPr>
                  </p:pic>
                  <p:pic>
                    <p:nvPicPr>
                      <p:cNvPr id="19" name="Picture 18" descr="A screenshot of a cell phone&#10;&#10;Description generated with high confidence">
                        <a:extLst>
                          <a:ext uri="{FF2B5EF4-FFF2-40B4-BE49-F238E27FC236}">
                            <a16:creationId xmlns:a16="http://schemas.microsoft.com/office/drawing/2014/main" id="{B2DEAE2E-A788-4294-A8A2-A7FFE539F707}"/>
                          </a:ext>
                        </a:extLst>
                      </p:cNvPr>
                      <p:cNvPicPr>
                        <a:picLocks/>
                      </p:cNvPicPr>
                      <p:nvPr/>
                    </p:nvPicPr>
                    <p:blipFill>
                      <a:blip r:embed="rId6"/>
                      <a:stretch>
                        <a:fillRect/>
                      </a:stretch>
                    </p:blipFill>
                    <p:spPr>
                      <a:xfrm>
                        <a:off x="4760000" y="1943628"/>
                        <a:ext cx="3657600" cy="2286000"/>
                      </a:xfrm>
                      <a:prstGeom prst="rect">
                        <a:avLst/>
                      </a:prstGeom>
                    </p:spPr>
                  </p:pic>
                </p:grpSp>
              </p:grpSp>
              <p:sp>
                <p:nvSpPr>
                  <p:cNvPr id="26" name="TextBox 25">
                    <a:extLst>
                      <a:ext uri="{FF2B5EF4-FFF2-40B4-BE49-F238E27FC236}">
                        <a16:creationId xmlns:a16="http://schemas.microsoft.com/office/drawing/2014/main" id="{9F942396-7434-402A-A5D0-42E4164C381F}"/>
                      </a:ext>
                    </a:extLst>
                  </p:cNvPr>
                  <p:cNvSpPr txBox="1"/>
                  <p:nvPr/>
                </p:nvSpPr>
                <p:spPr>
                  <a:xfrm>
                    <a:off x="3756455" y="1579986"/>
                    <a:ext cx="1724297" cy="338554"/>
                  </a:xfrm>
                  <a:prstGeom prst="rect">
                    <a:avLst/>
                  </a:prstGeom>
                  <a:noFill/>
                </p:spPr>
                <p:txBody>
                  <a:bodyPr wrap="square" rtlCol="0">
                    <a:spAutoFit/>
                  </a:bodyPr>
                  <a:lstStyle/>
                  <a:p>
                    <a:pPr algn="ctr"/>
                    <a:r>
                      <a:rPr lang="en-US" sz="1600" b="1" dirty="0"/>
                      <a:t>Training Set</a:t>
                    </a:r>
                  </a:p>
                </p:txBody>
              </p:sp>
              <p:sp>
                <p:nvSpPr>
                  <p:cNvPr id="27" name="TextBox 26">
                    <a:extLst>
                      <a:ext uri="{FF2B5EF4-FFF2-40B4-BE49-F238E27FC236}">
                        <a16:creationId xmlns:a16="http://schemas.microsoft.com/office/drawing/2014/main" id="{0AEDF2DA-0C67-45B7-A67C-0DDD1E3D8EB8}"/>
                      </a:ext>
                    </a:extLst>
                  </p:cNvPr>
                  <p:cNvSpPr txBox="1"/>
                  <p:nvPr/>
                </p:nvSpPr>
                <p:spPr>
                  <a:xfrm>
                    <a:off x="3768811" y="4158476"/>
                    <a:ext cx="1724297" cy="338554"/>
                  </a:xfrm>
                  <a:prstGeom prst="rect">
                    <a:avLst/>
                  </a:prstGeom>
                  <a:noFill/>
                </p:spPr>
                <p:txBody>
                  <a:bodyPr wrap="square" rtlCol="0">
                    <a:spAutoFit/>
                  </a:bodyPr>
                  <a:lstStyle/>
                  <a:p>
                    <a:pPr algn="ctr"/>
                    <a:r>
                      <a:rPr lang="en-US" sz="1600" b="1" dirty="0"/>
                      <a:t>Test Set</a:t>
                    </a:r>
                  </a:p>
                </p:txBody>
              </p:sp>
            </p:grpSp>
          </p:grpSp>
          <p:cxnSp>
            <p:nvCxnSpPr>
              <p:cNvPr id="40" name="Straight Connector 39">
                <a:extLst>
                  <a:ext uri="{FF2B5EF4-FFF2-40B4-BE49-F238E27FC236}">
                    <a16:creationId xmlns:a16="http://schemas.microsoft.com/office/drawing/2014/main" id="{E6B8943F-42AA-4000-A9E2-F7415E377C21}"/>
                  </a:ext>
                </a:extLst>
              </p:cNvPr>
              <p:cNvCxnSpPr/>
              <p:nvPr/>
            </p:nvCxnSpPr>
            <p:spPr>
              <a:xfrm>
                <a:off x="8590909" y="4342534"/>
                <a:ext cx="341302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6E79B00D-DE5A-4E23-8E52-A157DE95B937}"/>
                </a:ext>
              </a:extLst>
            </p:cNvPr>
            <p:cNvSpPr txBox="1"/>
            <p:nvPr/>
          </p:nvSpPr>
          <p:spPr>
            <a:xfrm>
              <a:off x="9278883" y="1573968"/>
              <a:ext cx="2011680" cy="584775"/>
            </a:xfrm>
            <a:prstGeom prst="rect">
              <a:avLst/>
            </a:prstGeom>
            <a:noFill/>
          </p:spPr>
          <p:txBody>
            <a:bodyPr wrap="square" rtlCol="0">
              <a:spAutoFit/>
            </a:bodyPr>
            <a:lstStyle/>
            <a:p>
              <a:pPr algn="ctr"/>
              <a:r>
                <a:rPr lang="en-US" sz="1600" b="1" dirty="0"/>
                <a:t>Top Words Per Topic</a:t>
              </a:r>
            </a:p>
          </p:txBody>
        </p:sp>
      </p:grpSp>
    </p:spTree>
    <p:extLst>
      <p:ext uri="{BB962C8B-B14F-4D97-AF65-F5344CB8AC3E}">
        <p14:creationId xmlns:p14="http://schemas.microsoft.com/office/powerpoint/2010/main" val="14343753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12745</TotalTime>
  <Words>2218</Words>
  <Application>Microsoft Office PowerPoint</Application>
  <PresentationFormat>Widescreen</PresentationFormat>
  <Paragraphs>310</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Franklin Gothic Book</vt:lpstr>
      <vt:lpstr>Crop</vt:lpstr>
      <vt:lpstr>TXTIMONY: </vt:lpstr>
      <vt:lpstr>ISSUE CONTEXT: CIVIL LIBERTIES</vt:lpstr>
      <vt:lpstr>ISSUE CONTEXT: PRESS FREEDOM </vt:lpstr>
      <vt:lpstr>ISSUE CONTEXT: RESPONSIBLE GOVERNANCE</vt:lpstr>
      <vt:lpstr>DATA PRODUCT: TXTIMONY</vt:lpstr>
      <vt:lpstr>DEVELOPMENT WORKFLOW:</vt:lpstr>
      <vt:lpstr>KEY CHALLENGES &amp; CHOICES:</vt:lpstr>
      <vt:lpstr>LATENT DIRICHLET ALLOCATION:</vt:lpstr>
      <vt:lpstr>LDA OUTCOMES:  Topic 0 = Cameroon’s Ambazonian Separatist Movement Topic 1 = Nigeria’s Boko Haram Insurgency</vt:lpstr>
      <vt:lpstr>LATENT SEMANTIC ANALYSIS:</vt:lpstr>
      <vt:lpstr>LSA OUTCOMES: Topic 0 = Cameroon’s Ambazonian Separatist Movement Topic 1 = Nigeria’s Boko Haram Insurgency</vt:lpstr>
      <vt:lpstr>NON-NEGATIVE MATRIX FACTORIZATION: </vt:lpstr>
      <vt:lpstr>NMF OUTCOMES: Topic 0 = Cameroon’s Ambazonian Separatist Movement Topic 1 = Nigeria’s Boko Haram Insurgency</vt:lpstr>
      <vt:lpstr>TOP WORDS &amp; LOADINGS - SPARSITY: I</vt:lpstr>
      <vt:lpstr>TOP WORDS &amp; LOADINGS - SPARSITY: II</vt:lpstr>
      <vt:lpstr>PERFORMANCE IN CONTEXT: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TXTIMONY:</dc:title>
  <dc:creator>Adaeze.Adaure.Adaugo. Adaeze.Adaure.Adaugo.</dc:creator>
  <cp:lastModifiedBy>Ndifon, Beri E.</cp:lastModifiedBy>
  <cp:revision>126</cp:revision>
  <dcterms:created xsi:type="dcterms:W3CDTF">2018-12-12T02:07:46Z</dcterms:created>
  <dcterms:modified xsi:type="dcterms:W3CDTF">2018-12-27T16:21:35Z</dcterms:modified>
</cp:coreProperties>
</file>