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7" r:id="rId13"/>
    <p:sldId id="266" r:id="rId14"/>
    <p:sldId id="268" r:id="rId15"/>
  </p:sldIdLst>
  <p:sldSz cx="12192000" cy="6858000"/>
  <p:notesSz cx="6858000" cy="9144000"/>
  <p:embeddedFontLst>
    <p:embeddedFont>
      <p:font typeface="Arial Black" pitchFamily="34" charset="0"/>
      <p:bold r:id="rId17"/>
    </p:embeddedFont>
    <p:embeddedFont>
      <p:font typeface="Century Schoolbook" pitchFamily="18" charset="0"/>
      <p:regular r:id="rId18"/>
      <p:bold r:id="rId19"/>
      <p:italic r:id="rId20"/>
      <p:boldItalic r:id="rId21"/>
    </p:embeddedFont>
    <p:embeddedFont>
      <p:font typeface="Wingdings 2" pitchFamily="18" charset="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p:scale>
          <a:sx n="68" d="100"/>
          <a:sy n="68" d="100"/>
        </p:scale>
        <p:origin x="-804"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ctrTitle"/>
          </p:nvPr>
        </p:nvSpPr>
        <p:spPr>
          <a:xfrm>
            <a:off x="1881158" y="285728"/>
            <a:ext cx="4929222" cy="1643074"/>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6000"/>
              <a:buFont typeface="Arial Black"/>
              <a:buNone/>
            </a:pPr>
            <a:r>
              <a:rPr lang="en-US" dirty="0" smtClean="0">
                <a:latin typeface="Arial Black"/>
                <a:sym typeface="Arial Black"/>
              </a:rPr>
              <a:t>ENVIRONMENT</a:t>
            </a:r>
            <a:r>
              <a:rPr lang="en-US" dirty="0" smtClean="0"/>
              <a:t> </a:t>
            </a:r>
            <a:endParaRPr/>
          </a:p>
        </p:txBody>
      </p:sp>
      <p:sp>
        <p:nvSpPr>
          <p:cNvPr id="143" name="Google Shape;143;p19"/>
          <p:cNvSpPr txBox="1">
            <a:spLocks noGrp="1"/>
          </p:cNvSpPr>
          <p:nvPr>
            <p:ph type="subTitle" idx="1"/>
          </p:nvPr>
        </p:nvSpPr>
        <p:spPr>
          <a:xfrm>
            <a:off x="2952728" y="2143116"/>
            <a:ext cx="5058819" cy="571504"/>
          </a:xfrm>
          <a:prstGeom prst="rect">
            <a:avLst/>
          </a:prstGeom>
          <a:noFill/>
          <a:ln>
            <a:noFill/>
          </a:ln>
        </p:spPr>
        <p:txBody>
          <a:bodyPr spcFirstLastPara="1" wrap="square" lIns="91425" tIns="45700" rIns="91425" bIns="45700" anchor="t" anchorCtr="0">
            <a:normAutofit fontScale="92500"/>
          </a:bodyPr>
          <a:lstStyle/>
          <a:p>
            <a:pPr marL="0" lvl="0" indent="0" algn="r" rtl="0">
              <a:spcBef>
                <a:spcPts val="0"/>
              </a:spcBef>
              <a:spcAft>
                <a:spcPts val="0"/>
              </a:spcAft>
              <a:buSzPts val="5800"/>
              <a:buNone/>
            </a:pPr>
            <a:r>
              <a:rPr lang="en-US" sz="2400" b="1" dirty="0" smtClean="0">
                <a:latin typeface="Arial"/>
                <a:cs typeface="Arial"/>
                <a:sym typeface="Arial"/>
              </a:rPr>
              <a:t>SMART DUSTBIN WITH ARDUINO</a:t>
            </a:r>
            <a:endParaRPr sz="2400"/>
          </a:p>
        </p:txBody>
      </p:sp>
      <p:pic>
        <p:nvPicPr>
          <p:cNvPr id="4" name="Picture 3" descr="smart dustbin.jfif"/>
          <p:cNvPicPr>
            <a:picLocks noChangeAspect="1"/>
          </p:cNvPicPr>
          <p:nvPr/>
        </p:nvPicPr>
        <p:blipFill>
          <a:blip r:embed="rId3"/>
          <a:stretch>
            <a:fillRect/>
          </a:stretch>
        </p:blipFill>
        <p:spPr>
          <a:xfrm>
            <a:off x="4238612" y="3214686"/>
            <a:ext cx="2571768" cy="1440190"/>
          </a:xfrm>
          <a:prstGeom prst="rect">
            <a:avLst/>
          </a:prstGeom>
        </p:spPr>
      </p:pic>
      <p:pic>
        <p:nvPicPr>
          <p:cNvPr id="6" name="Picture 5" descr="smart dustbin1.jfif"/>
          <p:cNvPicPr>
            <a:picLocks noChangeAspect="1"/>
          </p:cNvPicPr>
          <p:nvPr/>
        </p:nvPicPr>
        <p:blipFill>
          <a:blip r:embed="rId4"/>
          <a:stretch>
            <a:fillRect/>
          </a:stretch>
        </p:blipFill>
        <p:spPr>
          <a:xfrm>
            <a:off x="8310578" y="2643182"/>
            <a:ext cx="2152650" cy="2124075"/>
          </a:xfrm>
          <a:prstGeom prst="rect">
            <a:avLst/>
          </a:prstGeom>
        </p:spPr>
      </p:pic>
      <p:sp>
        <p:nvSpPr>
          <p:cNvPr id="7" name="Rectangle 6"/>
          <p:cNvSpPr/>
          <p:nvPr/>
        </p:nvSpPr>
        <p:spPr>
          <a:xfrm>
            <a:off x="5524496" y="5286388"/>
            <a:ext cx="6096000" cy="116955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b="1" dirty="0" smtClean="0">
                <a:solidFill>
                  <a:srgbClr val="FF0000"/>
                </a:solidFill>
              </a:rPr>
              <a:t>Presented by,</a:t>
            </a:r>
          </a:p>
          <a:p>
            <a:r>
              <a:rPr lang="en-IN" b="1" dirty="0" smtClean="0">
                <a:solidFill>
                  <a:srgbClr val="FF0000"/>
                </a:solidFill>
              </a:rPr>
              <a:t>HARSHINI SA</a:t>
            </a:r>
          </a:p>
          <a:p>
            <a:r>
              <a:rPr lang="en-IN" b="1" dirty="0" smtClean="0">
                <a:solidFill>
                  <a:srgbClr val="FF0000"/>
                </a:solidFill>
              </a:rPr>
              <a:t>II YR,ECE</a:t>
            </a:r>
          </a:p>
          <a:p>
            <a:r>
              <a:rPr lang="en-IN" b="1" dirty="0" smtClean="0">
                <a:solidFill>
                  <a:srgbClr val="FF0000"/>
                </a:solidFill>
              </a:rPr>
              <a:t>ST.JOSEPH’S INSTITUTE OF TECHNOLOGY.</a:t>
            </a:r>
          </a:p>
          <a:p>
            <a:r>
              <a:rPr lang="en-IN" b="1" dirty="0" smtClean="0">
                <a:solidFill>
                  <a:srgbClr val="FF0000"/>
                </a:solidFill>
              </a:rPr>
              <a:t>CHENNAI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CHALLENGES</a:t>
            </a:r>
            <a:r>
              <a:rPr lang="en-US" dirty="0"/>
              <a:t> </a:t>
            </a:r>
            <a:endParaRPr/>
          </a:p>
        </p:txBody>
      </p:sp>
      <p:sp>
        <p:nvSpPr>
          <p:cNvPr id="4" name="TextBox 3"/>
          <p:cNvSpPr txBox="1"/>
          <p:nvPr/>
        </p:nvSpPr>
        <p:spPr>
          <a:xfrm>
            <a:off x="1595406" y="2928934"/>
            <a:ext cx="8640000" cy="1200329"/>
          </a:xfrm>
          <a:prstGeom prst="rect">
            <a:avLst/>
          </a:prstGeom>
          <a:noFill/>
        </p:spPr>
        <p:txBody>
          <a:bodyPr wrap="square" rtlCol="0">
            <a:spAutoFit/>
          </a:bodyPr>
          <a:lstStyle/>
          <a:p>
            <a:r>
              <a:rPr lang="en-IN" sz="1800" dirty="0" smtClean="0"/>
              <a:t>According to the laws of  physics ,you will require </a:t>
            </a:r>
            <a:r>
              <a:rPr lang="en-IN" sz="1800" dirty="0" smtClean="0">
                <a:solidFill>
                  <a:srgbClr val="FF0000"/>
                </a:solidFill>
              </a:rPr>
              <a:t>more energy</a:t>
            </a:r>
            <a:r>
              <a:rPr lang="en-IN" sz="1800" dirty="0" smtClean="0"/>
              <a:t> to push the lid from the hinge than at the extreme end. But in order to open the lid and not have any obstacle,this is the only place to fix the servo motor with its arm.</a:t>
            </a:r>
          </a:p>
          <a:p>
            <a:r>
              <a:rPr lang="en-IN" sz="1800" dirty="0" smtClean="0"/>
              <a:t>We have to use a </a:t>
            </a:r>
            <a:r>
              <a:rPr lang="en-IN" sz="1800" dirty="0" smtClean="0">
                <a:solidFill>
                  <a:srgbClr val="FF0000"/>
                </a:solidFill>
              </a:rPr>
              <a:t>sharp objects </a:t>
            </a:r>
            <a:r>
              <a:rPr lang="en-IN" sz="1800" dirty="0" smtClean="0"/>
              <a:t>with a lot of force to make these </a:t>
            </a:r>
            <a:r>
              <a:rPr lang="en-IN" sz="1800" dirty="0" smtClean="0">
                <a:solidFill>
                  <a:srgbClr val="FF0000"/>
                </a:solidFill>
              </a:rPr>
              <a:t>holes</a:t>
            </a:r>
            <a:r>
              <a:rPr lang="en-IN" sz="1800" dirty="0" smtClean="0"/>
              <a:t>.</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GLOBAL TRENDS</a:t>
            </a:r>
            <a:endParaRPr/>
          </a:p>
        </p:txBody>
      </p:sp>
      <p:sp>
        <p:nvSpPr>
          <p:cNvPr id="3" name="TextBox 2"/>
          <p:cNvSpPr txBox="1"/>
          <p:nvPr/>
        </p:nvSpPr>
        <p:spPr>
          <a:xfrm>
            <a:off x="1452530" y="1928802"/>
            <a:ext cx="8640000" cy="2862322"/>
          </a:xfrm>
          <a:prstGeom prst="rect">
            <a:avLst/>
          </a:prstGeom>
          <a:noFill/>
        </p:spPr>
        <p:txBody>
          <a:bodyPr wrap="square" rtlCol="0">
            <a:spAutoFit/>
          </a:bodyPr>
          <a:lstStyle/>
          <a:p>
            <a:r>
              <a:rPr lang="en-IN" sz="1800" dirty="0" smtClean="0"/>
              <a:t>Major players across the global are introducing </a:t>
            </a:r>
            <a:r>
              <a:rPr lang="en-IN" sz="1800" dirty="0" smtClean="0">
                <a:solidFill>
                  <a:srgbClr val="FF0000"/>
                </a:solidFill>
              </a:rPr>
              <a:t>smart trash bins </a:t>
            </a:r>
            <a:r>
              <a:rPr lang="en-IN" sz="1800" dirty="0" smtClean="0"/>
              <a:t>with unique materials and advanced technology that help users in easing logistics, </a:t>
            </a:r>
            <a:r>
              <a:rPr lang="en-IN" sz="1800" dirty="0" smtClean="0">
                <a:solidFill>
                  <a:srgbClr val="FF0000"/>
                </a:solidFill>
              </a:rPr>
              <a:t>reducing costs</a:t>
            </a:r>
            <a:r>
              <a:rPr lang="en-IN" sz="1800" dirty="0" smtClean="0"/>
              <a:t>, and improving the </a:t>
            </a:r>
            <a:r>
              <a:rPr lang="en-IN" sz="1800" dirty="0" smtClean="0">
                <a:solidFill>
                  <a:srgbClr val="FF0000"/>
                </a:solidFill>
              </a:rPr>
              <a:t>environment</a:t>
            </a:r>
            <a:r>
              <a:rPr lang="en-IN" sz="1800" dirty="0" smtClean="0"/>
              <a:t>. </a:t>
            </a:r>
          </a:p>
          <a:p>
            <a:r>
              <a:rPr lang="en-IN" sz="1800" dirty="0" smtClean="0"/>
              <a:t>This is likely to drive the demand for smart trash bins in the coming years.</a:t>
            </a:r>
          </a:p>
          <a:p>
            <a:endParaRPr lang="en-IN" sz="1800" dirty="0" smtClean="0"/>
          </a:p>
          <a:p>
            <a:r>
              <a:rPr lang="en-IN" sz="1800" dirty="0" smtClean="0"/>
              <a:t>Increasing awareness about the usage of technologically advanced trash bins among users is influencing them to opt for smart trash bins. </a:t>
            </a:r>
          </a:p>
          <a:p>
            <a:r>
              <a:rPr lang="en-IN" sz="1800" dirty="0" smtClean="0"/>
              <a:t>Emerging countries across the global are promoting their major cities with </a:t>
            </a:r>
            <a:r>
              <a:rPr lang="en-IN" sz="1800" dirty="0" smtClean="0">
                <a:solidFill>
                  <a:srgbClr val="FF0000"/>
                </a:solidFill>
              </a:rPr>
              <a:t>smart technology</a:t>
            </a:r>
            <a:r>
              <a:rPr lang="en-IN" sz="1800" dirty="0" smtClean="0"/>
              <a:t> in order to meet smart city project intiatives, which is likely to gain demand for </a:t>
            </a:r>
            <a:r>
              <a:rPr lang="en-IN" sz="1800" dirty="0" smtClean="0">
                <a:solidFill>
                  <a:srgbClr val="FF0000"/>
                </a:solidFill>
              </a:rPr>
              <a:t>smart trash bins.</a:t>
            </a: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rave Trug.png"/>
          <p:cNvPicPr>
            <a:picLocks noChangeAspect="1"/>
          </p:cNvPicPr>
          <p:nvPr/>
        </p:nvPicPr>
        <p:blipFill>
          <a:blip r:embed="rId2"/>
          <a:stretch>
            <a:fillRect/>
          </a:stretch>
        </p:blipFill>
        <p:spPr>
          <a:xfrm>
            <a:off x="738151" y="1714488"/>
            <a:ext cx="10144196" cy="4158674"/>
          </a:xfrm>
          <a:prstGeom prst="rect">
            <a:avLst/>
          </a:prstGeom>
        </p:spPr>
      </p:pic>
      <p:sp>
        <p:nvSpPr>
          <p:cNvPr id="3" name="TextBox 2"/>
          <p:cNvSpPr txBox="1"/>
          <p:nvPr/>
        </p:nvSpPr>
        <p:spPr>
          <a:xfrm>
            <a:off x="952464" y="785794"/>
            <a:ext cx="6357982" cy="461665"/>
          </a:xfrm>
          <a:prstGeom prst="rect">
            <a:avLst/>
          </a:prstGeom>
          <a:noFill/>
        </p:spPr>
        <p:txBody>
          <a:bodyPr wrap="square" rtlCol="0">
            <a:spAutoFit/>
          </a:bodyPr>
          <a:lstStyle/>
          <a:p>
            <a:r>
              <a:rPr lang="en-US" sz="2400" b="1" dirty="0" smtClean="0"/>
              <a:t>SOFWARE DESIGN USING TINKERCAD</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CONCLUSION</a:t>
            </a:r>
            <a:endParaRPr/>
          </a:p>
        </p:txBody>
      </p:sp>
      <p:sp>
        <p:nvSpPr>
          <p:cNvPr id="3" name="TextBox 2"/>
          <p:cNvSpPr txBox="1"/>
          <p:nvPr/>
        </p:nvSpPr>
        <p:spPr>
          <a:xfrm>
            <a:off x="1595406" y="2214554"/>
            <a:ext cx="8640000" cy="2308324"/>
          </a:xfrm>
          <a:prstGeom prst="rect">
            <a:avLst/>
          </a:prstGeom>
          <a:noFill/>
        </p:spPr>
        <p:txBody>
          <a:bodyPr wrap="square" rtlCol="0">
            <a:spAutoFit/>
          </a:bodyPr>
          <a:lstStyle/>
          <a:p>
            <a:r>
              <a:rPr lang="en-IN" sz="1800" dirty="0" smtClean="0"/>
              <a:t>A simple but useful project called </a:t>
            </a:r>
            <a:r>
              <a:rPr lang="en-IN" sz="1800" b="1" dirty="0" smtClean="0">
                <a:solidFill>
                  <a:srgbClr val="FF0000"/>
                </a:solidFill>
              </a:rPr>
              <a:t>smart dustbin </a:t>
            </a:r>
            <a:r>
              <a:rPr lang="en-IN" sz="1800" dirty="0" smtClean="0"/>
              <a:t>using </a:t>
            </a:r>
            <a:r>
              <a:rPr lang="en-IN" sz="1800" dirty="0" smtClean="0">
                <a:solidFill>
                  <a:srgbClr val="FF0000"/>
                </a:solidFill>
              </a:rPr>
              <a:t>arduino </a:t>
            </a:r>
            <a:r>
              <a:rPr lang="en-IN" sz="1800" dirty="0" smtClean="0"/>
              <a:t>is designed and developed </a:t>
            </a:r>
            <a:r>
              <a:rPr lang="en-IN" sz="1800" dirty="0" err="1" smtClean="0"/>
              <a:t>here.Using</a:t>
            </a:r>
            <a:r>
              <a:rPr lang="en-IN" sz="1800" dirty="0" smtClean="0"/>
              <a:t> this project , the lid of the dustbin stays closed, so that waste is not exposed (to avoid flies and mosquitoes) and when you want dispose any waste, it will automatically open the lid.</a:t>
            </a:r>
          </a:p>
          <a:p>
            <a:endParaRPr lang="en-IN" sz="1800" dirty="0" smtClean="0"/>
          </a:p>
          <a:p>
            <a:r>
              <a:rPr lang="en-IN" sz="1800" dirty="0" smtClean="0"/>
              <a:t>This project came in comfortable which a worthy elucidation for maintaining green environment . The proposed system is an attempt to improve current waste collection system in India for the </a:t>
            </a:r>
            <a:r>
              <a:rPr lang="en-IN" sz="1800" dirty="0" smtClean="0">
                <a:solidFill>
                  <a:srgbClr val="FF0000"/>
                </a:solidFill>
              </a:rPr>
              <a:t>“CLEAN INDIA MISSION”</a:t>
            </a:r>
            <a:r>
              <a:rPr lang="en-IN" sz="1800" dirty="0" smtClean="0"/>
              <a:t>.</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67042" y="2357430"/>
            <a:ext cx="5269190" cy="1938992"/>
          </a:xfrm>
          <a:prstGeom prst="rect">
            <a:avLst/>
          </a:prstGeom>
          <a:noFill/>
        </p:spPr>
        <p:txBody>
          <a:bodyPr wrap="square" lIns="91440" tIns="45720" rIns="91440" bIns="45720">
            <a:spAutoFit/>
          </a:bodyPr>
          <a:lstStyle/>
          <a:p>
            <a:pPr algn="ctr"/>
            <a:r>
              <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THANKYOU</a:t>
            </a:r>
          </a:p>
          <a:p>
            <a:pPr algn="ct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2464" y="1142984"/>
            <a:ext cx="5715040" cy="553998"/>
          </a:xfrm>
          <a:prstGeom prst="rect">
            <a:avLst/>
          </a:prstGeom>
          <a:noFill/>
        </p:spPr>
        <p:txBody>
          <a:bodyPr wrap="square" rtlCol="0">
            <a:spAutoFit/>
          </a:bodyPr>
          <a:lstStyle/>
          <a:p>
            <a:r>
              <a:rPr lang="en-IN" sz="3000" b="1" dirty="0" smtClean="0">
                <a:solidFill>
                  <a:srgbClr val="006699"/>
                </a:solidFill>
              </a:rPr>
              <a:t>      AGENDA  </a:t>
            </a:r>
            <a:endParaRPr lang="en-US" sz="3000" dirty="0">
              <a:solidFill>
                <a:srgbClr val="006699"/>
              </a:solidFill>
            </a:endParaRPr>
          </a:p>
        </p:txBody>
      </p:sp>
      <p:sp>
        <p:nvSpPr>
          <p:cNvPr id="5" name="TextBox 4"/>
          <p:cNvSpPr txBox="1"/>
          <p:nvPr/>
        </p:nvSpPr>
        <p:spPr>
          <a:xfrm>
            <a:off x="1738282" y="1928802"/>
            <a:ext cx="2786082" cy="3477875"/>
          </a:xfrm>
          <a:prstGeom prst="rect">
            <a:avLst/>
          </a:prstGeom>
          <a:noFill/>
        </p:spPr>
        <p:txBody>
          <a:bodyPr wrap="square" rtlCol="0">
            <a:spAutoFit/>
          </a:bodyPr>
          <a:lstStyle/>
          <a:p>
            <a:pPr>
              <a:buFont typeface="Arial" pitchFamily="34" charset="0"/>
              <a:buChar char="•"/>
            </a:pPr>
            <a:r>
              <a:rPr lang="en-IN" sz="2000" dirty="0" smtClean="0"/>
              <a:t>CONTEXT</a:t>
            </a:r>
          </a:p>
          <a:p>
            <a:pPr>
              <a:buFont typeface="Arial" pitchFamily="34" charset="0"/>
              <a:buChar char="•"/>
            </a:pPr>
            <a:r>
              <a:rPr lang="en-IN" sz="2000" dirty="0" smtClean="0"/>
              <a:t>OBJECTIVE</a:t>
            </a:r>
          </a:p>
          <a:p>
            <a:pPr>
              <a:buFont typeface="Arial" pitchFamily="34" charset="0"/>
              <a:buChar char="•"/>
            </a:pPr>
            <a:r>
              <a:rPr lang="en-IN" sz="2000" dirty="0" smtClean="0"/>
              <a:t>COMPONENTS</a:t>
            </a:r>
          </a:p>
          <a:p>
            <a:pPr>
              <a:buFont typeface="Arial" pitchFamily="34" charset="0"/>
              <a:buChar char="•"/>
            </a:pPr>
            <a:r>
              <a:rPr lang="en-IN" sz="2000" dirty="0" smtClean="0"/>
              <a:t>WORKING</a:t>
            </a:r>
          </a:p>
          <a:p>
            <a:pPr>
              <a:buFont typeface="Arial" pitchFamily="34" charset="0"/>
              <a:buChar char="•"/>
            </a:pPr>
            <a:r>
              <a:rPr lang="en-IN" sz="2000" dirty="0" smtClean="0"/>
              <a:t>IMPLEMENTATION</a:t>
            </a:r>
          </a:p>
          <a:p>
            <a:pPr>
              <a:buFont typeface="Arial" pitchFamily="34" charset="0"/>
              <a:buChar char="•"/>
            </a:pPr>
            <a:r>
              <a:rPr lang="en-IN" sz="2000" dirty="0" smtClean="0"/>
              <a:t>ADVANTAGES</a:t>
            </a:r>
          </a:p>
          <a:p>
            <a:pPr>
              <a:buFont typeface="Arial" pitchFamily="34" charset="0"/>
              <a:buChar char="•"/>
            </a:pPr>
            <a:r>
              <a:rPr lang="en-IN" sz="2000" dirty="0" smtClean="0"/>
              <a:t>DISADVANTAGES</a:t>
            </a:r>
          </a:p>
          <a:p>
            <a:pPr>
              <a:buFont typeface="Arial" pitchFamily="34" charset="0"/>
              <a:buChar char="•"/>
            </a:pPr>
            <a:r>
              <a:rPr lang="en-IN" sz="2000" dirty="0" smtClean="0"/>
              <a:t>CHALLENGES</a:t>
            </a:r>
          </a:p>
          <a:p>
            <a:pPr>
              <a:buFont typeface="Arial" pitchFamily="34" charset="0"/>
              <a:buChar char="•"/>
            </a:pPr>
            <a:r>
              <a:rPr lang="en-IN" sz="2000" dirty="0" smtClean="0"/>
              <a:t>GLOBAL TRENDS</a:t>
            </a:r>
          </a:p>
          <a:p>
            <a:pPr>
              <a:buFont typeface="Arial" pitchFamily="34" charset="0"/>
              <a:buChar char="•"/>
            </a:pPr>
            <a:r>
              <a:rPr lang="en-IN" sz="2000" dirty="0" smtClean="0"/>
              <a:t>DESIGN</a:t>
            </a:r>
          </a:p>
          <a:p>
            <a:pPr>
              <a:buFont typeface="Arial" pitchFamily="34" charset="0"/>
              <a:buChar char="•"/>
            </a:pPr>
            <a:r>
              <a:rPr lang="en-IN" sz="2000" dirty="0" smtClean="0"/>
              <a:t>CONCLUSION</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CONTEXT</a:t>
            </a:r>
            <a:endParaRPr/>
          </a:p>
        </p:txBody>
      </p:sp>
      <p:sp>
        <p:nvSpPr>
          <p:cNvPr id="5" name="TextBox 4"/>
          <p:cNvSpPr txBox="1"/>
          <p:nvPr/>
        </p:nvSpPr>
        <p:spPr>
          <a:xfrm>
            <a:off x="1595406" y="1571612"/>
            <a:ext cx="8643998" cy="3693319"/>
          </a:xfrm>
          <a:prstGeom prst="rect">
            <a:avLst/>
          </a:prstGeom>
          <a:noFill/>
        </p:spPr>
        <p:txBody>
          <a:bodyPr wrap="square" rtlCol="0">
            <a:spAutoFit/>
          </a:bodyPr>
          <a:lstStyle/>
          <a:p>
            <a:r>
              <a:rPr lang="en-US" sz="1800" dirty="0" smtClean="0"/>
              <a:t>Dustbins(or garbage bins, trash cans) are small plastic(or metal) containers that are used to store trash (or waste) on a temporary basis. They are often used in homes, offices, streets, parks, etc. to collect the waste.</a:t>
            </a:r>
          </a:p>
          <a:p>
            <a:endParaRPr lang="en-US" sz="1800" dirty="0" smtClean="0"/>
          </a:p>
          <a:p>
            <a:r>
              <a:rPr lang="en-US" sz="1800" dirty="0" smtClean="0"/>
              <a:t>In some places,litering is a serious offence and hence public waste containers are the only way to dispose small waste.</a:t>
            </a:r>
          </a:p>
          <a:p>
            <a:endParaRPr lang="en-US" sz="1800" dirty="0" smtClean="0"/>
          </a:p>
          <a:p>
            <a:r>
              <a:rPr lang="en-US" sz="1800" dirty="0" smtClean="0"/>
              <a:t>Usually, it is common practice to use separate bins for collecting wet or dry, recyclable or non-recyclable waste.</a:t>
            </a:r>
          </a:p>
          <a:p>
            <a:endParaRPr lang="en-US" sz="1800" dirty="0" smtClean="0"/>
          </a:p>
          <a:p>
            <a:r>
              <a:rPr lang="en-US" sz="1800" dirty="0" smtClean="0"/>
              <a:t>In this project, I have designed a simple system called </a:t>
            </a:r>
            <a:r>
              <a:rPr lang="en-US" sz="1800" b="1" dirty="0" smtClean="0">
                <a:solidFill>
                  <a:srgbClr val="FF0000"/>
                </a:solidFill>
              </a:rPr>
              <a:t>smart dustbin </a:t>
            </a:r>
            <a:r>
              <a:rPr lang="en-US" sz="1800" dirty="0" smtClean="0"/>
              <a:t>using </a:t>
            </a:r>
            <a:r>
              <a:rPr lang="en-US" sz="1800" dirty="0" smtClean="0">
                <a:solidFill>
                  <a:srgbClr val="FF0000"/>
                </a:solidFill>
              </a:rPr>
              <a:t>arduino, ultrasonic sensor and servo motor</a:t>
            </a:r>
            <a:r>
              <a:rPr lang="en-US" sz="1800" dirty="0" smtClean="0"/>
              <a:t>, where the lid of the dustbin will automatically open itself upon detection of human hand.</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OBJECTIVE</a:t>
            </a:r>
            <a:endParaRPr/>
          </a:p>
        </p:txBody>
      </p:sp>
      <p:sp>
        <p:nvSpPr>
          <p:cNvPr id="3" name="Rectangle 2"/>
          <p:cNvSpPr/>
          <p:nvPr/>
        </p:nvSpPr>
        <p:spPr>
          <a:xfrm>
            <a:off x="1523968" y="1428736"/>
            <a:ext cx="9286940" cy="2585323"/>
          </a:xfrm>
          <a:prstGeom prst="rect">
            <a:avLst/>
          </a:prstGeom>
        </p:spPr>
        <p:txBody>
          <a:bodyPr wrap="square">
            <a:spAutoFit/>
          </a:bodyPr>
          <a:lstStyle/>
          <a:p>
            <a:r>
              <a:rPr lang="en-US" sz="1800" dirty="0" smtClean="0"/>
              <a:t>In this project , I will show you how to make a smart dustbin using </a:t>
            </a:r>
            <a:r>
              <a:rPr lang="en-US" sz="1800" dirty="0" smtClean="0">
                <a:solidFill>
                  <a:srgbClr val="FF0000"/>
                </a:solidFill>
              </a:rPr>
              <a:t>arduino</a:t>
            </a:r>
            <a:r>
              <a:rPr lang="en-US" sz="1800" dirty="0" smtClean="0"/>
              <a:t>, where the lid of the dustbin will automatically open when you approach with trash. The other important components used to make this </a:t>
            </a:r>
            <a:r>
              <a:rPr lang="en-US" sz="1800" b="1" dirty="0" smtClean="0">
                <a:solidFill>
                  <a:srgbClr val="FF0000"/>
                </a:solidFill>
              </a:rPr>
              <a:t>smart dustbin </a:t>
            </a:r>
            <a:r>
              <a:rPr lang="en-US" sz="1800" dirty="0" smtClean="0"/>
              <a:t>are an HC-04 ultrasonic sensor and an SG90 </a:t>
            </a:r>
            <a:r>
              <a:rPr lang="en-US" sz="1800" dirty="0" err="1" smtClean="0"/>
              <a:t>TowerPro</a:t>
            </a:r>
            <a:r>
              <a:rPr lang="en-US" sz="1800" dirty="0" smtClean="0"/>
              <a:t> servo motor.</a:t>
            </a:r>
          </a:p>
          <a:p>
            <a:endParaRPr lang="en-US" sz="1800" dirty="0" smtClean="0"/>
          </a:p>
          <a:p>
            <a:r>
              <a:rPr lang="en-US" sz="1800" dirty="0" smtClean="0"/>
              <a:t>The main concept behind the </a:t>
            </a:r>
            <a:r>
              <a:rPr lang="en-US" sz="1800" b="1" dirty="0" smtClean="0">
                <a:solidFill>
                  <a:srgbClr val="FF0000"/>
                </a:solidFill>
              </a:rPr>
              <a:t>smart dustbin </a:t>
            </a:r>
            <a:r>
              <a:rPr lang="en-US" sz="1800" dirty="0" smtClean="0"/>
              <a:t>using </a:t>
            </a:r>
            <a:r>
              <a:rPr lang="en-US" sz="1800" dirty="0" smtClean="0">
                <a:solidFill>
                  <a:srgbClr val="FF0000"/>
                </a:solidFill>
              </a:rPr>
              <a:t>arduino</a:t>
            </a:r>
            <a:r>
              <a:rPr lang="en-US" sz="1800" dirty="0" smtClean="0"/>
              <a:t> project is </a:t>
            </a:r>
            <a:r>
              <a:rPr lang="en-US" sz="1800" dirty="0" smtClean="0">
                <a:solidFill>
                  <a:srgbClr val="FF0000"/>
                </a:solidFill>
              </a:rPr>
              <a:t>object detection</a:t>
            </a:r>
            <a:r>
              <a:rPr lang="en-US" sz="1800" dirty="0" smtClean="0"/>
              <a:t>. A similar methodology is implemented here, where the ultrasonic sensor is placed on the top of dustbin’s lid and when the sensor detects any objects like a </a:t>
            </a:r>
            <a:r>
              <a:rPr lang="en-US" sz="1800" dirty="0" smtClean="0">
                <a:solidFill>
                  <a:srgbClr val="FF0000"/>
                </a:solidFill>
              </a:rPr>
              <a:t>human hand</a:t>
            </a:r>
            <a:r>
              <a:rPr lang="en-US" sz="1800" dirty="0" smtClean="0"/>
              <a:t>, it will trigger arduino to open the lid.</a:t>
            </a:r>
            <a:endParaRPr lang="en-US" sz="1800" dirty="0"/>
          </a:p>
        </p:txBody>
      </p:sp>
      <p:sp>
        <p:nvSpPr>
          <p:cNvPr id="30722" name="AutoShape 2" descr="HC-SR04 Ultrasonic Sensor Module at Rs 58/piece | Moti Nagar | New Delhi|  ID: 197274914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HC-SR04 Ultrasonic Sensor Module at Rs 58/piece | Moti Nagar | New Delhi|  ID: 197274914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HC 04 ULTRASONIC SENSOR.jfif"/>
          <p:cNvPicPr>
            <a:picLocks noChangeAspect="1"/>
          </p:cNvPicPr>
          <p:nvPr/>
        </p:nvPicPr>
        <p:blipFill>
          <a:blip r:embed="rId3"/>
          <a:stretch>
            <a:fillRect/>
          </a:stretch>
        </p:blipFill>
        <p:spPr>
          <a:xfrm>
            <a:off x="3452794" y="4071942"/>
            <a:ext cx="2143125" cy="2143125"/>
          </a:xfrm>
          <a:prstGeom prst="rect">
            <a:avLst/>
          </a:prstGeom>
        </p:spPr>
      </p:pic>
      <p:pic>
        <p:nvPicPr>
          <p:cNvPr id="7" name="Picture 6" descr="SG90 TOWERPRO SERVO MOTOR.jfif"/>
          <p:cNvPicPr>
            <a:picLocks noChangeAspect="1"/>
          </p:cNvPicPr>
          <p:nvPr/>
        </p:nvPicPr>
        <p:blipFill>
          <a:blip r:embed="rId4"/>
          <a:stretch>
            <a:fillRect/>
          </a:stretch>
        </p:blipFill>
        <p:spPr>
          <a:xfrm>
            <a:off x="6096000" y="4071942"/>
            <a:ext cx="2466975" cy="18478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COMPONENTS USED </a:t>
            </a:r>
            <a:endParaRPr/>
          </a:p>
        </p:txBody>
      </p:sp>
      <p:sp>
        <p:nvSpPr>
          <p:cNvPr id="3" name="TextBox 2"/>
          <p:cNvSpPr txBox="1"/>
          <p:nvPr/>
        </p:nvSpPr>
        <p:spPr>
          <a:xfrm>
            <a:off x="1381092" y="1428736"/>
            <a:ext cx="4307589" cy="2031325"/>
          </a:xfrm>
          <a:prstGeom prst="rect">
            <a:avLst/>
          </a:prstGeom>
          <a:noFill/>
        </p:spPr>
        <p:txBody>
          <a:bodyPr wrap="none" rtlCol="0">
            <a:spAutoFit/>
          </a:bodyPr>
          <a:lstStyle/>
          <a:p>
            <a:pPr marL="400050" indent="-400050">
              <a:buFont typeface="Arial" pitchFamily="34" charset="0"/>
              <a:buChar char="•"/>
            </a:pPr>
            <a:r>
              <a:rPr lang="en-US" sz="1800" dirty="0" smtClean="0"/>
              <a:t>Arduino UNO</a:t>
            </a:r>
          </a:p>
          <a:p>
            <a:pPr marL="400050" indent="-400050">
              <a:buFont typeface="Arial" pitchFamily="34" charset="0"/>
              <a:buChar char="•"/>
            </a:pPr>
            <a:r>
              <a:rPr lang="en-US" sz="1800" dirty="0" smtClean="0"/>
              <a:t>HC-SR04 Ultrasonic sensor module</a:t>
            </a:r>
          </a:p>
          <a:p>
            <a:pPr marL="400050" indent="-400050">
              <a:buFont typeface="Arial" pitchFamily="34" charset="0"/>
              <a:buChar char="•"/>
            </a:pPr>
            <a:r>
              <a:rPr lang="en-US" sz="1800" dirty="0" smtClean="0"/>
              <a:t>Towerpro SG90 servo motor</a:t>
            </a:r>
          </a:p>
          <a:p>
            <a:pPr marL="400050" indent="-400050">
              <a:buFont typeface="Arial" pitchFamily="34" charset="0"/>
              <a:buChar char="•"/>
            </a:pPr>
            <a:r>
              <a:rPr lang="en-US" sz="1800" dirty="0" smtClean="0"/>
              <a:t>Connecting wires</a:t>
            </a:r>
          </a:p>
          <a:p>
            <a:pPr marL="400050" indent="-400050">
              <a:buFont typeface="Arial" pitchFamily="34" charset="0"/>
              <a:buChar char="•"/>
            </a:pPr>
            <a:r>
              <a:rPr lang="en-US" sz="1800" dirty="0" smtClean="0"/>
              <a:t>5V Power supply</a:t>
            </a:r>
          </a:p>
          <a:p>
            <a:pPr marL="400050" indent="-400050">
              <a:buFont typeface="Arial" pitchFamily="34" charset="0"/>
              <a:buChar char="•"/>
            </a:pPr>
            <a:r>
              <a:rPr lang="en-US" sz="1800" dirty="0" smtClean="0"/>
              <a:t>A small dustbin with hinged lid</a:t>
            </a:r>
          </a:p>
          <a:p>
            <a:pPr marL="400050" indent="-400050">
              <a:buFont typeface="Arial" pitchFamily="34" charset="0"/>
              <a:buChar char="•"/>
            </a:pPr>
            <a:r>
              <a:rPr lang="en-US" sz="1800" dirty="0" smtClean="0"/>
              <a:t>Miscellaneous(glue,plastic tube,etc.)</a:t>
            </a:r>
            <a:endParaRPr lang="en-US" sz="1800" dirty="0"/>
          </a:p>
        </p:txBody>
      </p:sp>
      <p:pic>
        <p:nvPicPr>
          <p:cNvPr id="4" name="Picture 3" descr="HC 04 ULTRASONIC SENSOR.jfif"/>
          <p:cNvPicPr>
            <a:picLocks noChangeAspect="1"/>
          </p:cNvPicPr>
          <p:nvPr/>
        </p:nvPicPr>
        <p:blipFill>
          <a:blip r:embed="rId3"/>
          <a:stretch>
            <a:fillRect/>
          </a:stretch>
        </p:blipFill>
        <p:spPr>
          <a:xfrm>
            <a:off x="1523968" y="4000504"/>
            <a:ext cx="2143125" cy="2143125"/>
          </a:xfrm>
          <a:prstGeom prst="rect">
            <a:avLst/>
          </a:prstGeom>
        </p:spPr>
      </p:pic>
      <p:pic>
        <p:nvPicPr>
          <p:cNvPr id="5" name="Picture 4" descr="SG90 TOWERPRO SERVO MOTOR.jfif"/>
          <p:cNvPicPr>
            <a:picLocks noChangeAspect="1"/>
          </p:cNvPicPr>
          <p:nvPr/>
        </p:nvPicPr>
        <p:blipFill>
          <a:blip r:embed="rId4"/>
          <a:stretch>
            <a:fillRect/>
          </a:stretch>
        </p:blipFill>
        <p:spPr>
          <a:xfrm>
            <a:off x="5810248" y="1285860"/>
            <a:ext cx="2466975" cy="1847850"/>
          </a:xfrm>
          <a:prstGeom prst="rect">
            <a:avLst/>
          </a:prstGeom>
        </p:spPr>
      </p:pic>
      <p:pic>
        <p:nvPicPr>
          <p:cNvPr id="6" name="Picture 5" descr="arduino uno.jfif"/>
          <p:cNvPicPr>
            <a:picLocks noChangeAspect="1"/>
          </p:cNvPicPr>
          <p:nvPr/>
        </p:nvPicPr>
        <p:blipFill>
          <a:blip r:embed="rId5"/>
          <a:stretch>
            <a:fillRect/>
          </a:stretch>
        </p:blipFill>
        <p:spPr>
          <a:xfrm>
            <a:off x="4881554" y="3857628"/>
            <a:ext cx="2143125" cy="2143125"/>
          </a:xfrm>
          <a:prstGeom prst="rect">
            <a:avLst/>
          </a:prstGeom>
        </p:spPr>
      </p:pic>
      <p:pic>
        <p:nvPicPr>
          <p:cNvPr id="7" name="Picture 6" descr="5v power suuply.jfif"/>
          <p:cNvPicPr>
            <a:picLocks noChangeAspect="1"/>
          </p:cNvPicPr>
          <p:nvPr/>
        </p:nvPicPr>
        <p:blipFill>
          <a:blip r:embed="rId6"/>
          <a:srcRect l="55515" b="9459"/>
          <a:stretch>
            <a:fillRect/>
          </a:stretch>
        </p:blipFill>
        <p:spPr>
          <a:xfrm>
            <a:off x="8239140" y="4000504"/>
            <a:ext cx="1152524" cy="1595443"/>
          </a:xfrm>
          <a:prstGeom prst="rect">
            <a:avLst/>
          </a:prstGeom>
        </p:spPr>
      </p:pic>
      <p:pic>
        <p:nvPicPr>
          <p:cNvPr id="8" name="Picture 7" descr="hinged dustbin.jfif"/>
          <p:cNvPicPr>
            <a:picLocks noChangeAspect="1"/>
          </p:cNvPicPr>
          <p:nvPr/>
        </p:nvPicPr>
        <p:blipFill>
          <a:blip r:embed="rId7"/>
          <a:stretch>
            <a:fillRect/>
          </a:stretch>
        </p:blipFill>
        <p:spPr>
          <a:xfrm>
            <a:off x="8739206" y="1000108"/>
            <a:ext cx="2143125" cy="2143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WORKING</a:t>
            </a:r>
            <a:endParaRPr/>
          </a:p>
        </p:txBody>
      </p:sp>
      <p:sp>
        <p:nvSpPr>
          <p:cNvPr id="3" name="TextBox 2"/>
          <p:cNvSpPr txBox="1"/>
          <p:nvPr/>
        </p:nvSpPr>
        <p:spPr>
          <a:xfrm>
            <a:off x="1023902" y="1357298"/>
            <a:ext cx="8640000" cy="4247317"/>
          </a:xfrm>
          <a:prstGeom prst="rect">
            <a:avLst/>
          </a:prstGeom>
          <a:noFill/>
        </p:spPr>
        <p:txBody>
          <a:bodyPr wrap="square" rtlCol="0">
            <a:spAutoFit/>
          </a:bodyPr>
          <a:lstStyle/>
          <a:p>
            <a:r>
              <a:rPr lang="en-US" sz="1800" dirty="0" smtClean="0"/>
              <a:t>First, I will start with the mechanism to open lid. In order to open the lid, I have fixed a small plastic tube (like an empty refill of a ball-point pen) to the </a:t>
            </a:r>
            <a:r>
              <a:rPr lang="en-US" sz="1800" dirty="0" smtClean="0">
                <a:solidFill>
                  <a:srgbClr val="FF0000"/>
                </a:solidFill>
              </a:rPr>
              <a:t>servo horn </a:t>
            </a:r>
            <a:r>
              <a:rPr lang="en-US" sz="1800" dirty="0" smtClean="0"/>
              <a:t>(a single ended horn) using instant glue. For this mechanism  inorder to be able to open the lid of the dustbin, it must be placed near the hinge where the lid is connected to the main can. The servo motor is fixed on the can. Also ,make sure that the </a:t>
            </a:r>
            <a:r>
              <a:rPr lang="en-US" sz="1800" dirty="0" smtClean="0">
                <a:solidFill>
                  <a:srgbClr val="FF0000"/>
                </a:solidFill>
              </a:rPr>
              <a:t>lifting arm is parallel to ground </a:t>
            </a:r>
            <a:r>
              <a:rPr lang="en-US" sz="1800" dirty="0" smtClean="0"/>
              <a:t>under closed lid condition. Once the servo is in position, you can move into ultrasonic sensor. Make two </a:t>
            </a:r>
            <a:r>
              <a:rPr lang="en-US" sz="1800" smtClean="0"/>
              <a:t>holes corresponding </a:t>
            </a:r>
            <a:r>
              <a:rPr lang="en-US" sz="1800" dirty="0" smtClean="0"/>
              <a:t>to the ultrasonic sensor on the lid of the dustbin.</a:t>
            </a:r>
          </a:p>
          <a:p>
            <a:endParaRPr lang="en-US" sz="1800" dirty="0" smtClean="0"/>
          </a:p>
          <a:p>
            <a:r>
              <a:rPr lang="en-US" sz="1800" dirty="0" smtClean="0"/>
              <a:t>Now from the inside, place the </a:t>
            </a:r>
            <a:r>
              <a:rPr lang="en-US" sz="1800" dirty="0" smtClean="0">
                <a:solidFill>
                  <a:srgbClr val="FF0000"/>
                </a:solidFill>
              </a:rPr>
              <a:t>ultrasonic sensor </a:t>
            </a:r>
            <a:r>
              <a:rPr lang="en-US" sz="1800" dirty="0" smtClean="0"/>
              <a:t>through the holes and fix its position with the help of glue. The final step in the build process is to make the necccessary connections using </a:t>
            </a:r>
            <a:r>
              <a:rPr lang="en-US" sz="1800" dirty="0" smtClean="0">
                <a:solidFill>
                  <a:srgbClr val="FF0000"/>
                </a:solidFill>
              </a:rPr>
              <a:t>long connecting wires </a:t>
            </a:r>
            <a:r>
              <a:rPr lang="en-US" sz="1800" dirty="0" smtClean="0"/>
              <a:t>and securing these wires so that they don’t hang around. All the wires from both the components i.e. ultrasonic sensor and servo motor are connected to respective pins of arduino. This finishes up the build process of the </a:t>
            </a:r>
            <a:r>
              <a:rPr lang="en-US" sz="1800" b="1" dirty="0" smtClean="0">
                <a:solidFill>
                  <a:srgbClr val="FF0000"/>
                </a:solidFill>
              </a:rPr>
              <a:t>smart dustbin.</a:t>
            </a:r>
            <a:endParaRPr lang="en-US" sz="18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IMPLEMENTATION</a:t>
            </a:r>
            <a:endParaRPr/>
          </a:p>
        </p:txBody>
      </p:sp>
      <p:sp>
        <p:nvSpPr>
          <p:cNvPr id="3" name="Rectangle 2"/>
          <p:cNvSpPr/>
          <p:nvPr/>
        </p:nvSpPr>
        <p:spPr>
          <a:xfrm>
            <a:off x="1238216" y="1571612"/>
            <a:ext cx="8640000" cy="3139321"/>
          </a:xfrm>
          <a:prstGeom prst="rect">
            <a:avLst/>
          </a:prstGeom>
        </p:spPr>
        <p:txBody>
          <a:bodyPr>
            <a:spAutoFit/>
          </a:bodyPr>
          <a:lstStyle/>
          <a:p>
            <a:r>
              <a:rPr lang="en-US" sz="1800" dirty="0" smtClean="0"/>
              <a:t>After setting up the </a:t>
            </a:r>
            <a:r>
              <a:rPr lang="en-US" sz="1800" b="1" dirty="0" smtClean="0">
                <a:solidFill>
                  <a:srgbClr val="FF0000"/>
                </a:solidFill>
              </a:rPr>
              <a:t>smart dustbin </a:t>
            </a:r>
            <a:r>
              <a:rPr lang="en-US" sz="1800" dirty="0" smtClean="0"/>
              <a:t>and making all the necessary  connections,upload the </a:t>
            </a:r>
            <a:r>
              <a:rPr lang="en-US" sz="1800" dirty="0" smtClean="0">
                <a:solidFill>
                  <a:srgbClr val="FF0000"/>
                </a:solidFill>
              </a:rPr>
              <a:t>code</a:t>
            </a:r>
            <a:r>
              <a:rPr lang="en-US" sz="1800" dirty="0" smtClean="0"/>
              <a:t> to arduino and provide </a:t>
            </a:r>
            <a:r>
              <a:rPr lang="en-US" sz="1800" dirty="0" smtClean="0">
                <a:solidFill>
                  <a:srgbClr val="FF0000"/>
                </a:solidFill>
              </a:rPr>
              <a:t>5v</a:t>
            </a:r>
            <a:r>
              <a:rPr lang="en-US" sz="1800" dirty="0" smtClean="0"/>
              <a:t> power supply to the circuit. Once the system is powered ON, arduino keeps monitoring for any </a:t>
            </a:r>
            <a:r>
              <a:rPr lang="en-US" sz="1800" dirty="0" smtClean="0">
                <a:solidFill>
                  <a:srgbClr val="FF0000"/>
                </a:solidFill>
              </a:rPr>
              <a:t>object</a:t>
            </a:r>
            <a:r>
              <a:rPr lang="en-US" sz="1800" dirty="0" smtClean="0"/>
              <a:t> near the </a:t>
            </a:r>
            <a:r>
              <a:rPr lang="en-US" sz="1800" dirty="0" smtClean="0">
                <a:solidFill>
                  <a:srgbClr val="FF0000"/>
                </a:solidFill>
              </a:rPr>
              <a:t>ultrasonic sensor</a:t>
            </a:r>
            <a:r>
              <a:rPr lang="en-US" sz="1800" dirty="0" smtClean="0"/>
              <a:t>.</a:t>
            </a:r>
          </a:p>
          <a:p>
            <a:endParaRPr lang="en-US" sz="1800" dirty="0" smtClean="0"/>
          </a:p>
          <a:p>
            <a:r>
              <a:rPr lang="en-US" sz="1800" dirty="0" smtClean="0"/>
              <a:t>If the ultrasonic sensor detects any object like a hand for example, arduino calculates its </a:t>
            </a:r>
            <a:r>
              <a:rPr lang="en-US" sz="1800" dirty="0" smtClean="0">
                <a:solidFill>
                  <a:srgbClr val="FF0000"/>
                </a:solidFill>
              </a:rPr>
              <a:t>distance </a:t>
            </a:r>
            <a:r>
              <a:rPr lang="en-US" sz="1800" dirty="0" smtClean="0"/>
              <a:t>and if it is less than a certain predefined value,arduino will activate the </a:t>
            </a:r>
            <a:r>
              <a:rPr lang="en-US" sz="1800" dirty="0" smtClean="0">
                <a:solidFill>
                  <a:srgbClr val="FF0000"/>
                </a:solidFill>
              </a:rPr>
              <a:t>servo motor </a:t>
            </a:r>
            <a:r>
              <a:rPr lang="en-US" sz="1800" dirty="0" smtClean="0"/>
              <a:t>and with the support of the extended arm,it will list the </a:t>
            </a:r>
            <a:r>
              <a:rPr lang="en-US" sz="1800" dirty="0" smtClean="0">
                <a:solidFill>
                  <a:srgbClr val="FF0000"/>
                </a:solidFill>
              </a:rPr>
              <a:t>lid</a:t>
            </a:r>
            <a:r>
              <a:rPr lang="en-US" sz="1800" dirty="0" smtClean="0"/>
              <a:t> open.</a:t>
            </a:r>
          </a:p>
          <a:p>
            <a:endParaRPr lang="en-US" sz="1800" dirty="0" smtClean="0"/>
          </a:p>
          <a:p>
            <a:r>
              <a:rPr lang="en-US" sz="1800" dirty="0" smtClean="0"/>
              <a:t>After a certain time,the lid is automatically closed.</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ADVANTAGES</a:t>
            </a:r>
            <a:endParaRPr/>
          </a:p>
        </p:txBody>
      </p:sp>
      <p:sp>
        <p:nvSpPr>
          <p:cNvPr id="4" name="TextBox 3"/>
          <p:cNvSpPr txBox="1"/>
          <p:nvPr/>
        </p:nvSpPr>
        <p:spPr>
          <a:xfrm>
            <a:off x="1238216" y="1500174"/>
            <a:ext cx="8640000" cy="4185761"/>
          </a:xfrm>
          <a:prstGeom prst="rect">
            <a:avLst/>
          </a:prstGeom>
          <a:noFill/>
        </p:spPr>
        <p:txBody>
          <a:bodyPr wrap="square" rtlCol="0">
            <a:spAutoFit/>
          </a:bodyPr>
          <a:lstStyle/>
          <a:p>
            <a:pPr>
              <a:buFont typeface="Arial" pitchFamily="34" charset="0"/>
              <a:buChar char="•"/>
            </a:pPr>
            <a:r>
              <a:rPr lang="en-IN" sz="1800" dirty="0" smtClean="0"/>
              <a:t>Users consider these systems effective as they offer </a:t>
            </a:r>
            <a:r>
              <a:rPr lang="en-IN" sz="1800" dirty="0" smtClean="0">
                <a:solidFill>
                  <a:srgbClr val="FF0000"/>
                </a:solidFill>
              </a:rPr>
              <a:t>multiple benefits </a:t>
            </a:r>
            <a:r>
              <a:rPr lang="en-IN" sz="1800" dirty="0" smtClean="0"/>
              <a:t>in terms of time saving, minimizes infrastructure, and operating costs by up to 30%.</a:t>
            </a:r>
          </a:p>
          <a:p>
            <a:pPr>
              <a:buFont typeface="Arial" pitchFamily="34" charset="0"/>
              <a:buChar char="•"/>
            </a:pPr>
            <a:endParaRPr lang="en-IN" sz="1800" dirty="0" smtClean="0"/>
          </a:p>
          <a:p>
            <a:pPr>
              <a:buFont typeface="Arial" pitchFamily="34" charset="0"/>
              <a:buChar char="•"/>
            </a:pPr>
            <a:r>
              <a:rPr lang="en-IN" sz="1800" dirty="0" smtClean="0"/>
              <a:t>In addition , rising dependency  of users on smart systems that have the ability of reducing </a:t>
            </a:r>
            <a:r>
              <a:rPr lang="en-IN" sz="1800" dirty="0" smtClean="0">
                <a:solidFill>
                  <a:srgbClr val="FF0000"/>
                </a:solidFill>
              </a:rPr>
              <a:t>manpower requirements </a:t>
            </a:r>
            <a:r>
              <a:rPr lang="en-IN" sz="1800" dirty="0" smtClean="0"/>
              <a:t>to handle the garbage collection process,is found to be an additional benefit</a:t>
            </a:r>
          </a:p>
          <a:p>
            <a:pPr>
              <a:buFont typeface="Arial" pitchFamily="34" charset="0"/>
              <a:buChar char="•"/>
            </a:pPr>
            <a:endParaRPr lang="en-IN" sz="1800" dirty="0" smtClean="0"/>
          </a:p>
          <a:p>
            <a:pPr>
              <a:buFont typeface="Arial" pitchFamily="34" charset="0"/>
              <a:buChar char="•"/>
            </a:pPr>
            <a:r>
              <a:rPr lang="en-IN" sz="1800" dirty="0" smtClean="0">
                <a:solidFill>
                  <a:srgbClr val="FF0000"/>
                </a:solidFill>
              </a:rPr>
              <a:t>Cost effective</a:t>
            </a:r>
            <a:r>
              <a:rPr lang="en-IN" sz="1800" dirty="0" smtClean="0"/>
              <a:t>, easy to use.</a:t>
            </a:r>
          </a:p>
          <a:p>
            <a:pPr>
              <a:buFont typeface="Arial" pitchFamily="34" charset="0"/>
              <a:buChar char="•"/>
            </a:pPr>
            <a:endParaRPr lang="en-IN" sz="1800" dirty="0" smtClean="0"/>
          </a:p>
          <a:p>
            <a:pPr>
              <a:buFont typeface="Arial" pitchFamily="34" charset="0"/>
              <a:buChar char="•"/>
            </a:pPr>
            <a:r>
              <a:rPr lang="en-IN" sz="1800" dirty="0" smtClean="0">
                <a:solidFill>
                  <a:srgbClr val="FF0000"/>
                </a:solidFill>
              </a:rPr>
              <a:t>Improved</a:t>
            </a:r>
            <a:r>
              <a:rPr lang="en-IN" sz="1800" dirty="0" smtClean="0"/>
              <a:t> </a:t>
            </a:r>
            <a:r>
              <a:rPr lang="en-IN" sz="1800" dirty="0" smtClean="0">
                <a:solidFill>
                  <a:srgbClr val="FF0000"/>
                </a:solidFill>
              </a:rPr>
              <a:t>environment</a:t>
            </a:r>
            <a:r>
              <a:rPr lang="en-IN" sz="1800" dirty="0" smtClean="0"/>
              <a:t>(i.e. no overflowing bins and less pleasant odours)</a:t>
            </a:r>
          </a:p>
          <a:p>
            <a:pPr>
              <a:buFont typeface="Arial" pitchFamily="34" charset="0"/>
              <a:buChar char="•"/>
            </a:pPr>
            <a:endParaRPr lang="en-IN" sz="1800" dirty="0" smtClean="0"/>
          </a:p>
          <a:p>
            <a:pPr>
              <a:buFont typeface="Arial" pitchFamily="34" charset="0"/>
              <a:buChar char="•"/>
            </a:pPr>
            <a:r>
              <a:rPr lang="en-IN" sz="1800" dirty="0" smtClean="0"/>
              <a:t>They are useful in more remote locations, such as parks ,campsites and beachside areas, where data on bin fill-levels would allow collection services to only travel out when needed.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US" b="1" dirty="0">
                <a:latin typeface="Arial"/>
                <a:ea typeface="Arial"/>
                <a:cs typeface="Arial"/>
                <a:sym typeface="Arial"/>
              </a:rPr>
              <a:t>DISADVANTAGES</a:t>
            </a:r>
            <a:endParaRPr/>
          </a:p>
        </p:txBody>
      </p:sp>
      <p:sp>
        <p:nvSpPr>
          <p:cNvPr id="3" name="TextBox 2"/>
          <p:cNvSpPr txBox="1"/>
          <p:nvPr/>
        </p:nvSpPr>
        <p:spPr>
          <a:xfrm>
            <a:off x="952464" y="1643050"/>
            <a:ext cx="8640000" cy="4462760"/>
          </a:xfrm>
          <a:prstGeom prst="rect">
            <a:avLst/>
          </a:prstGeom>
          <a:noFill/>
        </p:spPr>
        <p:txBody>
          <a:bodyPr wrap="square" rtlCol="0">
            <a:spAutoFit/>
          </a:bodyPr>
          <a:lstStyle/>
          <a:p>
            <a:pPr>
              <a:buFont typeface="Arial" pitchFamily="34" charset="0"/>
              <a:buChar char="•"/>
            </a:pPr>
            <a:r>
              <a:rPr lang="en-IN" sz="1800" dirty="0" smtClean="0"/>
              <a:t>Sensor nodes used in the dustbins have </a:t>
            </a:r>
            <a:r>
              <a:rPr lang="en-IN" sz="1800" dirty="0" smtClean="0">
                <a:solidFill>
                  <a:srgbClr val="FF0000"/>
                </a:solidFill>
              </a:rPr>
              <a:t>limited memory size.</a:t>
            </a:r>
          </a:p>
          <a:p>
            <a:pPr>
              <a:buFont typeface="Arial" pitchFamily="34" charset="0"/>
              <a:buChar char="•"/>
            </a:pPr>
            <a:endParaRPr lang="en-IN" sz="1800" dirty="0" smtClean="0">
              <a:solidFill>
                <a:srgbClr val="FF0000"/>
              </a:solidFill>
            </a:endParaRPr>
          </a:p>
          <a:p>
            <a:pPr>
              <a:buFont typeface="Arial" pitchFamily="34" charset="0"/>
              <a:buChar char="•"/>
            </a:pPr>
            <a:r>
              <a:rPr lang="en-IN" sz="1800" dirty="0" smtClean="0"/>
              <a:t>It reduces man power requirements which results into increase in </a:t>
            </a:r>
            <a:r>
              <a:rPr lang="en-IN" sz="1800" dirty="0" err="1" smtClean="0">
                <a:solidFill>
                  <a:srgbClr val="FF0000"/>
                </a:solidFill>
              </a:rPr>
              <a:t>unemployments</a:t>
            </a:r>
            <a:r>
              <a:rPr lang="en-IN" sz="1800" dirty="0" smtClean="0"/>
              <a:t> for unskilled persons.</a:t>
            </a:r>
          </a:p>
          <a:p>
            <a:pPr>
              <a:buFont typeface="Arial" pitchFamily="34" charset="0"/>
              <a:buChar char="•"/>
            </a:pPr>
            <a:endParaRPr lang="en-IN" sz="1800" dirty="0" smtClean="0"/>
          </a:p>
          <a:p>
            <a:pPr>
              <a:buFont typeface="Arial" pitchFamily="34" charset="0"/>
              <a:buChar char="•"/>
            </a:pPr>
            <a:r>
              <a:rPr lang="en-IN" sz="1800" dirty="0" smtClean="0"/>
              <a:t>System requires more number of waste bins for </a:t>
            </a:r>
            <a:r>
              <a:rPr lang="en-IN" sz="1800" dirty="0" smtClean="0">
                <a:solidFill>
                  <a:srgbClr val="FF0000"/>
                </a:solidFill>
              </a:rPr>
              <a:t>separate waste collection </a:t>
            </a:r>
            <a:r>
              <a:rPr lang="en-IN" sz="1800" dirty="0" smtClean="0"/>
              <a:t>as per population in the city. This results into high intial cost due to </a:t>
            </a:r>
            <a:r>
              <a:rPr lang="en-IN" sz="1800" dirty="0" smtClean="0">
                <a:solidFill>
                  <a:srgbClr val="FF0000"/>
                </a:solidFill>
              </a:rPr>
              <a:t>expensive </a:t>
            </a:r>
            <a:r>
              <a:rPr lang="en-IN" sz="1800" dirty="0" smtClean="0"/>
              <a:t>smart dustbins compare to other methods.</a:t>
            </a:r>
          </a:p>
          <a:p>
            <a:pPr>
              <a:buFont typeface="Arial" pitchFamily="34" charset="0"/>
              <a:buChar char="•"/>
            </a:pPr>
            <a:endParaRPr lang="en-IN" sz="1800" dirty="0" smtClean="0"/>
          </a:p>
          <a:p>
            <a:pPr>
              <a:buFont typeface="Arial" pitchFamily="34" charset="0"/>
              <a:buChar char="•"/>
            </a:pPr>
            <a:r>
              <a:rPr lang="en-IN" sz="1800" dirty="0" smtClean="0"/>
              <a:t>Also , rough action and usage of the user may </a:t>
            </a:r>
            <a:r>
              <a:rPr lang="en-IN" sz="1800" dirty="0" smtClean="0">
                <a:solidFill>
                  <a:srgbClr val="FF0000"/>
                </a:solidFill>
              </a:rPr>
              <a:t>cause damages </a:t>
            </a:r>
            <a:r>
              <a:rPr lang="en-IN" sz="1800" dirty="0" smtClean="0"/>
              <a:t>to the sensors.</a:t>
            </a:r>
          </a:p>
          <a:p>
            <a:pPr>
              <a:buFont typeface="Arial" pitchFamily="34" charset="0"/>
              <a:buChar char="•"/>
            </a:pPr>
            <a:endParaRPr lang="en-IN" sz="1800" dirty="0" smtClean="0"/>
          </a:p>
          <a:p>
            <a:pPr>
              <a:buFont typeface="Arial" pitchFamily="34" charset="0"/>
              <a:buChar char="•"/>
            </a:pPr>
            <a:r>
              <a:rPr lang="en-IN" sz="1800" dirty="0" smtClean="0"/>
              <a:t>The process is not always cost effective.</a:t>
            </a:r>
          </a:p>
          <a:p>
            <a:pPr>
              <a:buFont typeface="Arial" pitchFamily="34" charset="0"/>
              <a:buChar char="•"/>
            </a:pPr>
            <a:endParaRPr lang="en-IN" sz="1800" dirty="0" smtClean="0"/>
          </a:p>
          <a:p>
            <a:pPr>
              <a:buFont typeface="Arial" pitchFamily="34" charset="0"/>
              <a:buChar char="•"/>
            </a:pPr>
            <a:r>
              <a:rPr lang="en-IN" sz="1800" dirty="0" smtClean="0"/>
              <a:t>The practices are </a:t>
            </a:r>
            <a:r>
              <a:rPr lang="en-IN" sz="1800" dirty="0" smtClean="0">
                <a:solidFill>
                  <a:srgbClr val="FF0000"/>
                </a:solidFill>
              </a:rPr>
              <a:t>not done uniformly</a:t>
            </a:r>
            <a:r>
              <a:rPr lang="en-IN" sz="1800" dirty="0" smtClean="0"/>
              <a:t>.</a:t>
            </a:r>
          </a:p>
          <a:p>
            <a:pPr>
              <a:buFont typeface="Arial" pitchFamily="34" charset="0"/>
              <a:buChar char="•"/>
            </a:pPr>
            <a:endParaRPr lang="en-IN" sz="1800"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340</TotalTime>
  <Words>1084</Words>
  <PresentationFormat>Custom</PresentationFormat>
  <Paragraphs>86</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Century Schoolbook</vt:lpstr>
      <vt:lpstr>Wingdings</vt:lpstr>
      <vt:lpstr>Wingdings 2</vt:lpstr>
      <vt:lpstr>Oriel</vt:lpstr>
      <vt:lpstr>ENVIRONMENT </vt:lpstr>
      <vt:lpstr>Slide 2</vt:lpstr>
      <vt:lpstr>CONTEXT</vt:lpstr>
      <vt:lpstr>OBJECTIVE</vt:lpstr>
      <vt:lpstr>COMPONENTS USED </vt:lpstr>
      <vt:lpstr>WORKING</vt:lpstr>
      <vt:lpstr>IMPLEMENTATION</vt:lpstr>
      <vt:lpstr>ADVANTAGES</vt:lpstr>
      <vt:lpstr>DISADVANTAGES</vt:lpstr>
      <vt:lpstr>CHALLENGES </vt:lpstr>
      <vt:lpstr>GLOBAL TRENDS</vt:lpstr>
      <vt:lpstr>Slide 12</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START-UPS</dc:title>
  <dc:creator>SARAVANAKUMAR</dc:creator>
  <cp:lastModifiedBy>HP</cp:lastModifiedBy>
  <cp:revision>27</cp:revision>
  <dcterms:modified xsi:type="dcterms:W3CDTF">2021-07-03T18:41:48Z</dcterms:modified>
</cp:coreProperties>
</file>