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Cormorant Garamond Italics" charset="1" panose="00000500000000000000"/>
      <p:regular r:id="rId17"/>
    </p:embeddedFont>
    <p:embeddedFont>
      <p:font typeface="Quicksand Bold" charset="1" panose="00000000000000000000"/>
      <p:regular r:id="rId18"/>
    </p:embeddedFont>
    <p:embeddedFont>
      <p:font typeface="Quicksand" charset="1" panose="00000000000000000000"/>
      <p:regular r:id="rId19"/>
    </p:embeddedFont>
    <p:embeddedFont>
      <p:font typeface="Cormorant Garamond Bold Italics" charset="1" panose="000008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43764" y="2611692"/>
            <a:ext cx="16229942" cy="2097927"/>
          </a:xfrm>
          <a:prstGeom prst="rect">
            <a:avLst/>
          </a:prstGeom>
        </p:spPr>
        <p:txBody>
          <a:bodyPr anchor="t" rtlCol="false" tIns="0" lIns="0" bIns="0" rIns="0">
            <a:spAutoFit/>
          </a:bodyPr>
          <a:lstStyle/>
          <a:p>
            <a:pPr algn="ctr" marL="0" indent="0" lvl="0">
              <a:lnSpc>
                <a:spcPts val="17191"/>
              </a:lnSpc>
              <a:spcBef>
                <a:spcPct val="0"/>
              </a:spcBef>
            </a:pPr>
            <a:r>
              <a:rPr lang="en-US" sz="12279" i="true">
                <a:solidFill>
                  <a:srgbClr val="0F4662"/>
                </a:solidFill>
                <a:latin typeface="Cormorant Garamond Italics"/>
                <a:ea typeface="Cormorant Garamond Italics"/>
                <a:cs typeface="Cormorant Garamond Italics"/>
                <a:sym typeface="Cormorant Garamond Italics"/>
              </a:rPr>
              <a:t>Data Engineering Project</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896501" y="5386171"/>
            <a:ext cx="12812922" cy="837869"/>
          </a:xfrm>
          <a:prstGeom prst="rect">
            <a:avLst/>
          </a:prstGeom>
        </p:spPr>
        <p:txBody>
          <a:bodyPr anchor="t" rtlCol="false" tIns="0" lIns="0" bIns="0" rIns="0">
            <a:spAutoFit/>
          </a:bodyPr>
          <a:lstStyle/>
          <a:p>
            <a:pPr algn="ctr" marL="0" indent="0" lvl="0">
              <a:lnSpc>
                <a:spcPts val="6844"/>
              </a:lnSpc>
              <a:spcBef>
                <a:spcPct val="0"/>
              </a:spcBef>
            </a:pPr>
            <a:r>
              <a:rPr lang="en-US" b="true" sz="4889">
                <a:solidFill>
                  <a:srgbClr val="0F4662"/>
                </a:solidFill>
                <a:latin typeface="Quicksand Bold"/>
                <a:ea typeface="Quicksand Bold"/>
                <a:cs typeface="Quicksand Bold"/>
                <a:sym typeface="Quicksand Bold"/>
              </a:rPr>
              <a:t>Automated ETL with Data Lake Storage</a:t>
            </a:r>
          </a:p>
        </p:txBody>
      </p:sp>
      <p:sp>
        <p:nvSpPr>
          <p:cNvPr name="Freeform 7" id="7"/>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8" id="8"/>
          <p:cNvPicPr>
            <a:picLocks noChangeAspect="true"/>
          </p:cNvPicPr>
          <p:nvPr/>
        </p:nvPicPr>
        <p:blipFill>
          <a:blip r:embed="rId4"/>
          <a:stretch>
            <a:fillRect/>
          </a:stretch>
        </p:blipFill>
        <p:spPr>
          <a:xfrm rot="0">
            <a:off x="13519155" y="6588744"/>
            <a:ext cx="3797491" cy="3129605"/>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1534821" cy="1085190"/>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Conclusion:</a:t>
            </a:r>
          </a:p>
        </p:txBody>
      </p:sp>
      <p:sp>
        <p:nvSpPr>
          <p:cNvPr name="TextBox 3" id="3"/>
          <p:cNvSpPr txBox="true"/>
          <p:nvPr/>
        </p:nvSpPr>
        <p:spPr>
          <a:xfrm rot="0">
            <a:off x="3816256" y="4036554"/>
            <a:ext cx="10655487" cy="2543051"/>
          </a:xfrm>
          <a:prstGeom prst="rect">
            <a:avLst/>
          </a:prstGeom>
        </p:spPr>
        <p:txBody>
          <a:bodyPr anchor="t" rtlCol="false" tIns="0" lIns="0" bIns="0" rIns="0">
            <a:spAutoFit/>
          </a:bodyPr>
          <a:lstStyle/>
          <a:p>
            <a:pPr algn="ctr" marL="0" indent="0" lvl="0">
              <a:lnSpc>
                <a:spcPts val="4079"/>
              </a:lnSpc>
            </a:pPr>
            <a:r>
              <a:rPr lang="en-US" sz="2400">
                <a:solidFill>
                  <a:srgbClr val="0F4662"/>
                </a:solidFill>
                <a:latin typeface="Quicksand"/>
                <a:ea typeface="Quicksand"/>
                <a:cs typeface="Quicksand"/>
                <a:sym typeface="Quicksand"/>
              </a:rPr>
              <a:t>This project showcases a scalable ETL pipeline using Azure services, automating data ingestion with Azure Data Factory and advanced transformations with Azure Databricks. Seamless deployment is ensured through Azure DevOps. It highlights Azure's ability to deliver robust, enterprise-grade data processing solutions.</a:t>
            </a:r>
          </a:p>
        </p:txBody>
      </p:sp>
      <p:sp>
        <p:nvSpPr>
          <p:cNvPr name="AutoShape 4" id="4"/>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5" id="5"/>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1957778"/>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1529206"/>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430788"/>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086920" y="6243043"/>
            <a:ext cx="5017320" cy="1095388"/>
            <a:chOff x="0" y="0"/>
            <a:chExt cx="6689760" cy="1460518"/>
          </a:xfrm>
        </p:grpSpPr>
        <p:grpSp>
          <p:nvGrpSpPr>
            <p:cNvPr name="Group 8" id="8"/>
            <p:cNvGrpSpPr/>
            <p:nvPr/>
          </p:nvGrpSpPr>
          <p:grpSpPr>
            <a:xfrm rot="0">
              <a:off x="782309" y="0"/>
              <a:ext cx="5125141" cy="1460518"/>
              <a:chOff x="0" y="0"/>
              <a:chExt cx="1490133" cy="424645"/>
            </a:xfrm>
          </p:grpSpPr>
          <p:sp>
            <p:nvSpPr>
              <p:cNvPr name="Freeform 9" id="9"/>
              <p:cNvSpPr/>
              <p:nvPr/>
            </p:nvSpPr>
            <p:spPr>
              <a:xfrm flipH="false" flipV="false" rot="0">
                <a:off x="0" y="0"/>
                <a:ext cx="1490133" cy="424645"/>
              </a:xfrm>
              <a:custGeom>
                <a:avLst/>
                <a:gdLst/>
                <a:ahLst/>
                <a:cxnLst/>
                <a:rect r="r" b="b" t="t" l="l"/>
                <a:pathLst>
                  <a:path h="424645" w="1490133">
                    <a:moveTo>
                      <a:pt x="187312" y="0"/>
                    </a:moveTo>
                    <a:lnTo>
                      <a:pt x="1302822" y="0"/>
                    </a:lnTo>
                    <a:cubicBezTo>
                      <a:pt x="1352500" y="0"/>
                      <a:pt x="1400143" y="19735"/>
                      <a:pt x="1435271" y="54862"/>
                    </a:cubicBezTo>
                    <a:cubicBezTo>
                      <a:pt x="1470399" y="89990"/>
                      <a:pt x="1490133" y="137633"/>
                      <a:pt x="1490133" y="187312"/>
                    </a:cubicBezTo>
                    <a:lnTo>
                      <a:pt x="1490133" y="237334"/>
                    </a:lnTo>
                    <a:cubicBezTo>
                      <a:pt x="1490133" y="340783"/>
                      <a:pt x="1406271" y="424645"/>
                      <a:pt x="1302822" y="424645"/>
                    </a:cubicBezTo>
                    <a:lnTo>
                      <a:pt x="187312" y="424645"/>
                    </a:lnTo>
                    <a:cubicBezTo>
                      <a:pt x="83862" y="424645"/>
                      <a:pt x="0" y="340783"/>
                      <a:pt x="0" y="237334"/>
                    </a:cubicBezTo>
                    <a:lnTo>
                      <a:pt x="0" y="187312"/>
                    </a:lnTo>
                    <a:cubicBezTo>
                      <a:pt x="0" y="83862"/>
                      <a:pt x="83862" y="0"/>
                      <a:pt x="187312" y="0"/>
                    </a:cubicBezTo>
                    <a:close/>
                  </a:path>
                </a:pathLst>
              </a:custGeom>
              <a:solidFill>
                <a:srgbClr val="7994A0"/>
              </a:solidFill>
            </p:spPr>
          </p:sp>
          <p:sp>
            <p:nvSpPr>
              <p:cNvPr name="TextBox 10" id="10"/>
              <p:cNvSpPr txBox="true"/>
              <p:nvPr/>
            </p:nvSpPr>
            <p:spPr>
              <a:xfrm>
                <a:off x="0" y="-9525"/>
                <a:ext cx="1490133" cy="434170"/>
              </a:xfrm>
              <a:prstGeom prst="rect">
                <a:avLst/>
              </a:prstGeom>
            </p:spPr>
            <p:txBody>
              <a:bodyPr anchor="ctr" rtlCol="false" tIns="50800" lIns="50800" bIns="50800" rIns="50800"/>
              <a:lstStyle/>
              <a:p>
                <a:pPr algn="ctr">
                  <a:lnSpc>
                    <a:spcPts val="2871"/>
                  </a:lnSpc>
                </a:pPr>
              </a:p>
            </p:txBody>
          </p:sp>
        </p:grpSp>
        <p:sp>
          <p:nvSpPr>
            <p:cNvPr name="TextBox 11" id="11"/>
            <p:cNvSpPr txBox="true"/>
            <p:nvPr/>
          </p:nvSpPr>
          <p:spPr>
            <a:xfrm rot="0">
              <a:off x="0" y="330990"/>
              <a:ext cx="6689760" cy="741388"/>
            </a:xfrm>
            <a:prstGeom prst="rect">
              <a:avLst/>
            </a:prstGeom>
          </p:spPr>
          <p:txBody>
            <a:bodyPr anchor="t" rtlCol="false" tIns="0" lIns="0" bIns="0" rIns="0">
              <a:spAutoFit/>
            </a:bodyPr>
            <a:lstStyle/>
            <a:p>
              <a:pPr algn="ctr" marL="0" indent="0" lvl="0">
                <a:lnSpc>
                  <a:spcPts val="4786"/>
                </a:lnSpc>
                <a:spcBef>
                  <a:spcPct val="0"/>
                </a:spcBef>
              </a:pPr>
              <a:r>
                <a:rPr lang="en-US" b="true" sz="3419">
                  <a:solidFill>
                    <a:srgbClr val="F8F8F8"/>
                  </a:solidFill>
                  <a:latin typeface="Quicksand Bold"/>
                  <a:ea typeface="Quicksand Bold"/>
                  <a:cs typeface="Quicksand Bold"/>
                  <a:sym typeface="Quicksand Bold"/>
                </a:rPr>
                <a:t>S.Yazhini</a:t>
              </a:r>
            </a:p>
          </p:txBody>
        </p:sp>
      </p:grpSp>
      <p:grpSp>
        <p:nvGrpSpPr>
          <p:cNvPr name="Group 12" id="12"/>
          <p:cNvGrpSpPr/>
          <p:nvPr/>
        </p:nvGrpSpPr>
        <p:grpSpPr>
          <a:xfrm rot="0">
            <a:off x="6583211" y="6243043"/>
            <a:ext cx="5017320" cy="1095388"/>
            <a:chOff x="0" y="0"/>
            <a:chExt cx="6689760" cy="1460518"/>
          </a:xfrm>
        </p:grpSpPr>
        <p:grpSp>
          <p:nvGrpSpPr>
            <p:cNvPr name="Group 13" id="13"/>
            <p:cNvGrpSpPr/>
            <p:nvPr/>
          </p:nvGrpSpPr>
          <p:grpSpPr>
            <a:xfrm rot="0">
              <a:off x="782309" y="0"/>
              <a:ext cx="5125141" cy="1460518"/>
              <a:chOff x="0" y="0"/>
              <a:chExt cx="1490133" cy="424645"/>
            </a:xfrm>
          </p:grpSpPr>
          <p:sp>
            <p:nvSpPr>
              <p:cNvPr name="Freeform 14" id="14"/>
              <p:cNvSpPr/>
              <p:nvPr/>
            </p:nvSpPr>
            <p:spPr>
              <a:xfrm flipH="false" flipV="false" rot="0">
                <a:off x="0" y="0"/>
                <a:ext cx="1490133" cy="424645"/>
              </a:xfrm>
              <a:custGeom>
                <a:avLst/>
                <a:gdLst/>
                <a:ahLst/>
                <a:cxnLst/>
                <a:rect r="r" b="b" t="t" l="l"/>
                <a:pathLst>
                  <a:path h="424645" w="1490133">
                    <a:moveTo>
                      <a:pt x="187312" y="0"/>
                    </a:moveTo>
                    <a:lnTo>
                      <a:pt x="1302822" y="0"/>
                    </a:lnTo>
                    <a:cubicBezTo>
                      <a:pt x="1352500" y="0"/>
                      <a:pt x="1400143" y="19735"/>
                      <a:pt x="1435271" y="54862"/>
                    </a:cubicBezTo>
                    <a:cubicBezTo>
                      <a:pt x="1470399" y="89990"/>
                      <a:pt x="1490133" y="137633"/>
                      <a:pt x="1490133" y="187312"/>
                    </a:cubicBezTo>
                    <a:lnTo>
                      <a:pt x="1490133" y="237334"/>
                    </a:lnTo>
                    <a:cubicBezTo>
                      <a:pt x="1490133" y="340783"/>
                      <a:pt x="1406271" y="424645"/>
                      <a:pt x="1302822" y="424645"/>
                    </a:cubicBezTo>
                    <a:lnTo>
                      <a:pt x="187312" y="424645"/>
                    </a:lnTo>
                    <a:cubicBezTo>
                      <a:pt x="83862" y="424645"/>
                      <a:pt x="0" y="340783"/>
                      <a:pt x="0" y="237334"/>
                    </a:cubicBezTo>
                    <a:lnTo>
                      <a:pt x="0" y="187312"/>
                    </a:lnTo>
                    <a:cubicBezTo>
                      <a:pt x="0" y="83862"/>
                      <a:pt x="83862" y="0"/>
                      <a:pt x="187312" y="0"/>
                    </a:cubicBezTo>
                    <a:close/>
                  </a:path>
                </a:pathLst>
              </a:custGeom>
              <a:solidFill>
                <a:srgbClr val="7994A0"/>
              </a:solidFill>
            </p:spPr>
          </p:sp>
          <p:sp>
            <p:nvSpPr>
              <p:cNvPr name="TextBox 15" id="15"/>
              <p:cNvSpPr txBox="true"/>
              <p:nvPr/>
            </p:nvSpPr>
            <p:spPr>
              <a:xfrm>
                <a:off x="0" y="-9525"/>
                <a:ext cx="1490133" cy="434170"/>
              </a:xfrm>
              <a:prstGeom prst="rect">
                <a:avLst/>
              </a:prstGeom>
            </p:spPr>
            <p:txBody>
              <a:bodyPr anchor="ctr" rtlCol="false" tIns="50800" lIns="50800" bIns="50800" rIns="50800"/>
              <a:lstStyle/>
              <a:p>
                <a:pPr algn="ctr">
                  <a:lnSpc>
                    <a:spcPts val="2871"/>
                  </a:lnSpc>
                </a:pPr>
              </a:p>
            </p:txBody>
          </p:sp>
        </p:grpSp>
        <p:sp>
          <p:nvSpPr>
            <p:cNvPr name="TextBox 16" id="16"/>
            <p:cNvSpPr txBox="true"/>
            <p:nvPr/>
          </p:nvSpPr>
          <p:spPr>
            <a:xfrm rot="0">
              <a:off x="0" y="330990"/>
              <a:ext cx="6689760" cy="741388"/>
            </a:xfrm>
            <a:prstGeom prst="rect">
              <a:avLst/>
            </a:prstGeom>
          </p:spPr>
          <p:txBody>
            <a:bodyPr anchor="t" rtlCol="false" tIns="0" lIns="0" bIns="0" rIns="0">
              <a:spAutoFit/>
            </a:bodyPr>
            <a:lstStyle/>
            <a:p>
              <a:pPr algn="ctr" marL="0" indent="0" lvl="0">
                <a:lnSpc>
                  <a:spcPts val="4786"/>
                </a:lnSpc>
                <a:spcBef>
                  <a:spcPct val="0"/>
                </a:spcBef>
              </a:pPr>
              <a:r>
                <a:rPr lang="en-US" b="true" sz="3419">
                  <a:solidFill>
                    <a:srgbClr val="F8F8F8"/>
                  </a:solidFill>
                  <a:latin typeface="Quicksand Bold"/>
                  <a:ea typeface="Quicksand Bold"/>
                  <a:cs typeface="Quicksand Bold"/>
                  <a:sym typeface="Quicksand Bold"/>
                </a:rPr>
                <a:t>Akansha Singh</a:t>
              </a:r>
            </a:p>
          </p:txBody>
        </p:sp>
      </p:grpSp>
      <p:grpSp>
        <p:nvGrpSpPr>
          <p:cNvPr name="Group 17" id="17"/>
          <p:cNvGrpSpPr/>
          <p:nvPr/>
        </p:nvGrpSpPr>
        <p:grpSpPr>
          <a:xfrm rot="0">
            <a:off x="12076781" y="6243043"/>
            <a:ext cx="5017320" cy="1095388"/>
            <a:chOff x="0" y="0"/>
            <a:chExt cx="6689760" cy="1460518"/>
          </a:xfrm>
        </p:grpSpPr>
        <p:grpSp>
          <p:nvGrpSpPr>
            <p:cNvPr name="Group 18" id="18"/>
            <p:cNvGrpSpPr/>
            <p:nvPr/>
          </p:nvGrpSpPr>
          <p:grpSpPr>
            <a:xfrm rot="0">
              <a:off x="782309" y="0"/>
              <a:ext cx="5125141" cy="1460518"/>
              <a:chOff x="0" y="0"/>
              <a:chExt cx="1490133" cy="424645"/>
            </a:xfrm>
          </p:grpSpPr>
          <p:sp>
            <p:nvSpPr>
              <p:cNvPr name="Freeform 19" id="19"/>
              <p:cNvSpPr/>
              <p:nvPr/>
            </p:nvSpPr>
            <p:spPr>
              <a:xfrm flipH="false" flipV="false" rot="0">
                <a:off x="0" y="0"/>
                <a:ext cx="1490133" cy="424645"/>
              </a:xfrm>
              <a:custGeom>
                <a:avLst/>
                <a:gdLst/>
                <a:ahLst/>
                <a:cxnLst/>
                <a:rect r="r" b="b" t="t" l="l"/>
                <a:pathLst>
                  <a:path h="424645" w="1490133">
                    <a:moveTo>
                      <a:pt x="187312" y="0"/>
                    </a:moveTo>
                    <a:lnTo>
                      <a:pt x="1302822" y="0"/>
                    </a:lnTo>
                    <a:cubicBezTo>
                      <a:pt x="1352500" y="0"/>
                      <a:pt x="1400143" y="19735"/>
                      <a:pt x="1435271" y="54862"/>
                    </a:cubicBezTo>
                    <a:cubicBezTo>
                      <a:pt x="1470399" y="89990"/>
                      <a:pt x="1490133" y="137633"/>
                      <a:pt x="1490133" y="187312"/>
                    </a:cubicBezTo>
                    <a:lnTo>
                      <a:pt x="1490133" y="237334"/>
                    </a:lnTo>
                    <a:cubicBezTo>
                      <a:pt x="1490133" y="340783"/>
                      <a:pt x="1406271" y="424645"/>
                      <a:pt x="1302822" y="424645"/>
                    </a:cubicBezTo>
                    <a:lnTo>
                      <a:pt x="187312" y="424645"/>
                    </a:lnTo>
                    <a:cubicBezTo>
                      <a:pt x="83862" y="424645"/>
                      <a:pt x="0" y="340783"/>
                      <a:pt x="0" y="237334"/>
                    </a:cubicBezTo>
                    <a:lnTo>
                      <a:pt x="0" y="187312"/>
                    </a:lnTo>
                    <a:cubicBezTo>
                      <a:pt x="0" y="83862"/>
                      <a:pt x="83862" y="0"/>
                      <a:pt x="187312" y="0"/>
                    </a:cubicBezTo>
                    <a:close/>
                  </a:path>
                </a:pathLst>
              </a:custGeom>
              <a:solidFill>
                <a:srgbClr val="7994A0"/>
              </a:solidFill>
            </p:spPr>
          </p:sp>
          <p:sp>
            <p:nvSpPr>
              <p:cNvPr name="TextBox 20" id="20"/>
              <p:cNvSpPr txBox="true"/>
              <p:nvPr/>
            </p:nvSpPr>
            <p:spPr>
              <a:xfrm>
                <a:off x="0" y="-9525"/>
                <a:ext cx="1490133" cy="434170"/>
              </a:xfrm>
              <a:prstGeom prst="rect">
                <a:avLst/>
              </a:prstGeom>
            </p:spPr>
            <p:txBody>
              <a:bodyPr anchor="ctr" rtlCol="false" tIns="50800" lIns="50800" bIns="50800" rIns="50800"/>
              <a:lstStyle/>
              <a:p>
                <a:pPr algn="ctr">
                  <a:lnSpc>
                    <a:spcPts val="2871"/>
                  </a:lnSpc>
                </a:pPr>
              </a:p>
            </p:txBody>
          </p:sp>
        </p:grpSp>
        <p:sp>
          <p:nvSpPr>
            <p:cNvPr name="TextBox 21" id="21"/>
            <p:cNvSpPr txBox="true"/>
            <p:nvPr/>
          </p:nvSpPr>
          <p:spPr>
            <a:xfrm rot="0">
              <a:off x="0" y="330990"/>
              <a:ext cx="6689760" cy="741388"/>
            </a:xfrm>
            <a:prstGeom prst="rect">
              <a:avLst/>
            </a:prstGeom>
          </p:spPr>
          <p:txBody>
            <a:bodyPr anchor="t" rtlCol="false" tIns="0" lIns="0" bIns="0" rIns="0">
              <a:spAutoFit/>
            </a:bodyPr>
            <a:lstStyle/>
            <a:p>
              <a:pPr algn="ctr" marL="0" indent="0" lvl="0">
                <a:lnSpc>
                  <a:spcPts val="4786"/>
                </a:lnSpc>
                <a:spcBef>
                  <a:spcPct val="0"/>
                </a:spcBef>
              </a:pPr>
              <a:r>
                <a:rPr lang="en-US" b="true" sz="3419">
                  <a:solidFill>
                    <a:srgbClr val="F8F8F8"/>
                  </a:solidFill>
                  <a:latin typeface="Quicksand Bold"/>
                  <a:ea typeface="Quicksand Bold"/>
                  <a:cs typeface="Quicksand Bold"/>
                  <a:sym typeface="Quicksand Bold"/>
                </a:rPr>
                <a:t>Harshini V</a:t>
              </a: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300008" y="1807589"/>
            <a:ext cx="15038651" cy="7746527"/>
          </a:xfrm>
          <a:prstGeom prst="rect">
            <a:avLst/>
          </a:prstGeom>
        </p:spPr>
        <p:txBody>
          <a:bodyPr anchor="t" rtlCol="false" tIns="0" lIns="0" bIns="0" rIns="0">
            <a:spAutoFit/>
          </a:bodyPr>
          <a:lstStyle/>
          <a:p>
            <a:pPr algn="just" marL="606129" indent="-303064" lvl="1">
              <a:lnSpc>
                <a:spcPts val="4772"/>
              </a:lnSpc>
              <a:buFont typeface="Arial"/>
              <a:buChar char="•"/>
            </a:pPr>
            <a:r>
              <a:rPr lang="en-US" sz="2807">
                <a:solidFill>
                  <a:srgbClr val="0F4662"/>
                </a:solidFill>
                <a:latin typeface="Quicksand"/>
                <a:ea typeface="Quicksand"/>
                <a:cs typeface="Quicksand"/>
                <a:sym typeface="Quicksand"/>
              </a:rPr>
              <a:t>This project focuses on building an automated ETL pipeline using Azure services to streamline data ingestion, transformation, and deployment. </a:t>
            </a:r>
          </a:p>
          <a:p>
            <a:pPr algn="just">
              <a:lnSpc>
                <a:spcPts val="4772"/>
              </a:lnSpc>
            </a:pPr>
          </a:p>
          <a:p>
            <a:pPr algn="just" marL="606129" indent="-303064" lvl="1">
              <a:lnSpc>
                <a:spcPts val="4772"/>
              </a:lnSpc>
              <a:buFont typeface="Arial"/>
              <a:buChar char="•"/>
            </a:pPr>
            <a:r>
              <a:rPr lang="en-US" sz="2807">
                <a:solidFill>
                  <a:srgbClr val="0F4662"/>
                </a:solidFill>
                <a:latin typeface="Quicksand"/>
                <a:ea typeface="Quicksand"/>
                <a:cs typeface="Quicksand"/>
                <a:sym typeface="Quicksand"/>
              </a:rPr>
              <a:t>Azure Data Factory orchestrates the ETL workflow, ingesting data from multiple sources into Azure Data Lake Storage for centralized storage. Azure Databricks, powered by Spark, performs scalable and efficient data transformations. </a:t>
            </a:r>
          </a:p>
          <a:p>
            <a:pPr algn="just">
              <a:lnSpc>
                <a:spcPts val="4772"/>
              </a:lnSpc>
            </a:pPr>
          </a:p>
          <a:p>
            <a:pPr algn="just" marL="606129" indent="-303064" lvl="1">
              <a:lnSpc>
                <a:spcPts val="4772"/>
              </a:lnSpc>
              <a:buFont typeface="Arial"/>
              <a:buChar char="•"/>
            </a:pPr>
            <a:r>
              <a:rPr lang="en-US" sz="2807">
                <a:solidFill>
                  <a:srgbClr val="0F4662"/>
                </a:solidFill>
                <a:latin typeface="Quicksand"/>
                <a:ea typeface="Quicksand"/>
                <a:cs typeface="Quicksand"/>
                <a:sym typeface="Quicksand"/>
              </a:rPr>
              <a:t>Azure DevOps ensures automated deployment of ETL scripts and version control for continuous integration. The solution enables the processed data to be utilized for analytics, reporting, or machine learning, showcasing Azure's end-to-end capabilities.</a:t>
            </a:r>
          </a:p>
          <a:p>
            <a:pPr algn="just">
              <a:lnSpc>
                <a:spcPts val="4772"/>
              </a:lnSpc>
            </a:pPr>
            <a:r>
              <a:rPr lang="en-US" sz="2807">
                <a:solidFill>
                  <a:srgbClr val="0F4662"/>
                </a:solidFill>
                <a:latin typeface="Quicksand"/>
                <a:ea typeface="Quicksand"/>
                <a:cs typeface="Quicksand"/>
                <a:sym typeface="Quicksand"/>
              </a:rPr>
              <a:t> </a:t>
            </a:r>
          </a:p>
          <a:p>
            <a:pPr algn="just" marL="606129" indent="-303064" lvl="1">
              <a:lnSpc>
                <a:spcPts val="4772"/>
              </a:lnSpc>
              <a:buFont typeface="Arial"/>
              <a:buChar char="•"/>
            </a:pPr>
            <a:r>
              <a:rPr lang="en-US" sz="2807">
                <a:solidFill>
                  <a:srgbClr val="0F4662"/>
                </a:solidFill>
                <a:latin typeface="Quicksand"/>
                <a:ea typeface="Quicksand"/>
                <a:cs typeface="Quicksand"/>
                <a:sym typeface="Quicksand"/>
              </a:rPr>
              <a:t>This project demonstrates the integration of Azure tools to create a scalable, reliable, and efficient data processing pipeline for modern data-driven needs.</a:t>
            </a:r>
          </a:p>
        </p:txBody>
      </p:sp>
      <p:sp>
        <p:nvSpPr>
          <p:cNvPr name="TextBox 3" id="3"/>
          <p:cNvSpPr txBox="true"/>
          <p:nvPr/>
        </p:nvSpPr>
        <p:spPr>
          <a:xfrm rot="0">
            <a:off x="1028700" y="599709"/>
            <a:ext cx="8048163" cy="1085190"/>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Project Overview:</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43434" y="599709"/>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Tools Used:</a:t>
            </a:r>
          </a:p>
        </p:txBody>
      </p:sp>
      <p:sp>
        <p:nvSpPr>
          <p:cNvPr name="TextBox 3" id="3"/>
          <p:cNvSpPr txBox="true"/>
          <p:nvPr/>
        </p:nvSpPr>
        <p:spPr>
          <a:xfrm rot="0">
            <a:off x="1993013" y="5611611"/>
            <a:ext cx="11830227" cy="3124200"/>
          </a:xfrm>
          <a:prstGeom prst="rect">
            <a:avLst/>
          </a:prstGeom>
        </p:spPr>
        <p:txBody>
          <a:bodyPr anchor="t" rtlCol="false" tIns="0" lIns="0" bIns="0" rIns="0">
            <a:spAutoFit/>
          </a:bodyPr>
          <a:lstStyle/>
          <a:p>
            <a:pPr algn="just" marL="647698" indent="-323849" lvl="1">
              <a:lnSpc>
                <a:spcPts val="4199"/>
              </a:lnSpc>
              <a:buFont typeface="Arial"/>
              <a:buChar char="•"/>
            </a:pPr>
            <a:r>
              <a:rPr lang="en-US" sz="2999">
                <a:solidFill>
                  <a:srgbClr val="0F4662"/>
                </a:solidFill>
                <a:latin typeface="Quicksand"/>
                <a:ea typeface="Quicksand"/>
                <a:cs typeface="Quicksand"/>
                <a:sym typeface="Quicksand"/>
              </a:rPr>
              <a:t>Data Ingestion Requirements</a:t>
            </a:r>
          </a:p>
          <a:p>
            <a:pPr algn="just" marL="647698" indent="-323849" lvl="1">
              <a:lnSpc>
                <a:spcPts val="4199"/>
              </a:lnSpc>
              <a:buFont typeface="Arial"/>
              <a:buChar char="•"/>
            </a:pPr>
            <a:r>
              <a:rPr lang="en-US" sz="2999">
                <a:solidFill>
                  <a:srgbClr val="0F4662"/>
                </a:solidFill>
                <a:latin typeface="Quicksand"/>
                <a:ea typeface="Quicksand"/>
                <a:cs typeface="Quicksand"/>
                <a:sym typeface="Quicksand"/>
              </a:rPr>
              <a:t>Data cleaning and Transformation Requirements</a:t>
            </a:r>
          </a:p>
          <a:p>
            <a:pPr algn="just" marL="647698" indent="-323849" lvl="1">
              <a:lnSpc>
                <a:spcPts val="4199"/>
              </a:lnSpc>
              <a:buFont typeface="Arial"/>
              <a:buChar char="•"/>
            </a:pPr>
            <a:r>
              <a:rPr lang="en-US" sz="2999">
                <a:solidFill>
                  <a:srgbClr val="0F4662"/>
                </a:solidFill>
                <a:latin typeface="Quicksand"/>
                <a:ea typeface="Quicksand"/>
                <a:cs typeface="Quicksand"/>
                <a:sym typeface="Quicksand"/>
              </a:rPr>
              <a:t>Data Analysis Requirements</a:t>
            </a:r>
          </a:p>
          <a:p>
            <a:pPr algn="just" marL="647698" indent="-323849" lvl="1">
              <a:lnSpc>
                <a:spcPts val="4199"/>
              </a:lnSpc>
              <a:buFont typeface="Arial"/>
              <a:buChar char="•"/>
            </a:pPr>
            <a:r>
              <a:rPr lang="en-US" sz="2999">
                <a:solidFill>
                  <a:srgbClr val="0F4662"/>
                </a:solidFill>
                <a:latin typeface="Quicksand"/>
                <a:ea typeface="Quicksand"/>
                <a:cs typeface="Quicksand"/>
                <a:sym typeface="Quicksand"/>
              </a:rPr>
              <a:t>Pipeline Requirements</a:t>
            </a:r>
          </a:p>
          <a:p>
            <a:pPr algn="just" marL="647698" indent="-323849" lvl="1">
              <a:lnSpc>
                <a:spcPts val="4199"/>
              </a:lnSpc>
              <a:buFont typeface="Arial"/>
              <a:buChar char="•"/>
            </a:pPr>
            <a:r>
              <a:rPr lang="en-US" sz="2999">
                <a:solidFill>
                  <a:srgbClr val="0F4662"/>
                </a:solidFill>
                <a:latin typeface="Quicksand"/>
                <a:ea typeface="Quicksand"/>
                <a:cs typeface="Quicksand"/>
                <a:sym typeface="Quicksand"/>
              </a:rPr>
              <a:t>Scheduling Requirements</a:t>
            </a:r>
          </a:p>
          <a:p>
            <a:pPr algn="just" marL="647698" indent="-323849" lvl="1">
              <a:lnSpc>
                <a:spcPts val="4199"/>
              </a:lnSpc>
              <a:buFont typeface="Arial"/>
              <a:buChar char="•"/>
            </a:pPr>
            <a:r>
              <a:rPr lang="en-US" sz="2999">
                <a:solidFill>
                  <a:srgbClr val="0F4662"/>
                </a:solidFill>
                <a:latin typeface="Quicksand"/>
                <a:ea typeface="Quicksand"/>
                <a:cs typeface="Quicksand"/>
                <a:sym typeface="Quicksand"/>
              </a:rPr>
              <a:t>Other Non-Functional Requirements</a:t>
            </a:r>
          </a:p>
        </p:txBody>
      </p:sp>
      <p:sp>
        <p:nvSpPr>
          <p:cNvPr name="TextBox 4" id="4"/>
          <p:cNvSpPr txBox="true"/>
          <p:nvPr/>
        </p:nvSpPr>
        <p:spPr>
          <a:xfrm rot="0">
            <a:off x="1028700" y="4193045"/>
            <a:ext cx="14072064" cy="1085190"/>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Project Requirement:</a:t>
            </a:r>
          </a:p>
        </p:txBody>
      </p:sp>
      <p:sp>
        <p:nvSpPr>
          <p:cNvPr name="TextBox 5" id="5"/>
          <p:cNvSpPr txBox="true"/>
          <p:nvPr/>
        </p:nvSpPr>
        <p:spPr>
          <a:xfrm rot="0">
            <a:off x="1993013" y="2013938"/>
            <a:ext cx="11288246" cy="2076513"/>
          </a:xfrm>
          <a:prstGeom prst="rect">
            <a:avLst/>
          </a:prstGeom>
        </p:spPr>
        <p:txBody>
          <a:bodyPr anchor="t" rtlCol="false" tIns="0" lIns="0" bIns="0" rIns="0">
            <a:spAutoFit/>
          </a:bodyPr>
          <a:lstStyle/>
          <a:p>
            <a:pPr algn="just" marL="647164" indent="-323582" lvl="1">
              <a:lnSpc>
                <a:spcPts val="4196"/>
              </a:lnSpc>
              <a:buFont typeface="Arial"/>
              <a:buChar char="•"/>
            </a:pPr>
            <a:r>
              <a:rPr lang="en-US" sz="2997">
                <a:solidFill>
                  <a:srgbClr val="0F4662"/>
                </a:solidFill>
                <a:latin typeface="Quicksand"/>
                <a:ea typeface="Quicksand"/>
                <a:cs typeface="Quicksand"/>
                <a:sym typeface="Quicksand"/>
              </a:rPr>
              <a:t>Azure Data Lake Gen 2 Storage</a:t>
            </a:r>
          </a:p>
          <a:p>
            <a:pPr algn="just" marL="647164" indent="-323582" lvl="1">
              <a:lnSpc>
                <a:spcPts val="4196"/>
              </a:lnSpc>
              <a:buFont typeface="Arial"/>
              <a:buChar char="•"/>
            </a:pPr>
            <a:r>
              <a:rPr lang="en-US" sz="2997">
                <a:solidFill>
                  <a:srgbClr val="0F4662"/>
                </a:solidFill>
                <a:latin typeface="Quicksand"/>
                <a:ea typeface="Quicksand"/>
                <a:cs typeface="Quicksand"/>
                <a:sym typeface="Quicksand"/>
              </a:rPr>
              <a:t>Azure Databricks</a:t>
            </a:r>
          </a:p>
          <a:p>
            <a:pPr algn="just" marL="647164" indent="-323582" lvl="1">
              <a:lnSpc>
                <a:spcPts val="4196"/>
              </a:lnSpc>
              <a:buFont typeface="Arial"/>
              <a:buChar char="•"/>
            </a:pPr>
            <a:r>
              <a:rPr lang="en-US" sz="2997">
                <a:solidFill>
                  <a:srgbClr val="0F4662"/>
                </a:solidFill>
                <a:latin typeface="Quicksand"/>
                <a:ea typeface="Quicksand"/>
                <a:cs typeface="Quicksand"/>
                <a:sym typeface="Quicksand"/>
              </a:rPr>
              <a:t>Azure Data Factory</a:t>
            </a:r>
          </a:p>
          <a:p>
            <a:pPr algn="just" marL="647164" indent="-323582" lvl="1">
              <a:lnSpc>
                <a:spcPts val="4196"/>
              </a:lnSpc>
              <a:buFont typeface="Arial"/>
              <a:buChar char="•"/>
            </a:pPr>
            <a:r>
              <a:rPr lang="en-US" sz="2997">
                <a:solidFill>
                  <a:srgbClr val="0F4662"/>
                </a:solidFill>
                <a:latin typeface="Quicksand"/>
                <a:ea typeface="Quicksand"/>
                <a:cs typeface="Quicksand"/>
                <a:sym typeface="Quicksand"/>
              </a:rPr>
              <a:t>Azure DevOps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722464" y="3921335"/>
            <a:ext cx="14008781" cy="4719195"/>
          </a:xfrm>
          <a:custGeom>
            <a:avLst/>
            <a:gdLst/>
            <a:ahLst/>
            <a:cxnLst/>
            <a:rect r="r" b="b" t="t" l="l"/>
            <a:pathLst>
              <a:path h="4719195" w="14008781">
                <a:moveTo>
                  <a:pt x="0" y="0"/>
                </a:moveTo>
                <a:lnTo>
                  <a:pt x="14008782" y="0"/>
                </a:lnTo>
                <a:lnTo>
                  <a:pt x="14008782" y="4719195"/>
                </a:lnTo>
                <a:lnTo>
                  <a:pt x="0" y="4719195"/>
                </a:lnTo>
                <a:lnTo>
                  <a:pt x="0" y="0"/>
                </a:lnTo>
                <a:close/>
              </a:path>
            </a:pathLst>
          </a:custGeom>
          <a:blipFill>
            <a:blip r:embed="rId2"/>
            <a:stretch>
              <a:fillRect l="0" t="0" r="0" b="0"/>
            </a:stretch>
          </a:blipFill>
        </p:spPr>
      </p:sp>
      <p:sp>
        <p:nvSpPr>
          <p:cNvPr name="TextBox 3" id="3"/>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Design (ER Diagram):</a:t>
            </a:r>
          </a:p>
        </p:txBody>
      </p:sp>
      <p:sp>
        <p:nvSpPr>
          <p:cNvPr name="TextBox 4" id="4"/>
          <p:cNvSpPr txBox="true"/>
          <p:nvPr/>
        </p:nvSpPr>
        <p:spPr>
          <a:xfrm rot="0">
            <a:off x="1028700" y="2310232"/>
            <a:ext cx="14435585" cy="1081836"/>
          </a:xfrm>
          <a:prstGeom prst="rect">
            <a:avLst/>
          </a:prstGeom>
        </p:spPr>
        <p:txBody>
          <a:bodyPr anchor="t" rtlCol="false" tIns="0" lIns="0" bIns="0" rIns="0">
            <a:spAutoFit/>
          </a:bodyPr>
          <a:lstStyle/>
          <a:p>
            <a:pPr algn="l" marL="0" indent="0" lvl="0">
              <a:lnSpc>
                <a:spcPts val="4442"/>
              </a:lnSpc>
            </a:pPr>
            <a:r>
              <a:rPr lang="en-US" b="true" sz="2613">
                <a:solidFill>
                  <a:srgbClr val="0F4662"/>
                </a:solidFill>
                <a:latin typeface="Quicksand Bold"/>
                <a:ea typeface="Quicksand Bold"/>
                <a:cs typeface="Quicksand Bold"/>
                <a:sym typeface="Quicksand Bold"/>
              </a:rPr>
              <a:t>Data Overview: </a:t>
            </a:r>
            <a:r>
              <a:rPr lang="en-US" sz="2613">
                <a:solidFill>
                  <a:srgbClr val="0F4662"/>
                </a:solidFill>
                <a:latin typeface="Quicksand"/>
                <a:ea typeface="Quicksand"/>
                <a:cs typeface="Quicksand"/>
                <a:sym typeface="Quicksand"/>
              </a:rPr>
              <a:t>The </a:t>
            </a:r>
            <a:r>
              <a:rPr lang="en-US" b="true" sz="2613">
                <a:solidFill>
                  <a:srgbClr val="0F4662"/>
                </a:solidFill>
                <a:latin typeface="Quicksand Bold"/>
                <a:ea typeface="Quicksand Bold"/>
                <a:cs typeface="Quicksand Bold"/>
                <a:sym typeface="Quicksand Bold"/>
              </a:rPr>
              <a:t>Online Retail dataset</a:t>
            </a:r>
            <a:r>
              <a:rPr lang="en-US" sz="2613">
                <a:solidFill>
                  <a:srgbClr val="0F4662"/>
                </a:solidFill>
                <a:latin typeface="Quicksand"/>
                <a:ea typeface="Quicksand"/>
                <a:cs typeface="Quicksand"/>
                <a:sym typeface="Quicksand"/>
              </a:rPr>
              <a:t> contains transactional data from a UK-based e-commerce store spanning the years 2009 to 2011. (From Kaggle)</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1561099"/>
            <a:ext cx="15652323" cy="8387715"/>
          </a:xfrm>
          <a:prstGeom prst="rect">
            <a:avLst/>
          </a:prstGeom>
        </p:spPr>
        <p:txBody>
          <a:bodyPr anchor="t" rtlCol="false" tIns="0" lIns="0" bIns="0" rIns="0">
            <a:spAutoFit/>
          </a:bodyPr>
          <a:lstStyle/>
          <a:p>
            <a:pPr algn="just" marL="563499" indent="-281750" lvl="1">
              <a:lnSpc>
                <a:spcPts val="4437"/>
              </a:lnSpc>
              <a:buFont typeface="Arial"/>
              <a:buChar char="•"/>
            </a:pPr>
            <a:r>
              <a:rPr lang="en-US" sz="2610">
                <a:solidFill>
                  <a:srgbClr val="0F4662"/>
                </a:solidFill>
                <a:latin typeface="Quicksand"/>
                <a:ea typeface="Quicksand"/>
                <a:cs typeface="Quicksand"/>
                <a:sym typeface="Quicksand"/>
              </a:rPr>
              <a:t>Azure Data Factory (ADF) orchestrates the execution and monitoring of Azure Databricks notebooks, enabling seamless CI/CD integration through Azure DevOps. The data pipeline starts by importing datasets from Kaggle into Azure Data Lake Storage Gen2 (ADLS), where raw data is stored in the Bronze zone (landing zone).</a:t>
            </a:r>
          </a:p>
          <a:p>
            <a:pPr algn="just">
              <a:lnSpc>
                <a:spcPts val="4437"/>
              </a:lnSpc>
            </a:pPr>
          </a:p>
          <a:p>
            <a:pPr algn="just" marL="563499" indent="-281750" lvl="1">
              <a:lnSpc>
                <a:spcPts val="4437"/>
              </a:lnSpc>
              <a:buFont typeface="Arial"/>
              <a:buChar char="•"/>
            </a:pPr>
            <a:r>
              <a:rPr lang="en-US" sz="2610">
                <a:solidFill>
                  <a:srgbClr val="0F4662"/>
                </a:solidFill>
                <a:latin typeface="Quicksand"/>
                <a:ea typeface="Quicksand"/>
                <a:cs typeface="Quicksand"/>
                <a:sym typeface="Quicksand"/>
              </a:rPr>
              <a:t>In the Bronze zone, data is ingested and validated before being processed using Azure Databricks notebooks. The first notebook performs data cleaning and merges the raw data into a unified table. The output is then stored in Delta tables within the Silver zone (standardization zone).</a:t>
            </a:r>
          </a:p>
          <a:p>
            <a:pPr algn="just">
              <a:lnSpc>
                <a:spcPts val="4437"/>
              </a:lnSpc>
            </a:pPr>
          </a:p>
          <a:p>
            <a:pPr algn="just" marL="563499" indent="-281750" lvl="1">
              <a:lnSpc>
                <a:spcPts val="4437"/>
              </a:lnSpc>
              <a:buFont typeface="Arial"/>
              <a:buChar char="•"/>
            </a:pPr>
            <a:r>
              <a:rPr lang="en-US" sz="2610">
                <a:solidFill>
                  <a:srgbClr val="0F4662"/>
                </a:solidFill>
                <a:latin typeface="Quicksand"/>
                <a:ea typeface="Quicksand"/>
                <a:cs typeface="Quicksand"/>
                <a:sym typeface="Quicksand"/>
              </a:rPr>
              <a:t>Subsequently, Silver zone data undergoes advanced transformation and enrichment using PySpark and Spark SQL in a second notebook. This step includes joining datasets, aggregating metrics, and applying business logic. The resulting structured and analysis-ready data is stored in the Gold zone (analytical zone) for downstream consumption. Azure DevOps facilitates CI/CD pipelines for deploying and maintaining these ETL scripts, ensuring efficient updates and version control for the ETL process.</a:t>
            </a:r>
          </a:p>
        </p:txBody>
      </p:sp>
      <p:sp>
        <p:nvSpPr>
          <p:cNvPr name="TextBox 3" id="3"/>
          <p:cNvSpPr txBox="true"/>
          <p:nvPr/>
        </p:nvSpPr>
        <p:spPr>
          <a:xfrm rot="0">
            <a:off x="1028700" y="281785"/>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Overall Workflow: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877839" y="2240761"/>
            <a:ext cx="7085443" cy="6218013"/>
          </a:xfrm>
          <a:custGeom>
            <a:avLst/>
            <a:gdLst/>
            <a:ahLst/>
            <a:cxnLst/>
            <a:rect r="r" b="b" t="t" l="l"/>
            <a:pathLst>
              <a:path h="6218013" w="7085443">
                <a:moveTo>
                  <a:pt x="0" y="0"/>
                </a:moveTo>
                <a:lnTo>
                  <a:pt x="7085443" y="0"/>
                </a:lnTo>
                <a:lnTo>
                  <a:pt x="7085443" y="6218013"/>
                </a:lnTo>
                <a:lnTo>
                  <a:pt x="0" y="6218013"/>
                </a:lnTo>
                <a:lnTo>
                  <a:pt x="0" y="0"/>
                </a:lnTo>
                <a:close/>
              </a:path>
            </a:pathLst>
          </a:custGeom>
          <a:blipFill>
            <a:blip r:embed="rId2"/>
            <a:stretch>
              <a:fillRect l="0" t="0" r="0" b="0"/>
            </a:stretch>
          </a:blipFill>
        </p:spPr>
      </p:sp>
      <p:sp>
        <p:nvSpPr>
          <p:cNvPr name="Freeform 3" id="3"/>
          <p:cNvSpPr/>
          <p:nvPr/>
        </p:nvSpPr>
        <p:spPr>
          <a:xfrm flipH="false" flipV="false" rot="0">
            <a:off x="9432090" y="2240761"/>
            <a:ext cx="7077819" cy="6219901"/>
          </a:xfrm>
          <a:custGeom>
            <a:avLst/>
            <a:gdLst/>
            <a:ahLst/>
            <a:cxnLst/>
            <a:rect r="r" b="b" t="t" l="l"/>
            <a:pathLst>
              <a:path h="6219901" w="7077819">
                <a:moveTo>
                  <a:pt x="0" y="0"/>
                </a:moveTo>
                <a:lnTo>
                  <a:pt x="7077818" y="0"/>
                </a:lnTo>
                <a:lnTo>
                  <a:pt x="7077818" y="6219902"/>
                </a:lnTo>
                <a:lnTo>
                  <a:pt x="0" y="6219902"/>
                </a:lnTo>
                <a:lnTo>
                  <a:pt x="0" y="0"/>
                </a:lnTo>
                <a:close/>
              </a:path>
            </a:pathLst>
          </a:custGeom>
          <a:blipFill>
            <a:blip r:embed="rId3"/>
            <a:stretch>
              <a:fillRect l="0" t="0" r="0" b="0"/>
            </a:stretch>
          </a:blipFill>
        </p:spPr>
      </p:sp>
      <p:sp>
        <p:nvSpPr>
          <p:cNvPr name="TextBox 4" id="4"/>
          <p:cNvSpPr txBox="true"/>
          <p:nvPr/>
        </p:nvSpPr>
        <p:spPr>
          <a:xfrm rot="0">
            <a:off x="1028700" y="599709"/>
            <a:ext cx="1623060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Demo: Sample ETL codes in Databricks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365" y="2699599"/>
            <a:ext cx="8464665" cy="5533775"/>
          </a:xfrm>
          <a:custGeom>
            <a:avLst/>
            <a:gdLst/>
            <a:ahLst/>
            <a:cxnLst/>
            <a:rect r="r" b="b" t="t" l="l"/>
            <a:pathLst>
              <a:path h="5533775" w="8464665">
                <a:moveTo>
                  <a:pt x="0" y="0"/>
                </a:moveTo>
                <a:lnTo>
                  <a:pt x="8464665" y="0"/>
                </a:lnTo>
                <a:lnTo>
                  <a:pt x="8464665" y="5533775"/>
                </a:lnTo>
                <a:lnTo>
                  <a:pt x="0" y="5533775"/>
                </a:lnTo>
                <a:lnTo>
                  <a:pt x="0" y="0"/>
                </a:lnTo>
                <a:close/>
              </a:path>
            </a:pathLst>
          </a:custGeom>
          <a:blipFill>
            <a:blip r:embed="rId2"/>
            <a:stretch>
              <a:fillRect l="0" t="0" r="0" b="0"/>
            </a:stretch>
          </a:blipFill>
        </p:spPr>
      </p:sp>
      <p:sp>
        <p:nvSpPr>
          <p:cNvPr name="Freeform 3" id="3"/>
          <p:cNvSpPr/>
          <p:nvPr/>
        </p:nvSpPr>
        <p:spPr>
          <a:xfrm flipH="false" flipV="false" rot="0">
            <a:off x="8626030" y="2946116"/>
            <a:ext cx="9843905" cy="4983477"/>
          </a:xfrm>
          <a:custGeom>
            <a:avLst/>
            <a:gdLst/>
            <a:ahLst/>
            <a:cxnLst/>
            <a:rect r="r" b="b" t="t" l="l"/>
            <a:pathLst>
              <a:path h="4983477" w="9843905">
                <a:moveTo>
                  <a:pt x="0" y="0"/>
                </a:moveTo>
                <a:lnTo>
                  <a:pt x="9843905" y="0"/>
                </a:lnTo>
                <a:lnTo>
                  <a:pt x="9843905" y="4983477"/>
                </a:lnTo>
                <a:lnTo>
                  <a:pt x="0" y="4983477"/>
                </a:lnTo>
                <a:lnTo>
                  <a:pt x="0" y="0"/>
                </a:lnTo>
                <a:close/>
              </a:path>
            </a:pathLst>
          </a:custGeom>
          <a:blipFill>
            <a:blip r:embed="rId3"/>
            <a:stretch>
              <a:fillRect l="0" t="0" r="0" b="0"/>
            </a:stretch>
          </a:blipFill>
        </p:spPr>
      </p:sp>
      <p:sp>
        <p:nvSpPr>
          <p:cNvPr name="TextBox 4" id="4"/>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Output: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97422" y="1962947"/>
            <a:ext cx="12997347" cy="8011479"/>
          </a:xfrm>
          <a:custGeom>
            <a:avLst/>
            <a:gdLst/>
            <a:ahLst/>
            <a:cxnLst/>
            <a:rect r="r" b="b" t="t" l="l"/>
            <a:pathLst>
              <a:path h="8011479" w="12997347">
                <a:moveTo>
                  <a:pt x="0" y="0"/>
                </a:moveTo>
                <a:lnTo>
                  <a:pt x="12997346" y="0"/>
                </a:lnTo>
                <a:lnTo>
                  <a:pt x="12997346" y="8011479"/>
                </a:lnTo>
                <a:lnTo>
                  <a:pt x="0" y="8011479"/>
                </a:lnTo>
                <a:lnTo>
                  <a:pt x="0" y="0"/>
                </a:lnTo>
                <a:close/>
              </a:path>
            </a:pathLst>
          </a:custGeom>
          <a:blipFill>
            <a:blip r:embed="rId2"/>
            <a:stretch>
              <a:fillRect l="0" t="0" r="0" b="0"/>
            </a:stretch>
          </a:blipFill>
        </p:spPr>
      </p:sp>
      <p:sp>
        <p:nvSpPr>
          <p:cNvPr name="TextBox 3" id="3"/>
          <p:cNvSpPr txBox="true"/>
          <p:nvPr/>
        </p:nvSpPr>
        <p:spPr>
          <a:xfrm rot="0">
            <a:off x="1212125" y="508904"/>
            <a:ext cx="13388103" cy="2334718"/>
          </a:xfrm>
          <a:prstGeom prst="rect">
            <a:avLst/>
          </a:prstGeom>
        </p:spPr>
        <p:txBody>
          <a:bodyPr anchor="t" rtlCol="false" tIns="0" lIns="0" bIns="0" rIns="0">
            <a:spAutoFit/>
          </a:bodyPr>
          <a:lstStyle/>
          <a:p>
            <a:pPr algn="ctr">
              <a:lnSpc>
                <a:spcPts val="9389"/>
              </a:lnSpc>
              <a:spcBef>
                <a:spcPct val="0"/>
              </a:spcBef>
            </a:pPr>
            <a:r>
              <a:rPr lang="en-US" b="true" sz="6706" i="true">
                <a:solidFill>
                  <a:srgbClr val="0F4662"/>
                </a:solidFill>
                <a:latin typeface="Cormorant Garamond Bold Italics"/>
                <a:ea typeface="Cormorant Garamond Bold Italics"/>
                <a:cs typeface="Cormorant Garamond Bold Italics"/>
                <a:sym typeface="Cormorant Garamond Bold Italics"/>
              </a:rPr>
              <a:t>Data Copy Activity in Azure Data Factory:</a:t>
            </a:r>
          </a:p>
          <a:p>
            <a:pPr algn="ctr">
              <a:lnSpc>
                <a:spcPts val="938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068716"/>
            <a:ext cx="15983152" cy="7035841"/>
          </a:xfrm>
          <a:custGeom>
            <a:avLst/>
            <a:gdLst/>
            <a:ahLst/>
            <a:cxnLst/>
            <a:rect r="r" b="b" t="t" l="l"/>
            <a:pathLst>
              <a:path h="7035841" w="15983152">
                <a:moveTo>
                  <a:pt x="0" y="0"/>
                </a:moveTo>
                <a:lnTo>
                  <a:pt x="15983152" y="0"/>
                </a:lnTo>
                <a:lnTo>
                  <a:pt x="15983152" y="7035840"/>
                </a:lnTo>
                <a:lnTo>
                  <a:pt x="0" y="7035840"/>
                </a:lnTo>
                <a:lnTo>
                  <a:pt x="0" y="0"/>
                </a:lnTo>
                <a:close/>
              </a:path>
            </a:pathLst>
          </a:custGeom>
          <a:blipFill>
            <a:blip r:embed="rId2"/>
            <a:stretch>
              <a:fillRect l="0" t="0" r="0" b="0"/>
            </a:stretch>
          </a:blipFill>
        </p:spPr>
      </p:sp>
      <p:sp>
        <p:nvSpPr>
          <p:cNvPr name="TextBox 3" id="3"/>
          <p:cNvSpPr txBox="true"/>
          <p:nvPr/>
        </p:nvSpPr>
        <p:spPr>
          <a:xfrm rot="0">
            <a:off x="1028700" y="394741"/>
            <a:ext cx="7237636" cy="1144093"/>
          </a:xfrm>
          <a:prstGeom prst="rect">
            <a:avLst/>
          </a:prstGeom>
        </p:spPr>
        <p:txBody>
          <a:bodyPr anchor="t" rtlCol="false" tIns="0" lIns="0" bIns="0" rIns="0">
            <a:spAutoFit/>
          </a:bodyPr>
          <a:lstStyle/>
          <a:p>
            <a:pPr algn="ctr">
              <a:lnSpc>
                <a:spcPts val="9389"/>
              </a:lnSpc>
              <a:spcBef>
                <a:spcPct val="0"/>
              </a:spcBef>
            </a:pPr>
            <a:r>
              <a:rPr lang="en-US" b="true" sz="6706" i="true">
                <a:solidFill>
                  <a:srgbClr val="0F4662"/>
                </a:solidFill>
                <a:latin typeface="Cormorant Garamond Bold Italics"/>
                <a:ea typeface="Cormorant Garamond Bold Italics"/>
                <a:cs typeface="Cormorant Garamond Bold Italics"/>
                <a:sym typeface="Cormorant Garamond Bold Italics"/>
              </a:rPr>
              <a:t>Azure DevOps Pipeline: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DAGZobGR4z4</dc:identifier>
  <dcterms:modified xsi:type="dcterms:W3CDTF">2011-08-01T06:04:30Z</dcterms:modified>
  <cp:revision>1</cp:revision>
  <dc:title>Automated ETL with Data Lake Storage</dc:title>
</cp:coreProperties>
</file>