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84" d="100"/>
          <a:sy n="84" d="100"/>
        </p:scale>
        <p:origin x="658"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nipriyaa P" userId="74a0c107615390dc" providerId="LiveId" clId="{306A14F3-3229-4E6C-952B-25E3F8DA0C88}"/>
    <pc:docChg chg="undo custSel modSld">
      <pc:chgData name="Harshinipriyaa P" userId="74a0c107615390dc" providerId="LiveId" clId="{306A14F3-3229-4E6C-952B-25E3F8DA0C88}" dt="2024-04-18T16:07:41.169" v="134" actId="255"/>
      <pc:docMkLst>
        <pc:docMk/>
      </pc:docMkLst>
      <pc:sldChg chg="modSp mod">
        <pc:chgData name="Harshinipriyaa P" userId="74a0c107615390dc" providerId="LiveId" clId="{306A14F3-3229-4E6C-952B-25E3F8DA0C88}" dt="2024-04-18T16:07:41.169" v="134" actId="255"/>
        <pc:sldMkLst>
          <pc:docMk/>
          <pc:sldMk cId="0" sldId="257"/>
        </pc:sldMkLst>
        <pc:spChg chg="mod">
          <ac:chgData name="Harshinipriyaa P" userId="74a0c107615390dc" providerId="LiveId" clId="{306A14F3-3229-4E6C-952B-25E3F8DA0C88}" dt="2024-04-18T16:07:41.169" v="134" actId="255"/>
          <ac:spMkLst>
            <pc:docMk/>
            <pc:sldMk cId="0" sldId="257"/>
            <ac:spMk id="24" creationId="{F0EEAE41-08E9-4606-F1F3-8F8AB04653D0}"/>
          </ac:spMkLst>
        </pc:spChg>
      </pc:sldChg>
      <pc:sldChg chg="modSp mod">
        <pc:chgData name="Harshinipriyaa P" userId="74a0c107615390dc" providerId="LiveId" clId="{306A14F3-3229-4E6C-952B-25E3F8DA0C88}" dt="2024-04-18T16:05:22.486" v="56" actId="20577"/>
        <pc:sldMkLst>
          <pc:docMk/>
          <pc:sldMk cId="0" sldId="264"/>
        </pc:sldMkLst>
        <pc:spChg chg="mod">
          <ac:chgData name="Harshinipriyaa P" userId="74a0c107615390dc" providerId="LiveId" clId="{306A14F3-3229-4E6C-952B-25E3F8DA0C88}" dt="2024-04-18T16:05:22.486" v="56" actId="20577"/>
          <ac:spMkLst>
            <pc:docMk/>
            <pc:sldMk cId="0" sldId="264"/>
            <ac:spMk id="10" creationId="{78FF4361-3022-A65D-A0BB-80E5F4964705}"/>
          </ac:spMkLst>
        </pc:spChg>
      </pc:sldChg>
      <pc:sldChg chg="modSp mod">
        <pc:chgData name="Harshinipriyaa P" userId="74a0c107615390dc" providerId="LiveId" clId="{306A14F3-3229-4E6C-952B-25E3F8DA0C88}" dt="2024-04-18T16:06:12.862" v="60"/>
        <pc:sldMkLst>
          <pc:docMk/>
          <pc:sldMk cId="0" sldId="265"/>
        </pc:sldMkLst>
        <pc:spChg chg="mod">
          <ac:chgData name="Harshinipriyaa P" userId="74a0c107615390dc" providerId="LiveId" clId="{306A14F3-3229-4E6C-952B-25E3F8DA0C88}" dt="2024-04-18T16:06:12.862" v="60"/>
          <ac:spMkLst>
            <pc:docMk/>
            <pc:sldMk cId="0" sldId="265"/>
            <ac:spMk id="8" creationId="{00000000-0000-0000-0000-000000000000}"/>
          </ac:spMkLst>
        </pc:spChg>
        <pc:spChg chg="mod">
          <ac:chgData name="Harshinipriyaa P" userId="74a0c107615390dc" providerId="LiveId" clId="{306A14F3-3229-4E6C-952B-25E3F8DA0C88}" dt="2024-04-18T16:05:45.522" v="58" actId="1076"/>
          <ac:spMkLst>
            <pc:docMk/>
            <pc:sldMk cId="0" sldId="265"/>
            <ac:spMk id="10" creationId="{862A4471-15F1-6531-E78C-A122E43277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065254"/>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HARSHINIPRIYAA.P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09066" y="5162550"/>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https://drive.google.com/drive/folders/1fzYSiSZutfuC0YX20PQ5eYBiWHGyFR8F?usp=sharing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914400" y="1664970"/>
            <a:ext cx="8005512"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Our analysis of the cancer dataset revealed significant correlations between health and demographic indicators and cancer incidence/mortality rates, enhanced by visualization techniques like histograms and pie charts. This deeper understanding informs targeted healthcare policies and interventions to combat cancer, contributing to advancing oncology knowledge and guiding strategies for improving public health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2895600" y="2209800"/>
            <a:ext cx="6181217"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Analysis and Prediction on Cancer report dataset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80">
            <a:extLst>
              <a:ext uri="{FF2B5EF4-FFF2-40B4-BE49-F238E27FC236}">
                <a16:creationId xmlns:a16="http://schemas.microsoft.com/office/drawing/2014/main" id="{906A3094-7365-2AB1-0A12-6D576E901114}"/>
              </a:ext>
            </a:extLst>
          </p:cNvPr>
          <p:cNvSpPr>
            <a:spLocks noGrp="1"/>
          </p:cNvSpPr>
          <p:nvPr>
            <p:ph type="title"/>
          </p:nvPr>
        </p:nvSpPr>
        <p:spPr/>
        <p:txBody>
          <a:bodyPr/>
          <a:lstStyle/>
          <a:p>
            <a:r>
              <a:rPr lang="en-US" dirty="0"/>
              <a:t>PROBLEM STATEMENT</a:t>
            </a:r>
            <a:endParaRPr lang="en-IN" dirty="0"/>
          </a:p>
        </p:txBody>
      </p:sp>
      <p:sp>
        <p:nvSpPr>
          <p:cNvPr id="82" name="Rectangle 70">
            <a:extLst>
              <a:ext uri="{FF2B5EF4-FFF2-40B4-BE49-F238E27FC236}">
                <a16:creationId xmlns:a16="http://schemas.microsoft.com/office/drawing/2014/main" id="{36A0F1D0-1978-6B4E-A0FE-6B40B397CD2C}"/>
              </a:ext>
            </a:extLst>
          </p:cNvPr>
          <p:cNvSpPr>
            <a:spLocks noChangeArrowheads="1"/>
          </p:cNvSpPr>
          <p:nvPr/>
        </p:nvSpPr>
        <p:spPr bwMode="auto">
          <a:xfrm flipV="1">
            <a:off x="1371600" y="2895853"/>
            <a:ext cx="632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4" name="Rectangle 72">
            <a:extLst>
              <a:ext uri="{FF2B5EF4-FFF2-40B4-BE49-F238E27FC236}">
                <a16:creationId xmlns:a16="http://schemas.microsoft.com/office/drawing/2014/main" id="{0AEACC35-F4A4-1146-3465-4A016B484DD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5" name="Rectangle 73">
            <a:extLst>
              <a:ext uri="{FF2B5EF4-FFF2-40B4-BE49-F238E27FC236}">
                <a16:creationId xmlns:a16="http://schemas.microsoft.com/office/drawing/2014/main" id="{88675246-CD70-282D-87C3-47B59BB848D7}"/>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6" name="Rectangle 74">
            <a:extLst>
              <a:ext uri="{FF2B5EF4-FFF2-40B4-BE49-F238E27FC236}">
                <a16:creationId xmlns:a16="http://schemas.microsoft.com/office/drawing/2014/main" id="{48749E79-8569-331B-C94A-785864C8A8C4}"/>
              </a:ext>
            </a:extLst>
          </p:cNvPr>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7" name="Rectangle 75">
            <a:extLst>
              <a:ext uri="{FF2B5EF4-FFF2-40B4-BE49-F238E27FC236}">
                <a16:creationId xmlns:a16="http://schemas.microsoft.com/office/drawing/2014/main" id="{3C06B262-AC67-9D5C-592F-FD7AC038FD6E}"/>
              </a:ext>
            </a:extLst>
          </p:cNvPr>
          <p:cNvSpPr>
            <a:spLocks noChangeArrowheads="1"/>
          </p:cNvSpPr>
          <p:nvPr/>
        </p:nvSpPr>
        <p:spPr bwMode="auto">
          <a:xfrm>
            <a:off x="45720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8" name="Rectangle 76">
            <a:extLst>
              <a:ext uri="{FF2B5EF4-FFF2-40B4-BE49-F238E27FC236}">
                <a16:creationId xmlns:a16="http://schemas.microsoft.com/office/drawing/2014/main" id="{77E58169-3286-6781-A3F6-078173CDC9AA}"/>
              </a:ext>
            </a:extLst>
          </p:cNvPr>
          <p:cNvSpPr>
            <a:spLocks noChangeArrowheads="1"/>
          </p:cNvSpPr>
          <p:nvPr/>
        </p:nvSpPr>
        <p:spPr bwMode="auto">
          <a:xfrm>
            <a:off x="609600" y="424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5" name="Rectangle 83">
            <a:extLst>
              <a:ext uri="{FF2B5EF4-FFF2-40B4-BE49-F238E27FC236}">
                <a16:creationId xmlns:a16="http://schemas.microsoft.com/office/drawing/2014/main" id="{AB593EA7-D176-22AD-0C5B-23A770248498}"/>
              </a:ext>
            </a:extLst>
          </p:cNvPr>
          <p:cNvSpPr>
            <a:spLocks noChangeArrowheads="1"/>
          </p:cNvSpPr>
          <p:nvPr/>
        </p:nvSpPr>
        <p:spPr bwMode="auto">
          <a:xfrm>
            <a:off x="1676400" y="1491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3" name="Rectangle 91">
            <a:extLst>
              <a:ext uri="{FF2B5EF4-FFF2-40B4-BE49-F238E27FC236}">
                <a16:creationId xmlns:a16="http://schemas.microsoft.com/office/drawing/2014/main" id="{EAEE8B71-0957-67C4-2977-27E9FAA2DA22}"/>
              </a:ext>
            </a:extLst>
          </p:cNvPr>
          <p:cNvSpPr>
            <a:spLocks noChangeArrowheads="1"/>
          </p:cNvSpPr>
          <p:nvPr/>
        </p:nvSpPr>
        <p:spPr bwMode="auto">
          <a:xfrm>
            <a:off x="755333" y="1598411"/>
            <a:ext cx="770286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complex landscape of healthcare data, accurately categorizing patient records into relevant medical conditions is vital for effective treatment programs and resource allocation. However, manual annotation is impractical due to the continuous influx of data and expanding medical knowledge. This project seeks to automate patient record classification using machine learning models trained on clinical notes, diagnostic codes, and demographic data. The goal is to develop efficient systems that automatically classify patient records into specified medical diagnoses, addressing this challenge in healthcare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81800" y="15474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739775" y="1904999"/>
            <a:ext cx="7337425" cy="3785652"/>
          </a:xfrm>
          <a:prstGeom prst="rect">
            <a:avLst/>
          </a:prstGeom>
          <a:noFill/>
        </p:spPr>
        <p:txBody>
          <a:bodyPr wrap="square" rtlCol="0">
            <a:spAutoFit/>
          </a:bodyPr>
          <a:lstStyle/>
          <a:p>
            <a:pPr algn="just"/>
            <a:r>
              <a:rPr lang="en-US" sz="2400" b="0" spc="-20" dirty="0">
                <a:latin typeface="Times New Roman" panose="02020603050405020304" pitchFamily="18" charset="0"/>
                <a:cs typeface="Times New Roman" panose="02020603050405020304" pitchFamily="18" charset="0"/>
              </a:rPr>
              <a:t>This project analyzes health and demographic indicators across regions to uncover insights into cancer incidence and mortality rates. Through statistical analysis and visualization, correlations between socio-economic factors, healthcare accessibility, and cancer outcomes are identified. The goal is to deepen understanding of factors influencing cancer prevalence and mortality, informing healthcare policies and interventions. Ultimately, the project contributes to combating cancer and improving public health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29400" y="13611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2" y="1011378"/>
            <a:ext cx="5395594"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8373014D-82AA-F17B-88E6-9E69D1864CB3}"/>
              </a:ext>
            </a:extLst>
          </p:cNvPr>
          <p:cNvSpPr>
            <a:spLocks noChangeArrowheads="1"/>
          </p:cNvSpPr>
          <p:nvPr/>
        </p:nvSpPr>
        <p:spPr bwMode="auto">
          <a:xfrm>
            <a:off x="533401" y="1706315"/>
            <a:ext cx="784859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report's end users span various healthcare stakeholders. Medical professionals like physicians and nurses can utilize the insights for informed clinical decisions and tailored patient care. Public health officials and policymakers can employ the findings to craft evidence-based interventions and policies, enhancing population health outcomes. Healthcare administrators benefit from optimized resource allocation, fostering more efficient healthcare delivery. Ultimately, patients and their families benefit from improved public health campaigns, informed treatment options, and enhanced healthcare services resulting from the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415498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 proposed solution automates patient record classification using machine learning, streamlining healthcare workflows by leveraging clinical notes, diagnostic codes, and demographics. This accelerates diagnosis and treatment planning, improving patient outcomes and healthcare delivery efficiency. Furthermore, it enables extensive epidemiological studies, revealing insights into disease trends and healthcare disparities. Ultimately, it empowers healthcare providers, researchers, and administrators with actionable insights to enhance patient care, resource allocation, and public health initiatives.</a:t>
            </a:r>
            <a:endParaRPr lang="en-IN"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381250" y="1828800"/>
            <a:ext cx="6610350" cy="381642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 proposed solution's standout feature is its seamless integration of diverse data sources for precise automated patient record classification. Its machine learning models, trained on large datasets, ensure continuous learning and adaptation to evolving healthcare trends. This dynamic system consistently delivers high-quality results, enhancing diagnosis accuracy, treatment efficacy, and resource allocation. Additionally, its scalability and flexibility meet diverse provider and administrator needs, offering unparalleled efficiency in healthcare management.</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r>
              <a:rPr lang="en-US" sz="2400" dirty="0"/>
              <a:t>The Modelling of this project involved exploring various health and demographic indicators' correlations with cancer incidence and mortality rates. Through extensive visualization using diverse graphs, including histograms and pie charts, alongside basic exploratory analysis, insights were gained into factors influencing cancer outcomes. The project aimed to deepen understanding of these correlations, contributing to informed decision-making for healthcare policies and interventions in combating cancer and improving public health outcomes.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TotalTime>
  <Words>659</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HARSHINIPRIYAA.P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Harshinipriyaa P</cp:lastModifiedBy>
  <cp:revision>7</cp:revision>
  <dcterms:created xsi:type="dcterms:W3CDTF">2024-04-11T06:59:37Z</dcterms:created>
  <dcterms:modified xsi:type="dcterms:W3CDTF">2024-04-18T16:07:48Z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