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84" d="100"/>
          <a:sy n="84" d="100"/>
        </p:scale>
        <p:origin x="65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2065254"/>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HARSHINIPRIYAA.P</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09066" y="5162550"/>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https://drive.google.com/drive/folders/1fzYSiSZutfuC0YX20PQ5eYBiWHGyFR8F?usp=sharing</a:t>
            </a:r>
          </a:p>
        </p:txBody>
      </p:sp>
      <p:sp>
        <p:nvSpPr>
          <p:cNvPr id="10" name="TextBox 9">
            <a:extLst>
              <a:ext uri="{FF2B5EF4-FFF2-40B4-BE49-F238E27FC236}">
                <a16:creationId xmlns:a16="http://schemas.microsoft.com/office/drawing/2014/main" id="{862A4471-15F1-6531-E78C-A122E43277E6}"/>
              </a:ext>
            </a:extLst>
          </p:cNvPr>
          <p:cNvSpPr txBox="1"/>
          <p:nvPr/>
        </p:nvSpPr>
        <p:spPr>
          <a:xfrm>
            <a:off x="914400" y="1664970"/>
            <a:ext cx="8005512" cy="3046988"/>
          </a:xfrm>
          <a:prstGeom prst="rect">
            <a:avLst/>
          </a:prstGeom>
          <a:noFill/>
        </p:spPr>
        <p:txBody>
          <a:bodyPr wrap="square" rtlCol="0">
            <a:spAutoFit/>
          </a:bodyPr>
          <a:lstStyle/>
          <a:p>
            <a:pPr algn="just"/>
            <a:r>
              <a:rPr lang="en-US" sz="2400" dirty="0">
                <a:solidFill>
                  <a:srgbClr val="0D0D0D"/>
                </a:solidFill>
                <a:highlight>
                  <a:srgbClr val="FFFFFF"/>
                </a:highlight>
                <a:latin typeface="Söhne"/>
              </a:rPr>
              <a:t>The proposed</a:t>
            </a:r>
            <a:r>
              <a:rPr lang="en-US" sz="2400" b="0" i="0" dirty="0">
                <a:solidFill>
                  <a:srgbClr val="0D0D0D"/>
                </a:solidFill>
                <a:effectLst/>
                <a:highlight>
                  <a:srgbClr val="FFFFFF"/>
                </a:highlight>
                <a:latin typeface="Söhne"/>
              </a:rPr>
              <a:t> analysis of the cancer dataset revealed significant correlations between health and demographic indicators and cancer incidence/mortality rates, enhanced by visualization techniques </a:t>
            </a:r>
            <a:r>
              <a:rPr lang="en-US" sz="2400" dirty="0">
                <a:solidFill>
                  <a:srgbClr val="0D0D0D"/>
                </a:solidFill>
                <a:highlight>
                  <a:srgbClr val="FFFFFF"/>
                </a:highlight>
                <a:latin typeface="Söhne"/>
              </a:rPr>
              <a:t>and also by various Neural Network modelling</a:t>
            </a:r>
            <a:r>
              <a:rPr lang="en-US" sz="2400" b="0" i="0" dirty="0">
                <a:solidFill>
                  <a:srgbClr val="0D0D0D"/>
                </a:solidFill>
                <a:effectLst/>
                <a:highlight>
                  <a:srgbClr val="FFFFFF"/>
                </a:highlight>
                <a:latin typeface="Söhne"/>
              </a:rPr>
              <a:t>. This deeper understanding informs targeted healthcare policies and interventions to combat cancer, contributing to advancing oncology knowledge and guiding strategies for improving public health outcomes.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2895600" y="2209800"/>
            <a:ext cx="6181217"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Classification/Prediction tasks using RNN,CNN and ANN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80">
            <a:extLst>
              <a:ext uri="{FF2B5EF4-FFF2-40B4-BE49-F238E27FC236}">
                <a16:creationId xmlns:a16="http://schemas.microsoft.com/office/drawing/2014/main" id="{906A3094-7365-2AB1-0A12-6D576E901114}"/>
              </a:ext>
            </a:extLst>
          </p:cNvPr>
          <p:cNvSpPr>
            <a:spLocks noGrp="1"/>
          </p:cNvSpPr>
          <p:nvPr>
            <p:ph type="title"/>
          </p:nvPr>
        </p:nvSpPr>
        <p:spPr/>
        <p:txBody>
          <a:bodyPr/>
          <a:lstStyle/>
          <a:p>
            <a:r>
              <a:rPr lang="en-US" dirty="0"/>
              <a:t>PROBLEM STATEMENT</a:t>
            </a:r>
            <a:endParaRPr lang="en-IN" dirty="0"/>
          </a:p>
        </p:txBody>
      </p:sp>
      <p:sp>
        <p:nvSpPr>
          <p:cNvPr id="82" name="Rectangle 70">
            <a:extLst>
              <a:ext uri="{FF2B5EF4-FFF2-40B4-BE49-F238E27FC236}">
                <a16:creationId xmlns:a16="http://schemas.microsoft.com/office/drawing/2014/main" id="{36A0F1D0-1978-6B4E-A0FE-6B40B397CD2C}"/>
              </a:ext>
            </a:extLst>
          </p:cNvPr>
          <p:cNvSpPr>
            <a:spLocks noChangeArrowheads="1"/>
          </p:cNvSpPr>
          <p:nvPr/>
        </p:nvSpPr>
        <p:spPr bwMode="auto">
          <a:xfrm flipV="1">
            <a:off x="1371600" y="2895853"/>
            <a:ext cx="6324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4" name="Rectangle 72">
            <a:extLst>
              <a:ext uri="{FF2B5EF4-FFF2-40B4-BE49-F238E27FC236}">
                <a16:creationId xmlns:a16="http://schemas.microsoft.com/office/drawing/2014/main" id="{0AEACC35-F4A4-1146-3465-4A016B484DD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5" name="Rectangle 73">
            <a:extLst>
              <a:ext uri="{FF2B5EF4-FFF2-40B4-BE49-F238E27FC236}">
                <a16:creationId xmlns:a16="http://schemas.microsoft.com/office/drawing/2014/main" id="{88675246-CD70-282D-87C3-47B59BB848D7}"/>
              </a:ext>
            </a:extLst>
          </p:cNvPr>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6" name="Rectangle 74">
            <a:extLst>
              <a:ext uri="{FF2B5EF4-FFF2-40B4-BE49-F238E27FC236}">
                <a16:creationId xmlns:a16="http://schemas.microsoft.com/office/drawing/2014/main" id="{48749E79-8569-331B-C94A-785864C8A8C4}"/>
              </a:ext>
            </a:extLst>
          </p:cNvPr>
          <p:cNvSpPr>
            <a:spLocks noChangeArrowheads="1"/>
          </p:cNvSpPr>
          <p:nvPr/>
        </p:nvSpPr>
        <p:spPr bwMode="auto">
          <a:xfrm>
            <a:off x="304800" y="12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7" name="Rectangle 75">
            <a:extLst>
              <a:ext uri="{FF2B5EF4-FFF2-40B4-BE49-F238E27FC236}">
                <a16:creationId xmlns:a16="http://schemas.microsoft.com/office/drawing/2014/main" id="{3C06B262-AC67-9D5C-592F-FD7AC038FD6E}"/>
              </a:ext>
            </a:extLst>
          </p:cNvPr>
          <p:cNvSpPr>
            <a:spLocks noChangeArrowheads="1"/>
          </p:cNvSpPr>
          <p:nvPr/>
        </p:nvSpPr>
        <p:spPr bwMode="auto">
          <a:xfrm>
            <a:off x="457200"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8" name="Rectangle 76">
            <a:extLst>
              <a:ext uri="{FF2B5EF4-FFF2-40B4-BE49-F238E27FC236}">
                <a16:creationId xmlns:a16="http://schemas.microsoft.com/office/drawing/2014/main" id="{77E58169-3286-6781-A3F6-078173CDC9AA}"/>
              </a:ext>
            </a:extLst>
          </p:cNvPr>
          <p:cNvSpPr>
            <a:spLocks noChangeArrowheads="1"/>
          </p:cNvSpPr>
          <p:nvPr/>
        </p:nvSpPr>
        <p:spPr bwMode="auto">
          <a:xfrm>
            <a:off x="609600" y="424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5" name="Rectangle 83">
            <a:extLst>
              <a:ext uri="{FF2B5EF4-FFF2-40B4-BE49-F238E27FC236}">
                <a16:creationId xmlns:a16="http://schemas.microsoft.com/office/drawing/2014/main" id="{AB593EA7-D176-22AD-0C5B-23A770248498}"/>
              </a:ext>
            </a:extLst>
          </p:cNvPr>
          <p:cNvSpPr>
            <a:spLocks noChangeArrowheads="1"/>
          </p:cNvSpPr>
          <p:nvPr/>
        </p:nvSpPr>
        <p:spPr bwMode="auto">
          <a:xfrm>
            <a:off x="1676400" y="1491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3" name="Rectangle 91">
            <a:extLst>
              <a:ext uri="{FF2B5EF4-FFF2-40B4-BE49-F238E27FC236}">
                <a16:creationId xmlns:a16="http://schemas.microsoft.com/office/drawing/2014/main" id="{EAEE8B71-0957-67C4-2977-27E9FAA2DA22}"/>
              </a:ext>
            </a:extLst>
          </p:cNvPr>
          <p:cNvSpPr>
            <a:spLocks noChangeArrowheads="1"/>
          </p:cNvSpPr>
          <p:nvPr/>
        </p:nvSpPr>
        <p:spPr bwMode="auto">
          <a:xfrm>
            <a:off x="755333" y="1598411"/>
            <a:ext cx="770286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complex landscape of healthcare data, accurately categorizing patient records into relevant medical conditions is vital for effective treatment programs and resource allocation. However, manual annotation is impractical due to the continuous influx of data and expanding medical knowledge. This project seeks to automate patient record classification using machine learning models trained on clinical notes, diagnostic codes, and demographic data. The goal is to develop efficient systems that automatically classify patient records into specified medical diagnoses, addressing this challenge in healthcare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81800" y="15474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739775" y="1904999"/>
            <a:ext cx="7337425" cy="3785652"/>
          </a:xfrm>
          <a:prstGeom prst="rect">
            <a:avLst/>
          </a:prstGeom>
          <a:noFill/>
        </p:spPr>
        <p:txBody>
          <a:bodyPr wrap="square" rtlCol="0">
            <a:spAutoFit/>
          </a:bodyPr>
          <a:lstStyle/>
          <a:p>
            <a:pPr algn="just"/>
            <a:r>
              <a:rPr lang="en-US" sz="2400" b="0" spc="-20" dirty="0">
                <a:latin typeface="Times New Roman" panose="02020603050405020304" pitchFamily="18" charset="0"/>
                <a:cs typeface="Times New Roman" panose="02020603050405020304" pitchFamily="18" charset="0"/>
              </a:rPr>
              <a:t>This project analyzes health and demographic indicators across regions to uncover insights into cancer incidence and mortality rates. Through statistical analysis and visualization, correlations between socio-economic factors, healthcare accessibility, and cancer outcomes are identified. </a:t>
            </a:r>
            <a:r>
              <a:rPr lang="en-US" sz="2400" b="1" spc="-20" dirty="0">
                <a:latin typeface="Times New Roman" panose="02020603050405020304" pitchFamily="18" charset="0"/>
                <a:cs typeface="Times New Roman" panose="02020603050405020304" pitchFamily="18" charset="0"/>
              </a:rPr>
              <a:t>The goal is to deepen understanding of factors influencing cancer prevalence and mortality, informing healthcare policies and interventions. </a:t>
            </a:r>
            <a:r>
              <a:rPr lang="en-US" sz="2400" b="0" spc="-20" dirty="0">
                <a:latin typeface="Times New Roman" panose="02020603050405020304" pitchFamily="18" charset="0"/>
                <a:cs typeface="Times New Roman" panose="02020603050405020304" pitchFamily="18" charset="0"/>
              </a:rPr>
              <a:t>Ultimately, the project contributes to combating cancer and improving public health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29400" y="13611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2" y="1011378"/>
            <a:ext cx="5395594"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1">
            <a:extLst>
              <a:ext uri="{FF2B5EF4-FFF2-40B4-BE49-F238E27FC236}">
                <a16:creationId xmlns:a16="http://schemas.microsoft.com/office/drawing/2014/main" id="{8373014D-82AA-F17B-88E6-9E69D1864CB3}"/>
              </a:ext>
            </a:extLst>
          </p:cNvPr>
          <p:cNvSpPr>
            <a:spLocks noChangeArrowheads="1"/>
          </p:cNvSpPr>
          <p:nvPr/>
        </p:nvSpPr>
        <p:spPr bwMode="auto">
          <a:xfrm>
            <a:off x="739775" y="1788616"/>
            <a:ext cx="784859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report's end users span various healthcare stakeholders.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Medical professionals like physicians and nurses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utilize the insights for informed clinical decisions and tailored patient care.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health officials and policymakers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employ the findings to craft evidence-based interventions and policies, enhancing population health outcomes.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Healthcare administrators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benefit from optimized resource allocation, fostering more efficient healthcare delivery. Ultimately,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patients and their families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benefit from improved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health campaigns, informed treatment options, and enhanced healthcare services resulting from the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636634"/>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2381250" y="1311009"/>
            <a:ext cx="7296150" cy="4401205"/>
          </a:xfrm>
          <a:prstGeom prst="rect">
            <a:avLst/>
          </a:prstGeom>
          <a:noFill/>
        </p:spPr>
        <p:txBody>
          <a:bodyPr wrap="square" rtlCol="0">
            <a:spAutoFit/>
          </a:bodyPr>
          <a:lstStyle/>
          <a:p>
            <a:pPr algn="just"/>
            <a:r>
              <a:rPr lang="en-US" sz="2000" dirty="0"/>
              <a:t>The proposed solution leverages advanced machine learning techniques, specifically Convolutional Neural Networks (CNN), Artificial Neural Networks (ANN), and Recurrent Neural Networks (RNN), to automate the classification of patient records. By analyzing a diverse range of data including clinical notes, diagnostic codes, and demographics, our models can accurately categorize patients into different groups based on their medical history, symptoms, and prognosis. Furthermore, it enables extensive epidemiological studies, revealing insights into disease trends and healthcare disparities. Ultimately, it empowers healthcare providers, researchers, and administrators with actionable insights to enhance patient care, resource allocation, and public health initiatives.</a:t>
            </a:r>
          </a:p>
          <a:p>
            <a:pPr algn="just"/>
            <a:r>
              <a:rPr lang="en-US" sz="2000" dirty="0"/>
              <a:t>alter this for only solution and Value </a:t>
            </a:r>
            <a:r>
              <a:rPr lang="en-US" sz="2000" dirty="0" err="1"/>
              <a:t>propostion</a:t>
            </a:r>
            <a:r>
              <a:rPr lang="en-US" sz="2000" dirty="0"/>
              <a:t> also use CNN,ANN and RNN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381250" y="1828800"/>
            <a:ext cx="6610350" cy="3816429"/>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The proposed solution's standout feature is its seamless integration of diverse data sources for precise automated patient record classification. Its machine learning models, trained on large datasets, ensure continuous learning and adaptation to evolving healthcare trends. This dynamic system consistently delivers high-quality results, enhancing diagnosis accuracy, treatment efficacy, and resource allocation. Additionally, its scalability and flexibility meet diverse provider and administrator needs, offering unparalleled efficiency in healthcare management.</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1224272"/>
            <a:ext cx="8001000" cy="5078313"/>
          </a:xfrm>
          <a:prstGeom prst="rect">
            <a:avLst/>
          </a:prstGeom>
          <a:noFill/>
        </p:spPr>
        <p:txBody>
          <a:bodyPr wrap="square" rtlCol="0">
            <a:spAutoFit/>
          </a:bodyPr>
          <a:lstStyle/>
          <a:p>
            <a:pPr algn="just"/>
            <a:r>
              <a:rPr lang="en-US" sz="2200" b="1" dirty="0"/>
              <a:t>Convolutional Neural Networks (CNN): </a:t>
            </a:r>
            <a:r>
              <a:rPr lang="en-US" sz="2000" dirty="0"/>
              <a:t>CNN models are adept at processing structured and unstructured data, making them ideal for extracting features from clinical notes and medical images. In proposed solution, CNNs are utilized to analyze textual information from patient records, identifying key patterns and associations that contribute to disease classification.</a:t>
            </a:r>
          </a:p>
          <a:p>
            <a:pPr algn="just"/>
            <a:r>
              <a:rPr lang="en-US" sz="2200" b="1" dirty="0"/>
              <a:t>Artificial Neural Networks (ANN): </a:t>
            </a:r>
            <a:r>
              <a:rPr lang="en-US" sz="2000" dirty="0"/>
              <a:t>ANN models are versatile and capable of handling various types of data, including numerical and categorical variables. In our solution, ANN models are employed to analyze demographic and diagnostic code data, providing valuable insights into patient demographics, comorbidities, and disease progression.</a:t>
            </a:r>
          </a:p>
          <a:p>
            <a:pPr algn="just"/>
            <a:r>
              <a:rPr lang="en-US" sz="2200" b="1" dirty="0"/>
              <a:t>Recurrent Neural Networks (RNN): </a:t>
            </a:r>
            <a:r>
              <a:rPr lang="en-US" sz="2000" dirty="0"/>
              <a:t>RNN models are designed to handle sequential data, making them suitable for analyzing time-series data such as longitudinal patient records. In proposed solution, RNNs are utilized to analyze temporal patterns in patient data, enabling accurate prediction of disease progression and treatment outcomes over time.</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TotalTime>
  <Words>803</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HARSHINIPRIYAA.P</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Harshinipriyaa P</cp:lastModifiedBy>
  <cp:revision>9</cp:revision>
  <dcterms:created xsi:type="dcterms:W3CDTF">2024-04-11T06:59:37Z</dcterms:created>
  <dcterms:modified xsi:type="dcterms:W3CDTF">2024-05-11T06:35:15Z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