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60" r:id="rId13"/>
    <p:sldId id="261" r:id="rId14"/>
    <p:sldId id="26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15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7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7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4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3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59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1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7CC51B-138A-47A8-B7CD-42F60BAB02C0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62328A-5716-496E-9781-0E619E70B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6A1CC-F5C6-892A-4C8A-BD1F0F6F81D7}"/>
              </a:ext>
            </a:extLst>
          </p:cNvPr>
          <p:cNvSpPr txBox="1"/>
          <p:nvPr/>
        </p:nvSpPr>
        <p:spPr>
          <a:xfrm>
            <a:off x="2389239" y="1391435"/>
            <a:ext cx="855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IPL DATASET ANALYSIS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1A343-13B0-A3F1-2808-A96D6E7668C8}"/>
              </a:ext>
            </a:extLst>
          </p:cNvPr>
          <p:cNvSpPr txBox="1"/>
          <p:nvPr/>
        </p:nvSpPr>
        <p:spPr>
          <a:xfrm>
            <a:off x="2753033" y="2222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"When cricket meets code, every run becomes a prediction and every match tells a data story."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F0CC7-0EE3-43AA-15C5-2E44921BF42C}"/>
              </a:ext>
            </a:extLst>
          </p:cNvPr>
          <p:cNvSpPr txBox="1"/>
          <p:nvPr/>
        </p:nvSpPr>
        <p:spPr>
          <a:xfrm>
            <a:off x="10078066" y="5899355"/>
            <a:ext cx="300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HARSHINI R N K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F2C091-D42E-1D61-20DA-B701146F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21" y="3095921"/>
            <a:ext cx="3245424" cy="307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1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37EF6-5EED-5BA6-16B3-9F036665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071233"/>
            <a:ext cx="803069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8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CA19E-34E2-B019-A928-4EF3700B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44" y="666922"/>
            <a:ext cx="9221511" cy="55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0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0D12DA-EFDD-4D8C-44AF-61D2806C3BAB}"/>
              </a:ext>
            </a:extLst>
          </p:cNvPr>
          <p:cNvSpPr txBox="1"/>
          <p:nvPr/>
        </p:nvSpPr>
        <p:spPr>
          <a:xfrm>
            <a:off x="453644" y="463159"/>
            <a:ext cx="76186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2: Data Analysis – Team and Player Performance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total matches won by each team: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Indians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matches won.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 Super Kings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Kolkata Knight Riders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Player of the Match Awards: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Virat Kohli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de Villiers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Dhoni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top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using bar charts and pie charts.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183D8-2FB1-D7C1-8FE1-3933255B541C}"/>
              </a:ext>
            </a:extLst>
          </p:cNvPr>
          <p:cNvSpPr txBox="1"/>
          <p:nvPr/>
        </p:nvSpPr>
        <p:spPr>
          <a:xfrm>
            <a:off x="453644" y="3429000"/>
            <a:ext cx="86889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3: Toss Impact on Match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column: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toss_win_match_win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1 if toss winner = match winner.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percentage: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 winners also won the match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51.29%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Toss has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minor influence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a strong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decidingfactor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98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24185-88DD-27CD-0574-DD13B6C9AE2C}"/>
              </a:ext>
            </a:extLst>
          </p:cNvPr>
          <p:cNvSpPr txBox="1"/>
          <p:nvPr/>
        </p:nvSpPr>
        <p:spPr>
          <a:xfrm>
            <a:off x="534761" y="534845"/>
            <a:ext cx="851126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4: Match Winner Prediction using 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relevant features: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venue,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toss_winner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testing (80:20).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Logistic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47.71%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 Accuracy is low due to unpredictable nature of cricket outcomes.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0472D-A01A-5656-AFFA-3A80FCDC06D7}"/>
              </a:ext>
            </a:extLst>
          </p:cNvPr>
          <p:cNvSpPr txBox="1"/>
          <p:nvPr/>
        </p:nvSpPr>
        <p:spPr>
          <a:xfrm>
            <a:off x="534761" y="3429000"/>
            <a:ext cx="93113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5: Match Winner Prediction using 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Decision Tree Classifier with the same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Visualized the decision rules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plot_tree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Controlled tree complexity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=3 to improve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43.84%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Tree gives clear logic but overfits on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297751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5A8C3-FAD9-8178-D945-F1F5A7F0DE1E}"/>
              </a:ext>
            </a:extLst>
          </p:cNvPr>
          <p:cNvSpPr txBox="1"/>
          <p:nvPr/>
        </p:nvSpPr>
        <p:spPr>
          <a:xfrm>
            <a:off x="404133" y="364981"/>
            <a:ext cx="80703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6: Decision Tree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Visualized Decision Tree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sklearn.tree.plot_tree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Displayed key split rules: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 winner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Batting team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feature_names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 the plot as PNG for presentation.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D77237-1CAA-D09C-AEDA-D336391F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33" y="3630698"/>
            <a:ext cx="1105444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7: Match Winner Prediction using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preprocessed IPL match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key features: team1, team2, venue,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toss_winner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toss_decision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innings,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and encoded categorical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(80/20 ratio).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 of 58.27%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better than Logistic Regression and Decision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 reduced overfitting and captured complex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8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2C175AA-B449-1110-6BFD-709446E3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13" y="407282"/>
            <a:ext cx="8060605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8: Evaluation of 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performed better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models show that predicting IPL match winners is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better results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509A8A-0606-9EF1-DD3A-E3AD0331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7626" y="3973842"/>
            <a:ext cx="175997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Random Forest Match Winner Prediction Accuracy: 58.72%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B85FB3-B79F-4DCA-8C5B-EB656F20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99980"/>
              </p:ext>
            </p:extLst>
          </p:nvPr>
        </p:nvGraphicFramePr>
        <p:xfrm>
          <a:off x="722671" y="2352367"/>
          <a:ext cx="6867832" cy="2504768"/>
        </p:xfrm>
        <a:graphic>
          <a:graphicData uri="http://schemas.openxmlformats.org/drawingml/2006/table">
            <a:tbl>
              <a:tblPr/>
              <a:tblGrid>
                <a:gridCol w="3433916">
                  <a:extLst>
                    <a:ext uri="{9D8B030D-6E8A-4147-A177-3AD203B41FA5}">
                      <a16:colId xmlns:a16="http://schemas.microsoft.com/office/drawing/2014/main" val="906781147"/>
                    </a:ext>
                  </a:extLst>
                </a:gridCol>
                <a:gridCol w="3433916">
                  <a:extLst>
                    <a:ext uri="{9D8B030D-6E8A-4147-A177-3AD203B41FA5}">
                      <a16:colId xmlns:a16="http://schemas.microsoft.com/office/drawing/2014/main" val="2656838373"/>
                    </a:ext>
                  </a:extLst>
                </a:gridCol>
              </a:tblGrid>
              <a:tr h="62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589535"/>
                  </a:ext>
                </a:extLst>
              </a:tr>
              <a:tr h="62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47.71%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805500"/>
                  </a:ext>
                </a:extLst>
              </a:tr>
              <a:tr h="62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43.84%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353406"/>
                  </a:ext>
                </a:extLst>
              </a:tr>
              <a:tr h="62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58.27%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88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98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B00BB-BD49-245B-6D2A-CFB9C601E25A}"/>
              </a:ext>
            </a:extLst>
          </p:cNvPr>
          <p:cNvSpPr txBox="1"/>
          <p:nvPr/>
        </p:nvSpPr>
        <p:spPr>
          <a:xfrm>
            <a:off x="391887" y="536253"/>
            <a:ext cx="83643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Objective 9: Summary &amp; Conclusion</a:t>
            </a:r>
          </a:p>
          <a:p>
            <a:pPr>
              <a:buNone/>
            </a:pPr>
            <a:r>
              <a:rPr lang="en-US" b="1" dirty="0"/>
              <a:t>Answer: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1D8CD1-C9FC-B2FB-D3E7-1BC223FB6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7" y="1274917"/>
            <a:ext cx="1106941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performed comprehensive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 and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IPL datasets (matches.csv and deliveries.csv).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engineered 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target_runs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target_overs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run_rate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meaningful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revealing team-wise performance, toss impact, win margins, and player stats.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multiple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predict match winners: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47.71%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50.61%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58.27%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emerged as the best-performing model due to its ensemble learning capability.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provides actionable insights into match patterns and team strategies, which could help broadcasters, franchises, and fans.</a:t>
            </a:r>
          </a:p>
        </p:txBody>
      </p:sp>
    </p:spTree>
    <p:extLst>
      <p:ext uri="{BB962C8B-B14F-4D97-AF65-F5344CB8AC3E}">
        <p14:creationId xmlns:p14="http://schemas.microsoft.com/office/powerpoint/2010/main" val="28557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C0418-9D5C-488A-D558-900944FB1F16}"/>
              </a:ext>
            </a:extLst>
          </p:cNvPr>
          <p:cNvSpPr txBox="1"/>
          <p:nvPr/>
        </p:nvSpPr>
        <p:spPr>
          <a:xfrm>
            <a:off x="314633" y="-79738"/>
            <a:ext cx="652862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>
              <a:latin typeface="Algerian" panose="04020705040A02060702" pitchFamily="82" charset="0"/>
            </a:endParaRPr>
          </a:p>
          <a:p>
            <a:pPr>
              <a:buNone/>
            </a:pPr>
            <a:r>
              <a:rPr lang="en-US" sz="2400" b="1" dirty="0">
                <a:latin typeface="Algerian" panose="04020705040A02060702" pitchFamily="82" charset="0"/>
              </a:rPr>
              <a:t>Final Objectives for IPL Data Analysis:</a:t>
            </a:r>
          </a:p>
          <a:p>
            <a:pPr>
              <a:buNone/>
            </a:pPr>
            <a:endParaRPr lang="en-US" b="1" dirty="0">
              <a:latin typeface="Algerian" panose="04020705040A02060702" pitchFamily="82" charset="0"/>
            </a:endParaRPr>
          </a:p>
          <a:p>
            <a:pPr>
              <a:buNone/>
            </a:pPr>
            <a:endParaRPr lang="en-US" sz="2000" b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C8247-C7DB-D690-AA34-B2F93FCC8620}"/>
              </a:ext>
            </a:extLst>
          </p:cNvPr>
          <p:cNvSpPr txBox="1"/>
          <p:nvPr/>
        </p:nvSpPr>
        <p:spPr>
          <a:xfrm>
            <a:off x="314633" y="1096181"/>
            <a:ext cx="817060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Insights: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teams have the highest win rates?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important is winning the toss to winning the match?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venues favor specific teams?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over seasons (team performance, number of matches, results)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Insights:</a:t>
            </a:r>
          </a:p>
          <a:p>
            <a:pPr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run scorers and most consistent batsmen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wicket-takers and bowling averages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with the most 'Player of the Match' awards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Dismissal patterns (common ways batters get out)</a:t>
            </a:r>
          </a:p>
        </p:txBody>
      </p:sp>
    </p:spTree>
    <p:extLst>
      <p:ext uri="{BB962C8B-B14F-4D97-AF65-F5344CB8AC3E}">
        <p14:creationId xmlns:p14="http://schemas.microsoft.com/office/powerpoint/2010/main" val="327087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ACF69C-A4B1-3A1B-F858-1C71AF33999D}"/>
              </a:ext>
            </a:extLst>
          </p:cNvPr>
          <p:cNvSpPr txBox="1"/>
          <p:nvPr/>
        </p:nvSpPr>
        <p:spPr>
          <a:xfrm>
            <a:off x="206477" y="314742"/>
            <a:ext cx="92619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Patterns:</a:t>
            </a:r>
          </a:p>
          <a:p>
            <a:pPr>
              <a:buFont typeface="+mj-lt"/>
              <a:buAutoNum type="arabicPeriod" startAt="9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teams perform batting first vs chasing?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9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certain overs (e.g., Powerplay or Death overs) impact match outcomes significantly?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9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average first innings score by venue?</a:t>
            </a:r>
          </a:p>
          <a:p>
            <a:pPr>
              <a:buFont typeface="+mj-lt"/>
              <a:buAutoNum type="arabicPeriod" startAt="9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Modeling:</a:t>
            </a:r>
          </a:p>
          <a:p>
            <a:pPr>
              <a:buFont typeface="+mj-lt"/>
              <a:buAutoNum type="arabicPeriod" startAt="1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predict match winner based on toss, venue, or previous performance?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1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classify a match as high/low scoring based on team and venue?</a:t>
            </a:r>
          </a:p>
          <a:p>
            <a:pPr>
              <a:buFont typeface="+mj-lt"/>
              <a:buAutoNum type="arabicPeriod" startAt="1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Reporting:</a:t>
            </a:r>
          </a:p>
          <a:p>
            <a:pPr>
              <a:buFont typeface="+mj-lt"/>
              <a:buAutoNum type="arabicPeriod" startAt="1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dashboard showing top players, venue stats, and team records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1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a data story (e.g., “Rise of Mumbai Indians,” “Death Over Dominance,” etc.)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634AF5-12CC-C696-155A-2ED1793C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44" y="538306"/>
            <a:ext cx="79896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Data Cleaning and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both matches.csv and deliveries.csv.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Merged datasets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Filled null values in winner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fill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Dropped unnecessary columns with mostly null values (e.g., umpire3).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object (categorical) columns to numeric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column names matched between datasets to allow merging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97792-D004-79CE-30F0-18DEA2E986BD}"/>
              </a:ext>
            </a:extLst>
          </p:cNvPr>
          <p:cNvSpPr txBox="1"/>
          <p:nvPr/>
        </p:nvSpPr>
        <p:spPr>
          <a:xfrm>
            <a:off x="485644" y="3388810"/>
            <a:ext cx="749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visulaizations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 objectives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5F1168-56E9-DC0F-C281-2EF3A431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44" y="3788920"/>
            <a:ext cx="710963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&amp; Match Insights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 for team wins, toss impact, and seasonal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charts for win percentages and dismissal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Performance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batsmen and bowlers using bar graphs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of the Match frequency and dismissal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&amp; Patterns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matrices, accuracy comparisons (Logistic vs RF vs DT)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diagram and feature importance 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56F4E-4279-01D2-2726-91E7F8D9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54" y="508575"/>
            <a:ext cx="8412524" cy="49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62E59B-83BC-23C4-FCA3-70F305CF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81" y="855645"/>
            <a:ext cx="9591073" cy="51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DB72D-1DE4-9675-6314-85B821A6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6" y="908112"/>
            <a:ext cx="8522028" cy="5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032BB-FB73-4489-1467-E4E77172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4" y="1080760"/>
            <a:ext cx="703043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FDA53-447A-8432-FF0C-8E1481FB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1052181"/>
            <a:ext cx="691611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3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1239</TotalTime>
  <Words>951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Century Gothic</vt:lpstr>
      <vt:lpstr>Consolas</vt:lpstr>
      <vt:lpstr>Garamond</vt:lpstr>
      <vt:lpstr>menlo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RNK Harshini</dc:creator>
  <cp:lastModifiedBy>RNK Harshini</cp:lastModifiedBy>
  <cp:revision>3</cp:revision>
  <dcterms:created xsi:type="dcterms:W3CDTF">2025-07-23T14:10:47Z</dcterms:created>
  <dcterms:modified xsi:type="dcterms:W3CDTF">2025-07-24T10:50:02Z</dcterms:modified>
</cp:coreProperties>
</file>