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M11WwtWNvsIulGQq3FBzt1WSiG8YOBtV/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drive.google.com/file/d/1M11WwtWNvsIulGQq3FBzt1WSiG8YOBtV/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drive.google.com/file/d/1M11WwtWNvsIulGQq3FBzt1WSiG8YOBtV/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drive.google.com/file/d/1M11WwtWNvsIulGQq3FBzt1WSiG8YOBtV/view?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Harshini2226/VOIS_AICTE_Oct2025_THIRUNAHARI_HARSHIN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900195" y="4194629"/>
            <a:ext cx="6148874" cy="861497"/>
          </a:xfrm>
        </p:spPr>
        <p:txBody>
          <a:bodyPr>
            <a:normAutofit/>
          </a:bodyPr>
          <a:lstStyle/>
          <a:p>
            <a:pPr algn="r"/>
            <a:r>
              <a:rPr lang="en-US" sz="1800" b="0" dirty="0">
                <a:solidFill>
                  <a:schemeClr val="tx1"/>
                </a:solidFill>
              </a:rPr>
              <a:t>[Student Name: </a:t>
            </a:r>
            <a:r>
              <a:rPr lang="en-IN" sz="1800" b="0" dirty="0"/>
              <a:t>THIRUNAHARI HARSHINI</a:t>
            </a:r>
            <a:r>
              <a:rPr lang="en-US" sz="1800" b="0" dirty="0">
                <a:solidFill>
                  <a:schemeClr val="tx1"/>
                </a:solidFill>
              </a:rPr>
              <a:t> ]</a:t>
            </a:r>
          </a:p>
          <a:p>
            <a:pPr algn="r"/>
            <a:r>
              <a:rPr lang="en-US" sz="1800" b="0" dirty="0">
                <a:solidFill>
                  <a:schemeClr val="tx1"/>
                </a:solidFill>
              </a:rPr>
              <a:t>[AICTE Internship ID:</a:t>
            </a:r>
            <a:r>
              <a:rPr lang="en-IN" sz="1800" b="0" dirty="0"/>
              <a:t>STU664223855726e1715610501</a:t>
            </a:r>
            <a:r>
              <a:rPr lang="en-US" sz="1800" b="0" dirty="0">
                <a:solidFill>
                  <a:schemeClr val="tx1"/>
                </a:solidFill>
              </a:rPr>
              <a:t>]</a:t>
            </a:r>
            <a:endParaRPr lang="en-IN" sz="18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542384" y="1343608"/>
            <a:ext cx="5591925" cy="1077167"/>
          </a:xfrm>
        </p:spPr>
        <p:txBody>
          <a:bodyPr>
            <a:normAutofit/>
          </a:bodyPr>
          <a:lstStyle/>
          <a:p>
            <a:r>
              <a:rPr lang="en-GB" sz="3200" dirty="0"/>
              <a:t>Project Title – AIR 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2D1A154A-9EEA-E8A4-89C7-88CC2C8149C7}"/>
              </a:ext>
            </a:extLst>
          </p:cNvPr>
          <p:cNvPicPr>
            <a:picLocks noChangeAspect="1"/>
          </p:cNvPicPr>
          <p:nvPr/>
        </p:nvPicPr>
        <p:blipFill>
          <a:blip r:embed="rId3"/>
          <a:stretch>
            <a:fillRect/>
          </a:stretch>
        </p:blipFill>
        <p:spPr>
          <a:xfrm>
            <a:off x="867747" y="1418253"/>
            <a:ext cx="7940351" cy="515018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F0A51861-562A-6854-A76C-D40A0CA9985E}"/>
              </a:ext>
            </a:extLst>
          </p:cNvPr>
          <p:cNvPicPr>
            <a:picLocks noChangeAspect="1"/>
          </p:cNvPicPr>
          <p:nvPr/>
        </p:nvPicPr>
        <p:blipFill>
          <a:blip r:embed="rId3"/>
          <a:stretch>
            <a:fillRect/>
          </a:stretch>
        </p:blipFill>
        <p:spPr>
          <a:xfrm>
            <a:off x="1097961" y="1275370"/>
            <a:ext cx="7429498" cy="515982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83821" y="2723220"/>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847564"/>
            <a:ext cx="6431280" cy="3607987"/>
          </a:xfrm>
        </p:spPr>
        <p:txBody>
          <a:bodyPr>
            <a:normAutofit fontScale="70000" lnSpcReduction="20000"/>
          </a:bodyPr>
          <a:lstStyle/>
          <a:p>
            <a:pPr>
              <a:lnSpc>
                <a:spcPct val="150000"/>
              </a:lnSpc>
            </a:pPr>
            <a:r>
              <a:rPr lang="en-US" dirty="0"/>
              <a:t>The primary objective of this project is to develop a robust machine learning model capable of accurately predicting the price of an Airbnb listing in New York City. By analyzing a comprehensive dataset containing features such as location (</a:t>
            </a:r>
            <a:r>
              <a:rPr lang="en-US" dirty="0" err="1"/>
              <a:t>neighbourhood</a:t>
            </a:r>
            <a:r>
              <a:rPr lang="en-US" dirty="0"/>
              <a:t> group, long), property characteristics (room type, Construction year), booking policies (minimum nights, </a:t>
            </a:r>
            <a:r>
              <a:rPr lang="en-US" dirty="0" err="1"/>
              <a:t>cancellation_policy</a:t>
            </a:r>
            <a:r>
              <a:rPr lang="en-US" dirty="0"/>
              <a:t>), and host reputation (number of reviews, review rate number), we aim to identify the key drivers of pricing. The goal is to create a predictive tool that can effectively estimate a listing's price based on its unique attributes, providing valuable insights for both hosts and guests in the dynamic NYC rental market.</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8" name="TextBox 7">
            <a:extLst>
              <a:ext uri="{FF2B5EF4-FFF2-40B4-BE49-F238E27FC236}">
                <a16:creationId xmlns:a16="http://schemas.microsoft.com/office/drawing/2014/main" id="{B37212CD-9D89-5088-B7CE-DE7AE5E8C089}"/>
              </a:ext>
            </a:extLst>
          </p:cNvPr>
          <p:cNvSpPr txBox="1"/>
          <p:nvPr/>
        </p:nvSpPr>
        <p:spPr>
          <a:xfrm>
            <a:off x="660399" y="1886146"/>
            <a:ext cx="6102220" cy="4524315"/>
          </a:xfrm>
          <a:prstGeom prst="rect">
            <a:avLst/>
          </a:prstGeom>
          <a:noFill/>
        </p:spPr>
        <p:txBody>
          <a:bodyPr wrap="square">
            <a:spAutoFit/>
          </a:bodyPr>
          <a:lstStyle/>
          <a:p>
            <a:pPr algn="just">
              <a:spcAft>
                <a:spcPts val="1200"/>
              </a:spcAft>
              <a:buNone/>
            </a:pPr>
            <a:r>
              <a:rPr lang="en-US" b="0" i="0" dirty="0">
                <a:solidFill>
                  <a:srgbClr val="1B1C1D"/>
                </a:solidFill>
                <a:effectLst/>
                <a:latin typeface="Google Sans Flex"/>
              </a:rPr>
              <a:t>This project entails a complete data science workflow to build an Airbnb price prediction model for New York City. The process will begin with data cleaning and preprocessing to handle missing values and ensure data quality, followed by an in-depth exploratory data analysis (EDA) using libraries like </a:t>
            </a:r>
            <a:r>
              <a:rPr lang="en-US" b="1" i="0" dirty="0">
                <a:solidFill>
                  <a:srgbClr val="1B1C1D"/>
                </a:solidFill>
                <a:effectLst/>
                <a:latin typeface="Google Sans Flex"/>
              </a:rPr>
              <a:t>Matplotlib</a:t>
            </a:r>
            <a:r>
              <a:rPr lang="en-US" b="0" i="0" dirty="0">
                <a:solidFill>
                  <a:srgbClr val="1B1C1D"/>
                </a:solidFill>
                <a:effectLst/>
                <a:latin typeface="Google Sans Flex"/>
              </a:rPr>
              <a:t> and </a:t>
            </a:r>
            <a:r>
              <a:rPr lang="en-US" b="1" i="0" dirty="0">
                <a:solidFill>
                  <a:srgbClr val="1B1C1D"/>
                </a:solidFill>
                <a:effectLst/>
                <a:latin typeface="Google Sans Flex"/>
              </a:rPr>
              <a:t>Seaborn</a:t>
            </a:r>
            <a:r>
              <a:rPr lang="en-US" b="0" i="0" dirty="0">
                <a:solidFill>
                  <a:srgbClr val="1B1C1D"/>
                </a:solidFill>
                <a:effectLst/>
                <a:latin typeface="Google Sans Flex"/>
              </a:rPr>
              <a:t> to visualize trends and uncover relationships between variables. Subsequently, we will perform feature engineering to create new, informative features that enhance predictive power. The core of the project will involve building and training several regression models, such as </a:t>
            </a:r>
            <a:r>
              <a:rPr lang="en-US" b="1" i="0" dirty="0">
                <a:solidFill>
                  <a:srgbClr val="1B1C1D"/>
                </a:solidFill>
                <a:effectLst/>
                <a:latin typeface="Google Sans Flex"/>
              </a:rPr>
              <a:t>Linear Regression</a:t>
            </a:r>
            <a:r>
              <a:rPr lang="en-US" b="0" i="0" dirty="0">
                <a:solidFill>
                  <a:srgbClr val="1B1C1D"/>
                </a:solidFill>
                <a:effectLst/>
                <a:latin typeface="Google Sans Flex"/>
              </a:rPr>
              <a:t> and </a:t>
            </a:r>
            <a:r>
              <a:rPr lang="en-US" b="1" i="0" dirty="0">
                <a:solidFill>
                  <a:srgbClr val="1B1C1D"/>
                </a:solidFill>
                <a:effectLst/>
                <a:latin typeface="Google Sans Flex"/>
              </a:rPr>
              <a:t>Random Forest</a:t>
            </a:r>
            <a:r>
              <a:rPr lang="en-US" b="0" i="0" dirty="0">
                <a:solidFill>
                  <a:srgbClr val="1B1C1D"/>
                </a:solidFill>
                <a:effectLst/>
                <a:latin typeface="Google Sans Flex"/>
              </a:rPr>
              <a:t>, and then rigorously evaluating their performance using metrics like </a:t>
            </a:r>
            <a:r>
              <a:rPr lang="en-US" b="1" i="0" dirty="0">
                <a:solidFill>
                  <a:srgbClr val="1B1C1D"/>
                </a:solidFill>
                <a:effectLst/>
                <a:latin typeface="Google Sans Flex"/>
              </a:rPr>
              <a:t>Mean Absolute Error (MAE)</a:t>
            </a:r>
            <a:r>
              <a:rPr lang="en-US" b="0" i="0" dirty="0">
                <a:solidFill>
                  <a:srgbClr val="1B1C1D"/>
                </a:solidFill>
                <a:effectLst/>
                <a:latin typeface="Google Sans Flex"/>
              </a:rPr>
              <a:t> and </a:t>
            </a:r>
            <a:r>
              <a:rPr lang="en-US" b="1" i="0" dirty="0">
                <a:solidFill>
                  <a:srgbClr val="1B1C1D"/>
                </a:solidFill>
                <a:effectLst/>
                <a:latin typeface="Google Sans Flex"/>
              </a:rPr>
              <a:t>R-squared (</a:t>
            </a:r>
            <a:r>
              <a:rPr lang="en-US" b="1" i="1" dirty="0">
                <a:solidFill>
                  <a:srgbClr val="1B1C1D"/>
                </a:solidFill>
                <a:effectLst/>
                <a:latin typeface="KaTeX_Math"/>
              </a:rPr>
              <a:t>R</a:t>
            </a:r>
            <a:r>
              <a:rPr lang="en-US" b="1" i="0" dirty="0">
                <a:solidFill>
                  <a:srgbClr val="1B1C1D"/>
                </a:solidFill>
                <a:effectLst/>
                <a:latin typeface="KaTeX_Main"/>
              </a:rPr>
              <a:t>2</a:t>
            </a:r>
            <a:r>
              <a:rPr lang="en-US" b="1" i="0" dirty="0">
                <a:solidFill>
                  <a:srgbClr val="1B1C1D"/>
                </a:solidFill>
                <a:effectLst/>
                <a:latin typeface="Google Sans Flex"/>
              </a:rPr>
              <a:t>)</a:t>
            </a:r>
            <a:r>
              <a:rPr lang="en-US" b="0" i="0" dirty="0">
                <a:solidFill>
                  <a:srgbClr val="1B1C1D"/>
                </a:solidFill>
                <a:effectLst/>
                <a:latin typeface="Google Sans Flex"/>
              </a:rPr>
              <a:t> to select the most accurate model. The final outcome will be a trained predictive model and a detailed analysis offering actionable insights into the factors that determine Airbnb pricing in the city.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92500" lnSpcReduction="10000"/>
          </a:bodyPr>
          <a:lstStyle/>
          <a:p>
            <a:r>
              <a:rPr lang="en-US" b="1" dirty="0"/>
              <a:t>Airbnb Hosts:</a:t>
            </a:r>
            <a:r>
              <a:rPr lang="en-US" dirty="0"/>
              <a:t> To set optimal and competitive pricing for their properties, maximizing their income and booking rates.</a:t>
            </a:r>
          </a:p>
          <a:p>
            <a:r>
              <a:rPr lang="en-US" b="1" dirty="0"/>
              <a:t>Guests and Travelers:</a:t>
            </a:r>
            <a:r>
              <a:rPr lang="en-US" dirty="0"/>
              <a:t> To verify if a listing is fairly priced compared to similar properties, ensuring they get the best value.</a:t>
            </a:r>
          </a:p>
          <a:p>
            <a:r>
              <a:rPr lang="en-US" b="1" dirty="0"/>
              <a:t>Airbnb (The Company):</a:t>
            </a:r>
            <a:r>
              <a:rPr lang="en-US" dirty="0"/>
              <a:t> To enhance their "Smart Pricing" tools, understand market dynamics, and improve the overall platform experience for both hosts and guests.</a:t>
            </a:r>
          </a:p>
          <a:p>
            <a:r>
              <a:rPr lang="en-US" b="1" dirty="0"/>
              <a:t>Real Estate Investors:</a:t>
            </a:r>
            <a:r>
              <a:rPr lang="en-US" dirty="0"/>
              <a:t> To analyze the potential rental income and return on investment (ROI) of properties they are considering for short-term rentals.</a:t>
            </a:r>
          </a:p>
          <a:p>
            <a:r>
              <a:rPr lang="en-US" b="1" dirty="0"/>
              <a:t>Market Analysts:</a:t>
            </a:r>
            <a:r>
              <a:rPr lang="en-US" dirty="0"/>
              <a:t> To gain insights into the urban real estate and tourism markets, using the data for economic reports and research.</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18406" y="1463105"/>
            <a:ext cx="9027702" cy="5243448"/>
          </a:xfrm>
        </p:spPr>
        <p:txBody>
          <a:bodyPr/>
          <a:lstStyle/>
          <a:p>
            <a:r>
              <a:rPr lang="en-IN" b="1" dirty="0"/>
              <a:t>Programming Language:</a:t>
            </a:r>
            <a:r>
              <a:rPr lang="en-IN" dirty="0"/>
              <a:t> Python</a:t>
            </a:r>
          </a:p>
          <a:p>
            <a:r>
              <a:rPr lang="en-IN" b="1" dirty="0"/>
              <a:t>Core Data Science Libraries:</a:t>
            </a:r>
            <a:r>
              <a:rPr lang="en-IN" dirty="0"/>
              <a:t> Pandas (for data manipulation), Matplotlib &amp; Seaborn (for data visualization).</a:t>
            </a:r>
          </a:p>
          <a:p>
            <a:r>
              <a:rPr lang="en-IN" b="1" dirty="0"/>
              <a:t>Machine Learning Library:</a:t>
            </a:r>
            <a:r>
              <a:rPr lang="en-IN" dirty="0"/>
              <a:t> Scikit-learn (</a:t>
            </a:r>
            <a:r>
              <a:rPr lang="en-IN" dirty="0" err="1"/>
              <a:t>sklearn</a:t>
            </a:r>
            <a:r>
              <a:rPr lang="en-IN" dirty="0"/>
              <a:t>) for model building, preprocessing, and evaluation.</a:t>
            </a:r>
          </a:p>
          <a:p>
            <a:r>
              <a:rPr lang="en-IN" b="1" dirty="0"/>
              <a:t>Development Environment:</a:t>
            </a:r>
            <a:r>
              <a:rPr lang="en-IN" dirty="0"/>
              <a:t> </a:t>
            </a:r>
            <a:r>
              <a:rPr lang="en-IN" dirty="0" err="1"/>
              <a:t>Jupyter</a:t>
            </a:r>
            <a:r>
              <a:rPr lang="en-IN" dirty="0"/>
              <a:t> Notebook / Google </a:t>
            </a:r>
            <a:r>
              <a:rPr lang="en-IN" dirty="0" err="1"/>
              <a:t>Colab</a:t>
            </a:r>
            <a:r>
              <a:rPr lang="en-IN" dirty="0"/>
              <a:t>.</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2838240F-E3A8-BF7F-0970-3841CDCCB15C}"/>
              </a:ext>
            </a:extLst>
          </p:cNvPr>
          <p:cNvPicPr>
            <a:picLocks noChangeAspect="1"/>
          </p:cNvPicPr>
          <p:nvPr/>
        </p:nvPicPr>
        <p:blipFill>
          <a:blip r:embed="rId4"/>
          <a:srcRect l="648" t="1124" r="1253" b="1728"/>
          <a:stretch>
            <a:fillRect/>
          </a:stretch>
        </p:blipFill>
        <p:spPr>
          <a:xfrm>
            <a:off x="1913780" y="1201586"/>
            <a:ext cx="6578082" cy="464576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23DDD291-48D8-8557-F597-99C177928A18}"/>
              </a:ext>
            </a:extLst>
          </p:cNvPr>
          <p:cNvPicPr>
            <a:picLocks noChangeAspect="1"/>
          </p:cNvPicPr>
          <p:nvPr/>
        </p:nvPicPr>
        <p:blipFill>
          <a:blip r:embed="rId4"/>
          <a:srcRect l="939" t="3464" r="1540" b="2814"/>
          <a:stretch>
            <a:fillRect/>
          </a:stretch>
        </p:blipFill>
        <p:spPr>
          <a:xfrm>
            <a:off x="968347" y="1236738"/>
            <a:ext cx="7819053" cy="486794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11" name="Picture 10">
            <a:extLst>
              <a:ext uri="{FF2B5EF4-FFF2-40B4-BE49-F238E27FC236}">
                <a16:creationId xmlns:a16="http://schemas.microsoft.com/office/drawing/2014/main" id="{81AC05E0-60D5-7CF7-3647-52412BF1155F}"/>
              </a:ext>
            </a:extLst>
          </p:cNvPr>
          <p:cNvPicPr>
            <a:picLocks noChangeAspect="1"/>
          </p:cNvPicPr>
          <p:nvPr/>
        </p:nvPicPr>
        <p:blipFill>
          <a:blip r:embed="rId4"/>
          <a:srcRect l="1776" t="3539" r="2160" b="3539"/>
          <a:stretch>
            <a:fillRect/>
          </a:stretch>
        </p:blipFill>
        <p:spPr>
          <a:xfrm>
            <a:off x="911604" y="1275371"/>
            <a:ext cx="7065349" cy="471982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573898" y="2362582"/>
            <a:ext cx="8887342" cy="2553970"/>
          </a:xfrm>
        </p:spPr>
        <p:txBody>
          <a:bodyPr vert="horz" lIns="91440" tIns="45720" rIns="91440" bIns="45720" rtlCol="0" anchor="t">
            <a:normAutofit/>
          </a:bodyPr>
          <a:lstStyle/>
          <a:p>
            <a:pPr marL="0" indent="0">
              <a:buNone/>
            </a:pPr>
            <a:r>
              <a:rPr lang="en-US" dirty="0"/>
              <a:t>Git link: </a:t>
            </a:r>
            <a:r>
              <a:rPr lang="en-US" dirty="0">
                <a:solidFill>
                  <a:schemeClr val="tx1"/>
                </a:solidFill>
                <a:hlinkClick r:id="rId4">
                  <a:extLst>
                    <a:ext uri="{A12FA001-AC4F-418D-AE19-62706E023703}">
                      <ahyp:hlinkClr xmlns:ahyp="http://schemas.microsoft.com/office/drawing/2018/hyperlinkcolor" val="tx"/>
                    </a:ext>
                  </a:extLst>
                </a:hlinkClick>
              </a:rPr>
              <a:t>Harshini2226/VOIS_AICTE_Oct2025_THIRUNAHARI_HARSHINI</a:t>
            </a:r>
            <a:r>
              <a:rPr lang="en-US" dirty="0">
                <a:solidFill>
                  <a:schemeClr val="tx1"/>
                </a:solidFill>
              </a:rPr>
              <a:t> </a:t>
            </a:r>
          </a:p>
          <a:p>
            <a:pPr marL="0" indent="0">
              <a:buNone/>
            </a:pPr>
            <a:r>
              <a:rPr lang="en-US" dirty="0">
                <a:solidFill>
                  <a:schemeClr val="tx1"/>
                </a:solidFill>
              </a:rPr>
              <a:t>                                                 OR</a:t>
            </a:r>
          </a:p>
          <a:p>
            <a:pPr marL="0" indent="0">
              <a:buNone/>
            </a:pPr>
            <a:r>
              <a:rPr lang="en-US" dirty="0">
                <a:solidFill>
                  <a:schemeClr val="tx1"/>
                </a:solidFill>
              </a:rPr>
              <a:t>https://github.com/Harshini2226/VOIS_AICTE_Oct2025_THIRUNAHARI_HARSHINI</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fade">
                                      <p:cBhvr>
                                        <p:cTn id="35" dur="1000"/>
                                        <p:tgtEl>
                                          <p:spTgt spid="10">
                                            <p:txEl>
                                              <p:pRg st="2" end="2"/>
                                            </p:txEl>
                                          </p:spTgt>
                                        </p:tgtEl>
                                      </p:cBhvr>
                                    </p:animEffect>
                                    <p:anim calcmode="lin" valueType="num">
                                      <p:cBhvr>
                                        <p:cTn id="36"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822</TotalTime>
  <Words>552</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Google Sans Flex</vt:lpstr>
      <vt:lpstr>KaTeX_Main</vt:lpstr>
      <vt:lpstr>KaTeX_Math</vt:lpstr>
      <vt:lpstr>Trebuchet MS</vt:lpstr>
      <vt:lpstr>Wingdings</vt:lpstr>
      <vt:lpstr>Wingdings 3</vt:lpstr>
      <vt:lpstr>Facet</vt:lpstr>
      <vt:lpstr>Project Title – AIR BNB HOTEL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thirunahari harshini</cp:lastModifiedBy>
  <cp:revision>108</cp:revision>
  <dcterms:created xsi:type="dcterms:W3CDTF">2021-07-11T13:13:15Z</dcterms:created>
  <dcterms:modified xsi:type="dcterms:W3CDTF">2025-10-07T15:56:45Z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