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1" r:id="rId6"/>
    <p:sldId id="270" r:id="rId7"/>
    <p:sldId id="260" r:id="rId8"/>
    <p:sldId id="261" r:id="rId9"/>
    <p:sldId id="262" r:id="rId10"/>
    <p:sldId id="263" r:id="rId11"/>
    <p:sldId id="264" r:id="rId12"/>
    <p:sldId id="265" r:id="rId13"/>
    <p:sldId id="266" r:id="rId14"/>
    <p:sldId id="267" r:id="rId15"/>
    <p:sldId id="268"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356058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379765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8484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1897394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2427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37040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195431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3406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86171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FDE26-7DB7-4A68-A2C0-0C5C81940D2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295724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FDE26-7DB7-4A68-A2C0-0C5C81940D2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1396923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FDE26-7DB7-4A68-A2C0-0C5C81940D2E}"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409600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FDE26-7DB7-4A68-A2C0-0C5C81940D2E}"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238152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FDE26-7DB7-4A68-A2C0-0C5C81940D2E}"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117554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CFDE26-7DB7-4A68-A2C0-0C5C81940D2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2E79B4-1EE1-4225-8760-CA3806741C07}" type="slidenum">
              <a:rPr lang="en-IN" smtClean="0"/>
              <a:t>‹#›</a:t>
            </a:fld>
            <a:endParaRPr lang="en-IN"/>
          </a:p>
        </p:txBody>
      </p:sp>
    </p:spTree>
    <p:extLst>
      <p:ext uri="{BB962C8B-B14F-4D97-AF65-F5344CB8AC3E}">
        <p14:creationId xmlns:p14="http://schemas.microsoft.com/office/powerpoint/2010/main" val="174067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2E79B4-1EE1-4225-8760-CA3806741C07}" type="slidenum">
              <a:rPr lang="en-IN" smtClean="0"/>
              <a:t>‹#›</a:t>
            </a:fld>
            <a:endParaRPr lang="en-IN"/>
          </a:p>
        </p:txBody>
      </p:sp>
      <p:sp>
        <p:nvSpPr>
          <p:cNvPr id="5" name="Date Placeholder 4"/>
          <p:cNvSpPr>
            <a:spLocks noGrp="1"/>
          </p:cNvSpPr>
          <p:nvPr>
            <p:ph type="dt" sz="half" idx="10"/>
          </p:nvPr>
        </p:nvSpPr>
        <p:spPr/>
        <p:txBody>
          <a:bodyPr/>
          <a:lstStyle/>
          <a:p>
            <a:fld id="{EDCFDE26-7DB7-4A68-A2C0-0C5C81940D2E}" type="datetimeFigureOut">
              <a:rPr lang="en-IN" smtClean="0"/>
              <a:t>04-04-2024</a:t>
            </a:fld>
            <a:endParaRPr lang="en-IN"/>
          </a:p>
        </p:txBody>
      </p:sp>
    </p:spTree>
    <p:extLst>
      <p:ext uri="{BB962C8B-B14F-4D97-AF65-F5344CB8AC3E}">
        <p14:creationId xmlns:p14="http://schemas.microsoft.com/office/powerpoint/2010/main" val="324615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CFDE26-7DB7-4A68-A2C0-0C5C81940D2E}"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2E79B4-1EE1-4225-8760-CA3806741C07}" type="slidenum">
              <a:rPr lang="en-IN" smtClean="0"/>
              <a:t>‹#›</a:t>
            </a:fld>
            <a:endParaRPr lang="en-IN"/>
          </a:p>
        </p:txBody>
      </p:sp>
    </p:spTree>
    <p:extLst>
      <p:ext uri="{BB962C8B-B14F-4D97-AF65-F5344CB8AC3E}">
        <p14:creationId xmlns:p14="http://schemas.microsoft.com/office/powerpoint/2010/main" val="737585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shinibabu1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seaborn.pydata.org/" TargetMode="External"/><Relationship Id="rId4" Type="http://schemas.openxmlformats.org/officeDocument/2006/relationships/hyperlink" Target="https://matplotlib.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B48B-F153-B618-1451-F3A756532DF8}"/>
              </a:ext>
            </a:extLst>
          </p:cNvPr>
          <p:cNvSpPr>
            <a:spLocks noGrp="1"/>
          </p:cNvSpPr>
          <p:nvPr>
            <p:ph type="ctrTitle"/>
          </p:nvPr>
        </p:nvSpPr>
        <p:spPr>
          <a:xfrm>
            <a:off x="1507067" y="228601"/>
            <a:ext cx="7766936" cy="1528010"/>
          </a:xfrm>
        </p:spPr>
        <p:txBody>
          <a:bodyPr/>
          <a:lstStyle/>
          <a:p>
            <a:pPr algn="ctr"/>
            <a:r>
              <a:rPr lang="en-US" sz="4400" b="1" i="1" dirty="0">
                <a:solidFill>
                  <a:schemeClr val="tx1"/>
                </a:solidFill>
                <a:latin typeface="Times New Roman" panose="02020603050405020304" pitchFamily="18" charset="0"/>
                <a:cs typeface="Times New Roman" panose="02020603050405020304" pitchFamily="18" charset="0"/>
              </a:rPr>
              <a:t>ANIMAL SPECIES DETECTION USING CNN</a:t>
            </a:r>
            <a:endParaRPr lang="en-IN" sz="4400" b="1" i="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2C112E5-2DA4-D5D2-8CE0-D4F483B4BFF9}"/>
              </a:ext>
            </a:extLst>
          </p:cNvPr>
          <p:cNvSpPr>
            <a:spLocks noGrp="1"/>
          </p:cNvSpPr>
          <p:nvPr>
            <p:ph type="subTitle" idx="1"/>
          </p:nvPr>
        </p:nvSpPr>
        <p:spPr>
          <a:xfrm>
            <a:off x="5190185" y="3103808"/>
            <a:ext cx="5847009" cy="3188707"/>
          </a:xfrm>
        </p:spPr>
        <p:txBody>
          <a:bodyPr>
            <a:noAutofit/>
          </a:bodyPr>
          <a:lstStyle/>
          <a:p>
            <a:pPr algn="just">
              <a:lnSpc>
                <a:spcPct val="170000"/>
              </a:lnSpc>
            </a:pPr>
            <a:r>
              <a:rPr lang="en-US" sz="1600" b="1" dirty="0">
                <a:solidFill>
                  <a:schemeClr val="tx1"/>
                </a:solidFill>
                <a:latin typeface="Times New Roman" panose="02020603050405020304" pitchFamily="18" charset="0"/>
                <a:cs typeface="Times New Roman" panose="02020603050405020304" pitchFamily="18" charset="0"/>
              </a:rPr>
              <a:t>Done By: B . Harshini</a:t>
            </a:r>
          </a:p>
          <a:p>
            <a:pPr algn="just">
              <a:lnSpc>
                <a:spcPct val="170000"/>
              </a:lnSpc>
            </a:pPr>
            <a:r>
              <a:rPr lang="en-US" sz="1600" b="1" dirty="0">
                <a:solidFill>
                  <a:schemeClr val="tx1"/>
                </a:solidFill>
                <a:latin typeface="Times New Roman" panose="02020603050405020304" pitchFamily="18" charset="0"/>
                <a:cs typeface="Times New Roman" panose="02020603050405020304" pitchFamily="18" charset="0"/>
              </a:rPr>
              <a:t>		Reg . No . :912321104009</a:t>
            </a:r>
          </a:p>
          <a:p>
            <a:pPr algn="just">
              <a:lnSpc>
                <a:spcPct val="170000"/>
              </a:lnSpc>
            </a:pPr>
            <a:r>
              <a:rPr lang="en-US" sz="1600" b="1" dirty="0">
                <a:solidFill>
                  <a:schemeClr val="tx1"/>
                </a:solidFill>
                <a:latin typeface="Times New Roman" panose="02020603050405020304" pitchFamily="18" charset="0"/>
                <a:cs typeface="Times New Roman" panose="02020603050405020304" pitchFamily="18" charset="0"/>
              </a:rPr>
              <a:t>		Branch : III  year CSE</a:t>
            </a:r>
          </a:p>
          <a:p>
            <a:pPr algn="just">
              <a:lnSpc>
                <a:spcPct val="170000"/>
              </a:lnSpc>
            </a:pPr>
            <a:r>
              <a:rPr lang="en-US" sz="1600" b="1" dirty="0">
                <a:solidFill>
                  <a:schemeClr val="tx1"/>
                </a:solidFill>
                <a:latin typeface="Times New Roman" panose="02020603050405020304" pitchFamily="18" charset="0"/>
                <a:cs typeface="Times New Roman" panose="02020603050405020304" pitchFamily="18" charset="0"/>
              </a:rPr>
              <a:t>		College Name: SACS MAVMM Engineering College</a:t>
            </a:r>
          </a:p>
          <a:p>
            <a:pPr algn="just">
              <a:lnSpc>
                <a:spcPct val="170000"/>
              </a:lnSpc>
            </a:pPr>
            <a:r>
              <a:rPr lang="en-US" sz="1600" b="1" dirty="0">
                <a:solidFill>
                  <a:schemeClr val="tx1"/>
                </a:solidFill>
                <a:latin typeface="Times New Roman" panose="02020603050405020304" pitchFamily="18" charset="0"/>
                <a:cs typeface="Times New Roman" panose="02020603050405020304" pitchFamily="18" charset="0"/>
              </a:rPr>
              <a:t>		Email ID: </a:t>
            </a:r>
            <a:r>
              <a:rPr lang="en-US" sz="1600"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harshinibabu11@gmail.com</a:t>
            </a:r>
            <a:endParaRPr lang="en-US" sz="1600" b="1" dirty="0">
              <a:solidFill>
                <a:schemeClr val="tx1"/>
              </a:solidFill>
              <a:latin typeface="Times New Roman" panose="02020603050405020304" pitchFamily="18" charset="0"/>
              <a:cs typeface="Times New Roman" panose="02020603050405020304" pitchFamily="18" charset="0"/>
            </a:endParaRPr>
          </a:p>
          <a:p>
            <a:pPr algn="just">
              <a:lnSpc>
                <a:spcPct val="170000"/>
              </a:lnSpc>
            </a:pPr>
            <a:r>
              <a:rPr lang="en-US" sz="1600" b="1" dirty="0">
                <a:solidFill>
                  <a:schemeClr val="tx1"/>
                </a:solidFill>
                <a:latin typeface="Times New Roman" panose="02020603050405020304" pitchFamily="18" charset="0"/>
                <a:cs typeface="Times New Roman" panose="02020603050405020304" pitchFamily="18" charset="0"/>
              </a:rPr>
              <a:t>		 Nan </a:t>
            </a:r>
            <a:r>
              <a:rPr lang="en-US" sz="1600" b="1" dirty="0" err="1">
                <a:solidFill>
                  <a:schemeClr val="tx1"/>
                </a:solidFill>
                <a:latin typeface="Times New Roman" panose="02020603050405020304" pitchFamily="18" charset="0"/>
                <a:cs typeface="Times New Roman" panose="02020603050405020304" pitchFamily="18" charset="0"/>
              </a:rPr>
              <a:t>Mudhalvan</a:t>
            </a:r>
            <a:r>
              <a:rPr lang="en-US" sz="1600" b="1" dirty="0">
                <a:solidFill>
                  <a:schemeClr val="tx1"/>
                </a:solidFill>
                <a:latin typeface="Times New Roman" panose="02020603050405020304" pitchFamily="18" charset="0"/>
                <a:cs typeface="Times New Roman" panose="02020603050405020304" pitchFamily="18" charset="0"/>
              </a:rPr>
              <a:t> ID: au912321104009</a:t>
            </a:r>
          </a:p>
          <a:p>
            <a:pPr algn="just">
              <a:lnSpc>
                <a:spcPct val="170000"/>
              </a:lnSpc>
            </a:pPr>
            <a:r>
              <a:rPr lang="en-US" b="1" dirty="0">
                <a:solidFill>
                  <a:schemeClr val="tx1"/>
                </a:solidFill>
                <a:latin typeface="Times New Roman" panose="02020603050405020304" pitchFamily="18" charset="0"/>
                <a:cs typeface="Times New Roman" panose="02020603050405020304" pitchFamily="18" charset="0"/>
              </a:rPr>
              <a:t>			  </a:t>
            </a:r>
          </a:p>
          <a:p>
            <a:pPr algn="l"/>
            <a:r>
              <a:rPr lang="en-US" dirty="0"/>
              <a:t>			</a:t>
            </a:r>
            <a:endParaRPr lang="en-IN" dirty="0"/>
          </a:p>
        </p:txBody>
      </p:sp>
    </p:spTree>
    <p:extLst>
      <p:ext uri="{BB962C8B-B14F-4D97-AF65-F5344CB8AC3E}">
        <p14:creationId xmlns:p14="http://schemas.microsoft.com/office/powerpoint/2010/main" val="895385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5ACA-392C-259F-519B-EB95C2C4B17D}"/>
              </a:ext>
            </a:extLst>
          </p:cNvPr>
          <p:cNvSpPr>
            <a:spLocks noGrp="1"/>
          </p:cNvSpPr>
          <p:nvPr>
            <p:ph type="title"/>
          </p:nvPr>
        </p:nvSpPr>
        <p:spPr>
          <a:xfrm>
            <a:off x="433137" y="230483"/>
            <a:ext cx="8840865" cy="984705"/>
          </a:xfrm>
        </p:spPr>
        <p:txBody>
          <a:bodyPr>
            <a:no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ALGORITHM &amp; DEPLOYMENT</a:t>
            </a: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BED189-BC78-78E8-E1B4-AA8AB309E8C1}"/>
              </a:ext>
            </a:extLst>
          </p:cNvPr>
          <p:cNvSpPr>
            <a:spLocks noGrp="1"/>
          </p:cNvSpPr>
          <p:nvPr>
            <p:ph idx="1"/>
          </p:nvPr>
        </p:nvSpPr>
        <p:spPr>
          <a:xfrm>
            <a:off x="553453" y="962526"/>
            <a:ext cx="10007223" cy="5664989"/>
          </a:xfrm>
        </p:spPr>
        <p:txBody>
          <a:bodyPr>
            <a:normAutofit fontScale="92500" lnSpcReduction="20000"/>
          </a:bodyPr>
          <a:lstStyle/>
          <a:p>
            <a:pPr marL="0" indent="0" algn="just">
              <a:lnSpc>
                <a:spcPct val="150000"/>
              </a:lnSpc>
              <a:buClrTx/>
              <a:buNone/>
            </a:pPr>
            <a:r>
              <a:rPr lang="en-US" b="1" dirty="0">
                <a:solidFill>
                  <a:srgbClr val="0D0D0D"/>
                </a:solidFill>
                <a:latin typeface="Times New Roman" panose="02020603050405020304" pitchFamily="18" charset="0"/>
                <a:cs typeface="Times New Roman" panose="02020603050405020304" pitchFamily="18" charset="0"/>
              </a:rPr>
              <a:t>a. </a:t>
            </a:r>
            <a:r>
              <a:rPr lang="en-US" b="1" u="sng" dirty="0">
                <a:solidFill>
                  <a:srgbClr val="0D0D0D"/>
                </a:solidFill>
                <a:latin typeface="Times New Roman" panose="02020603050405020304" pitchFamily="18" charset="0"/>
                <a:cs typeface="Times New Roman" panose="02020603050405020304" pitchFamily="18" charset="0"/>
              </a:rPr>
              <a:t>ALGORITHM</a:t>
            </a:r>
            <a:endParaRPr lang="en-US" b="1" i="0" u="sng" dirty="0">
              <a:solidFill>
                <a:srgbClr val="0D0D0D"/>
              </a:solidFill>
              <a:effectLst/>
              <a:latin typeface="Times New Roman" panose="02020603050405020304" pitchFamily="18" charset="0"/>
              <a:cs typeface="Times New Roman" panose="02020603050405020304" pitchFamily="18" charset="0"/>
            </a:endParaRPr>
          </a:p>
          <a:p>
            <a:pPr>
              <a:lnSpc>
                <a:spcPct val="150000"/>
              </a:lnSpc>
              <a:buClr>
                <a:schemeClr val="tx1"/>
              </a:buClr>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Data Collection and Preprocessing:</a:t>
            </a:r>
          </a:p>
          <a:p>
            <a:pPr marL="457200" lvl="1" indent="0">
              <a:lnSpc>
                <a:spcPct val="150000"/>
              </a:lnSpc>
              <a:buClr>
                <a:schemeClr val="tx1"/>
              </a:buClr>
              <a:buNone/>
            </a:pPr>
            <a:r>
              <a:rPr lang="en-US" sz="1800" b="1" i="0" dirty="0">
                <a:solidFill>
                  <a:srgbClr val="0D0D0D"/>
                </a:solidFill>
                <a:effectLst/>
                <a:latin typeface="Times New Roman" panose="02020603050405020304" pitchFamily="18" charset="0"/>
                <a:cs typeface="Times New Roman" panose="02020603050405020304" pitchFamily="18" charset="0"/>
              </a:rPr>
              <a:t>	Gather a dataset of images containing various animal species that you want to detect.</a:t>
            </a:r>
          </a:p>
          <a:p>
            <a:pPr>
              <a:lnSpc>
                <a:spcPct val="150000"/>
              </a:lnSpc>
              <a:buClr>
                <a:schemeClr val="tx1"/>
              </a:buClr>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Splitting the Dataset:</a:t>
            </a:r>
          </a:p>
          <a:p>
            <a:pPr marL="457200" lvl="1" indent="0">
              <a:lnSpc>
                <a:spcPct val="150000"/>
              </a:lnSpc>
              <a:buClr>
                <a:schemeClr val="tx1"/>
              </a:buClr>
              <a:buNone/>
            </a:pPr>
            <a:r>
              <a:rPr lang="en-US" sz="1800" b="1" i="0" dirty="0">
                <a:solidFill>
                  <a:srgbClr val="0D0D0D"/>
                </a:solidFill>
                <a:effectLst/>
                <a:latin typeface="Times New Roman" panose="02020603050405020304" pitchFamily="18" charset="0"/>
                <a:cs typeface="Times New Roman" panose="02020603050405020304" pitchFamily="18" charset="0"/>
              </a:rPr>
              <a:t>	Divide the dataset into training, validation, and test sets. The training set is used to train  	model, the validation set is used to tune hyperparameters .</a:t>
            </a:r>
          </a:p>
          <a:p>
            <a:pPr indent="-285750">
              <a:lnSpc>
                <a:spcPct val="150000"/>
              </a:lnSpc>
              <a:buClr>
                <a:schemeClr val="tx1"/>
              </a:buClr>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Model Building</a:t>
            </a:r>
            <a:r>
              <a:rPr lang="en-US" sz="2000" b="1" i="0" u="sng" dirty="0">
                <a:solidFill>
                  <a:srgbClr val="0D0D0D"/>
                </a:solidFill>
                <a:effectLst/>
                <a:latin typeface="Times New Roman" panose="02020603050405020304" pitchFamily="18" charset="0"/>
                <a:cs typeface="Times New Roman" panose="02020603050405020304" pitchFamily="18" charset="0"/>
              </a:rPr>
              <a:t>:</a:t>
            </a:r>
          </a:p>
          <a:p>
            <a:pPr marL="457200" lvl="1" indent="0">
              <a:lnSpc>
                <a:spcPct val="150000"/>
              </a:lnSpc>
              <a:buClr>
                <a:schemeClr val="tx1"/>
              </a:buClr>
              <a:buNone/>
            </a:pPr>
            <a:r>
              <a:rPr lang="en-US" sz="1800" b="1" i="0" dirty="0">
                <a:solidFill>
                  <a:srgbClr val="0D0D0D"/>
                </a:solidFill>
                <a:effectLst/>
                <a:latin typeface="Times New Roman" panose="02020603050405020304" pitchFamily="18" charset="0"/>
                <a:cs typeface="Times New Roman" panose="02020603050405020304" pitchFamily="18" charset="0"/>
              </a:rPr>
              <a:t>	Define a CNN architecture suitable for the animal species detection task. This typically involves stacking convolutional layers, followed by pooling layers for feature extraction</a:t>
            </a:r>
          </a:p>
          <a:p>
            <a:pPr>
              <a:lnSpc>
                <a:spcPct val="150000"/>
              </a:lnSpc>
              <a:buClr>
                <a:schemeClr val="tx1"/>
              </a:buClr>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Model Compilation:</a:t>
            </a:r>
          </a:p>
          <a:p>
            <a:pPr marL="457200" lvl="1" indent="0">
              <a:lnSpc>
                <a:spcPct val="150000"/>
              </a:lnSpc>
              <a:buClr>
                <a:schemeClr val="tx1"/>
              </a:buClr>
              <a:buNone/>
            </a:pPr>
            <a:r>
              <a:rPr lang="en-US" sz="1800" b="1" i="0" dirty="0">
                <a:solidFill>
                  <a:srgbClr val="0D0D0D"/>
                </a:solidFill>
                <a:effectLst/>
                <a:latin typeface="Times New Roman" panose="02020603050405020304" pitchFamily="18" charset="0"/>
                <a:cs typeface="Times New Roman" panose="02020603050405020304" pitchFamily="18" charset="0"/>
              </a:rPr>
              <a:t>	After defining the CNN architecture, compile the model by specifying the loss function, optimizer, and evaluation metrics.</a:t>
            </a:r>
          </a:p>
          <a:p>
            <a:pPr marL="457200" lvl="1" indent="0">
              <a:lnSpc>
                <a:spcPct val="150000"/>
              </a:lnSpc>
              <a:buClr>
                <a:schemeClr val="tx1"/>
              </a:buClr>
              <a:buNone/>
            </a:pPr>
            <a:r>
              <a:rPr lang="en-US" sz="1800" b="1" i="0" dirty="0">
                <a:solidFill>
                  <a:srgbClr val="0D0D0D"/>
                </a:solidFill>
                <a:effectLst/>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20638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3D7E-0E98-9882-9483-E9B93239105F}"/>
              </a:ext>
            </a:extLst>
          </p:cNvPr>
          <p:cNvSpPr>
            <a:spLocks noGrp="1"/>
          </p:cNvSpPr>
          <p:nvPr>
            <p:ph type="title"/>
          </p:nvPr>
        </p:nvSpPr>
        <p:spPr>
          <a:xfrm>
            <a:off x="677334" y="309093"/>
            <a:ext cx="8596668" cy="811369"/>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ALGORITHM &amp; DEPLOYMENT(CONTD…)</a:t>
            </a:r>
            <a:endParaRPr lang="en-IN" sz="3200" dirty="0"/>
          </a:p>
        </p:txBody>
      </p:sp>
      <p:sp>
        <p:nvSpPr>
          <p:cNvPr id="3" name="Content Placeholder 2">
            <a:extLst>
              <a:ext uri="{FF2B5EF4-FFF2-40B4-BE49-F238E27FC236}">
                <a16:creationId xmlns:a16="http://schemas.microsoft.com/office/drawing/2014/main" id="{81BFE156-EE5E-ABDD-A74B-7EBC534E39AE}"/>
              </a:ext>
            </a:extLst>
          </p:cNvPr>
          <p:cNvSpPr>
            <a:spLocks noGrp="1"/>
          </p:cNvSpPr>
          <p:nvPr>
            <p:ph idx="1"/>
          </p:nvPr>
        </p:nvSpPr>
        <p:spPr>
          <a:xfrm>
            <a:off x="677334" y="1120462"/>
            <a:ext cx="8596668" cy="5589827"/>
          </a:xfrm>
        </p:spPr>
        <p:txBody>
          <a:bodyPr>
            <a:normAutofit/>
          </a:bodyPr>
          <a:lstStyle/>
          <a:p>
            <a:pPr algn="just">
              <a:lnSpc>
                <a:spcPct val="150000"/>
              </a:lnSpc>
              <a:buClr>
                <a:schemeClr val="tx1"/>
              </a:buClr>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Model Training:</a:t>
            </a:r>
          </a:p>
          <a:p>
            <a:pPr marL="457200" lvl="1" indent="0" algn="just">
              <a:lnSpc>
                <a:spcPct val="150000"/>
              </a:lnSpc>
              <a:buClr>
                <a:schemeClr val="tx1"/>
              </a:buClr>
              <a:buNone/>
            </a:pPr>
            <a:r>
              <a:rPr lang="en-US" sz="1800" b="1" i="0" dirty="0">
                <a:solidFill>
                  <a:srgbClr val="0D0D0D"/>
                </a:solidFill>
                <a:effectLst/>
                <a:latin typeface="Times New Roman" panose="02020603050405020304" pitchFamily="18" charset="0"/>
                <a:cs typeface="Times New Roman" panose="02020603050405020304" pitchFamily="18" charset="0"/>
              </a:rPr>
              <a:t>	Train the CNN model using the training dataset. During training, the 	model learns to classify images into different animal species based on the 	features extracted from the images.</a:t>
            </a:r>
          </a:p>
          <a:p>
            <a:pPr algn="just">
              <a:lnSpc>
                <a:spcPct val="150000"/>
              </a:lnSpc>
              <a:buClr>
                <a:schemeClr val="tx1"/>
              </a:buClr>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Model Evaluation:</a:t>
            </a:r>
          </a:p>
          <a:p>
            <a:pPr marL="457200" lvl="1" indent="0" algn="just">
              <a:lnSpc>
                <a:spcPct val="150000"/>
              </a:lnSpc>
              <a:buClr>
                <a:schemeClr val="tx1"/>
              </a:buClr>
              <a:buNone/>
            </a:pPr>
            <a:r>
              <a:rPr lang="en-US" sz="1800" b="1" i="0" dirty="0">
                <a:solidFill>
                  <a:srgbClr val="0D0D0D"/>
                </a:solidFill>
                <a:effectLst/>
                <a:latin typeface="Times New Roman" panose="02020603050405020304" pitchFamily="18" charset="0"/>
                <a:cs typeface="Times New Roman" panose="02020603050405020304" pitchFamily="18" charset="0"/>
              </a:rPr>
              <a:t>	Once training is complete, evaluate the performance of the trained 	model on the test set to assess its generalization ability.</a:t>
            </a:r>
          </a:p>
          <a:p>
            <a:pPr algn="just">
              <a:lnSpc>
                <a:spcPct val="150000"/>
              </a:lnSpc>
              <a:buClr>
                <a:schemeClr val="tx1"/>
              </a:buClr>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Deployment:</a:t>
            </a:r>
          </a:p>
          <a:p>
            <a:pPr marL="457200" lvl="1" indent="0" algn="just">
              <a:lnSpc>
                <a:spcPct val="150000"/>
              </a:lnSpc>
              <a:buClr>
                <a:schemeClr val="tx1"/>
              </a:buClr>
              <a:buNone/>
            </a:pPr>
            <a:r>
              <a:rPr lang="en-US" sz="1800" b="1" i="0" dirty="0">
                <a:solidFill>
                  <a:srgbClr val="0D0D0D"/>
                </a:solidFill>
                <a:effectLst/>
                <a:latin typeface="Times New Roman" panose="02020603050405020304" pitchFamily="18" charset="0"/>
                <a:cs typeface="Times New Roman" panose="02020603050405020304" pitchFamily="18" charset="0"/>
              </a:rPr>
              <a:t>	Depending on the deployment scenario, you may need to optimize the 	model for inference speed and resource efficiency.</a:t>
            </a:r>
          </a:p>
          <a:p>
            <a:pPr marL="0" indent="0" algn="just">
              <a:lnSpc>
                <a:spcPct val="150000"/>
              </a:lnSpc>
              <a:buClr>
                <a:schemeClr val="tx1"/>
              </a:buClr>
              <a:buNone/>
            </a:pPr>
            <a:endParaRPr lang="en-US" sz="1800" b="1" i="0" dirty="0">
              <a:solidFill>
                <a:srgbClr val="0D0D0D"/>
              </a:solidFill>
              <a:effectLst/>
              <a:latin typeface="Times New Roman" panose="02020603050405020304" pitchFamily="18" charset="0"/>
              <a:cs typeface="Times New Roman" panose="02020603050405020304" pitchFamily="18" charset="0"/>
            </a:endParaRPr>
          </a:p>
          <a:p>
            <a:pPr lvl="1" algn="just">
              <a:lnSpc>
                <a:spcPct val="150000"/>
              </a:lnSpc>
              <a:buClr>
                <a:schemeClr val="tx1"/>
              </a:buClr>
              <a:buFont typeface="Arial" panose="020B0604020202020204" pitchFamily="34" charset="0"/>
              <a:buChar char="•"/>
            </a:pPr>
            <a:endParaRPr lang="en-US" sz="1800" b="1"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4219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9770-C993-9B79-6799-34F71E17EAC2}"/>
              </a:ext>
            </a:extLst>
          </p:cNvPr>
          <p:cNvSpPr>
            <a:spLocks noGrp="1"/>
          </p:cNvSpPr>
          <p:nvPr>
            <p:ph type="title"/>
          </p:nvPr>
        </p:nvSpPr>
        <p:spPr>
          <a:xfrm>
            <a:off x="677334" y="241300"/>
            <a:ext cx="8596668" cy="685800"/>
          </a:xfrm>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ALGORITHM &amp; DEPLOYMENT(CONTD…)</a:t>
            </a: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DAC5AD-9A08-0E43-0B10-5E6DCE28F4DE}"/>
              </a:ext>
            </a:extLst>
          </p:cNvPr>
          <p:cNvSpPr>
            <a:spLocks noGrp="1"/>
          </p:cNvSpPr>
          <p:nvPr>
            <p:ph idx="1"/>
          </p:nvPr>
        </p:nvSpPr>
        <p:spPr>
          <a:xfrm>
            <a:off x="677334" y="927100"/>
            <a:ext cx="9651522" cy="5689600"/>
          </a:xfrm>
        </p:spPr>
        <p:txBody>
          <a:bodyPr>
            <a:normAutofit/>
          </a:bodyPr>
          <a:lstStyle/>
          <a:p>
            <a:pPr marL="0" indent="0" algn="just">
              <a:lnSpc>
                <a:spcPct val="150000"/>
              </a:lnSpc>
              <a:buClrTx/>
              <a:buNone/>
            </a:pPr>
            <a:r>
              <a:rPr lang="en-IN" sz="1600" b="1" dirty="0">
                <a:solidFill>
                  <a:schemeClr val="tx1"/>
                </a:solidFill>
                <a:latin typeface="Times New Roman" panose="02020603050405020304" pitchFamily="18" charset="0"/>
                <a:cs typeface="Times New Roman" panose="02020603050405020304" pitchFamily="18" charset="0"/>
              </a:rPr>
              <a:t>b</a:t>
            </a:r>
            <a:r>
              <a:rPr lang="en-IN" sz="1600" b="1" i="0" dirty="0">
                <a:solidFill>
                  <a:schemeClr val="tx1"/>
                </a:solidFill>
                <a:effectLst/>
                <a:latin typeface="Times New Roman" panose="02020603050405020304" pitchFamily="18" charset="0"/>
                <a:cs typeface="Times New Roman" panose="02020603050405020304" pitchFamily="18" charset="0"/>
              </a:rPr>
              <a:t>. </a:t>
            </a:r>
            <a:r>
              <a:rPr lang="en-IN" sz="1700" b="1" i="0" u="sng" dirty="0">
                <a:solidFill>
                  <a:schemeClr val="tx1"/>
                </a:solidFill>
                <a:effectLst/>
                <a:latin typeface="Times New Roman" panose="02020603050405020304" pitchFamily="18" charset="0"/>
                <a:cs typeface="Times New Roman" panose="02020603050405020304" pitchFamily="18" charset="0"/>
              </a:rPr>
              <a:t>DEPLOYMENT</a:t>
            </a:r>
          </a:p>
          <a:p>
            <a:pPr algn="just">
              <a:lnSpc>
                <a:spcPct val="150000"/>
              </a:lnSpc>
              <a:buClrTx/>
              <a:buFont typeface="Arial" panose="020B0604020202020204" pitchFamily="34" charset="0"/>
              <a:buChar char="•"/>
            </a:pPr>
            <a:r>
              <a:rPr lang="en-IN" b="1" i="0" u="sng" dirty="0">
                <a:solidFill>
                  <a:schemeClr val="tx1"/>
                </a:solidFill>
                <a:effectLst/>
                <a:latin typeface="Times New Roman" panose="02020603050405020304" pitchFamily="18" charset="0"/>
                <a:cs typeface="Times New Roman" panose="02020603050405020304" pitchFamily="18" charset="0"/>
              </a:rPr>
              <a:t>Model Serialization:</a:t>
            </a:r>
          </a:p>
          <a:p>
            <a:pPr marL="457200" lvl="1" indent="0" algn="just">
              <a:lnSpc>
                <a:spcPct val="150000"/>
              </a:lnSpc>
              <a:buNone/>
            </a:pPr>
            <a:r>
              <a:rPr lang="en-IN" sz="1800" b="1" i="0" dirty="0">
                <a:solidFill>
                  <a:schemeClr val="tx1"/>
                </a:solidFill>
                <a:effectLst/>
                <a:latin typeface="Times New Roman" panose="02020603050405020304" pitchFamily="18" charset="0"/>
                <a:cs typeface="Times New Roman" panose="02020603050405020304" pitchFamily="18" charset="0"/>
              </a:rPr>
              <a:t>	Serialize your trained CNN model into a format that can be easily saved and loaded by your deployment environment. </a:t>
            </a:r>
          </a:p>
          <a:p>
            <a:pPr algn="just">
              <a:lnSpc>
                <a:spcPct val="150000"/>
              </a:lnSpc>
              <a:buClrTx/>
              <a:buFont typeface="Arial" panose="020B0604020202020204" pitchFamily="34" charset="0"/>
              <a:buChar char="•"/>
            </a:pPr>
            <a:r>
              <a:rPr lang="en-US" b="1" i="0" u="sng" dirty="0">
                <a:solidFill>
                  <a:schemeClr val="tx1"/>
                </a:solidFill>
                <a:effectLst/>
                <a:latin typeface="Times New Roman" panose="02020603050405020304" pitchFamily="18" charset="0"/>
                <a:cs typeface="Times New Roman" panose="02020603050405020304" pitchFamily="18" charset="0"/>
              </a:rPr>
              <a:t>Integration with Deployment Framework:</a:t>
            </a:r>
          </a:p>
          <a:p>
            <a:pPr marL="0" indent="0" algn="just">
              <a:lnSpc>
                <a:spcPct val="150000"/>
              </a:lnSpc>
              <a:buNone/>
            </a:pPr>
            <a:r>
              <a:rPr lang="en-US" b="1" i="0" dirty="0">
                <a:solidFill>
                  <a:schemeClr val="tx1"/>
                </a:solidFill>
                <a:effectLst/>
                <a:latin typeface="Times New Roman" panose="02020603050405020304" pitchFamily="18" charset="0"/>
                <a:cs typeface="Times New Roman" panose="02020603050405020304" pitchFamily="18" charset="0"/>
              </a:rPr>
              <a:t>		</a:t>
            </a:r>
            <a:r>
              <a:rPr lang="en-US" sz="1800" b="1" i="0" dirty="0">
                <a:solidFill>
                  <a:schemeClr val="tx1"/>
                </a:solidFill>
                <a:effectLst/>
                <a:latin typeface="Times New Roman" panose="02020603050405020304" pitchFamily="18" charset="0"/>
                <a:cs typeface="Times New Roman" panose="02020603050405020304" pitchFamily="18" charset="0"/>
              </a:rPr>
              <a:t>Flask or Fast API: These lightweight web frameworks in Python are suitable for           	building 	RESTful APIs to serve your model predictions over HTTP.</a:t>
            </a:r>
          </a:p>
          <a:p>
            <a:pPr marL="457200" lvl="1" indent="0" algn="just">
              <a:lnSpc>
                <a:spcPct val="150000"/>
              </a:lnSpc>
              <a:buNone/>
            </a:pPr>
            <a:r>
              <a:rPr lang="en-US" sz="1800" b="1" i="0" dirty="0">
                <a:solidFill>
                  <a:schemeClr val="tx1"/>
                </a:solidFill>
                <a:effectLst/>
                <a:latin typeface="Times New Roman" panose="02020603050405020304" pitchFamily="18" charset="0"/>
                <a:cs typeface="Times New Roman" panose="02020603050405020304" pitchFamily="18" charset="0"/>
              </a:rPr>
              <a:t>	Django or Flask with a web interface: If you want to create a web application with a graphical </a:t>
            </a:r>
            <a:r>
              <a:rPr lang="en-US" sz="1800" b="1" i="0" dirty="0" err="1">
                <a:solidFill>
                  <a:schemeClr val="tx1"/>
                </a:solidFill>
                <a:effectLst/>
                <a:latin typeface="Times New Roman" panose="02020603050405020304" pitchFamily="18" charset="0"/>
                <a:cs typeface="Times New Roman" panose="02020603050405020304" pitchFamily="18" charset="0"/>
              </a:rPr>
              <a:t>interface,use</a:t>
            </a:r>
            <a:r>
              <a:rPr lang="en-US" sz="1800" b="1" i="0" dirty="0">
                <a:solidFill>
                  <a:schemeClr val="tx1"/>
                </a:solidFill>
                <a:effectLst/>
                <a:latin typeface="Times New Roman" panose="02020603050405020304" pitchFamily="18" charset="0"/>
                <a:cs typeface="Times New Roman" panose="02020603050405020304" pitchFamily="18" charset="0"/>
              </a:rPr>
              <a:t> Django or Flask along with HTML, CSS, and JavaScript for frontend development.</a:t>
            </a:r>
          </a:p>
          <a:p>
            <a:pPr marL="0" indent="0">
              <a:buNone/>
            </a:pPr>
            <a:endParaRPr lang="en-IN" dirty="0"/>
          </a:p>
        </p:txBody>
      </p:sp>
    </p:spTree>
    <p:extLst>
      <p:ext uri="{BB962C8B-B14F-4D97-AF65-F5344CB8AC3E}">
        <p14:creationId xmlns:p14="http://schemas.microsoft.com/office/powerpoint/2010/main" val="349576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6CCB-734C-6D90-06FA-EB9353FA546E}"/>
              </a:ext>
            </a:extLst>
          </p:cNvPr>
          <p:cNvSpPr>
            <a:spLocks noGrp="1"/>
          </p:cNvSpPr>
          <p:nvPr>
            <p:ph type="title"/>
          </p:nvPr>
        </p:nvSpPr>
        <p:spPr>
          <a:xfrm>
            <a:off x="550334" y="228600"/>
            <a:ext cx="8596668" cy="589547"/>
          </a:xfrm>
        </p:spPr>
        <p:txBody>
          <a:bodyPr>
            <a:normAutofit fontScale="90000"/>
          </a:bodyPr>
          <a:lstStyle/>
          <a:p>
            <a:r>
              <a:rPr lang="en-US" sz="3600" b="1" i="1" dirty="0">
                <a:solidFill>
                  <a:schemeClr val="tx1"/>
                </a:solidFill>
                <a:latin typeface="Times New Roman" panose="02020603050405020304" pitchFamily="18" charset="0"/>
                <a:cs typeface="Times New Roman" panose="02020603050405020304" pitchFamily="18" charset="0"/>
              </a:rPr>
              <a:t>ALGORITHM &amp; DEPLOYMENT(CONTD…)</a:t>
            </a:r>
            <a:endParaRPr lang="en-IN" dirty="0"/>
          </a:p>
        </p:txBody>
      </p:sp>
      <p:sp>
        <p:nvSpPr>
          <p:cNvPr id="3" name="Content Placeholder 2">
            <a:extLst>
              <a:ext uri="{FF2B5EF4-FFF2-40B4-BE49-F238E27FC236}">
                <a16:creationId xmlns:a16="http://schemas.microsoft.com/office/drawing/2014/main" id="{7C932B0A-AAE8-7A00-047D-3CAB221D2211}"/>
              </a:ext>
            </a:extLst>
          </p:cNvPr>
          <p:cNvSpPr>
            <a:spLocks noGrp="1"/>
          </p:cNvSpPr>
          <p:nvPr>
            <p:ph idx="1"/>
          </p:nvPr>
        </p:nvSpPr>
        <p:spPr>
          <a:xfrm>
            <a:off x="677334" y="974558"/>
            <a:ext cx="9063566" cy="5773971"/>
          </a:xfrm>
        </p:spPr>
        <p:txBody>
          <a:bodyPr>
            <a:normAutofit/>
          </a:bodyPr>
          <a:lstStyle/>
          <a:p>
            <a:pPr algn="just">
              <a:lnSpc>
                <a:spcPct val="150000"/>
              </a:lnSpc>
              <a:buClrTx/>
              <a:buFont typeface="Arial" panose="020B0604020202020204" pitchFamily="34" charset="0"/>
              <a:buChar char="•"/>
            </a:pPr>
            <a:r>
              <a:rPr lang="en-US" b="1" i="0" u="sng" dirty="0">
                <a:solidFill>
                  <a:schemeClr val="tx1"/>
                </a:solidFill>
                <a:effectLst/>
                <a:latin typeface="Times New Roman" panose="02020603050405020304" pitchFamily="18" charset="0"/>
                <a:cs typeface="Times New Roman" panose="02020603050405020304" pitchFamily="18" charset="0"/>
              </a:rPr>
              <a:t>API Development (if applicable):</a:t>
            </a:r>
          </a:p>
          <a:p>
            <a:pPr marL="457200" lvl="1" indent="0" algn="just">
              <a:lnSpc>
                <a:spcPct val="150000"/>
              </a:lnSpc>
              <a:buNone/>
            </a:pPr>
            <a:r>
              <a:rPr lang="en-US" sz="1800" b="1" i="0" dirty="0">
                <a:solidFill>
                  <a:schemeClr val="tx1"/>
                </a:solidFill>
                <a:effectLst/>
                <a:latin typeface="Times New Roman" panose="02020603050405020304" pitchFamily="18" charset="0"/>
                <a:cs typeface="Times New Roman" panose="02020603050405020304" pitchFamily="18" charset="0"/>
              </a:rPr>
              <a:t>	If you're deploying your model with a RESTful API, develop endpoints that can receive image inputs, preprocess them if necessary, and make predictions using your trained model.</a:t>
            </a:r>
          </a:p>
          <a:p>
            <a:pPr algn="just">
              <a:lnSpc>
                <a:spcPct val="150000"/>
              </a:lnSpc>
              <a:buClrTx/>
              <a:buFont typeface="Arial" panose="020B0604020202020204" pitchFamily="34" charset="0"/>
              <a:buChar char="•"/>
            </a:pPr>
            <a:r>
              <a:rPr lang="en-IN" b="1" i="0" u="sng" dirty="0">
                <a:solidFill>
                  <a:schemeClr val="tx1"/>
                </a:solidFill>
                <a:effectLst/>
                <a:latin typeface="Times New Roman" panose="02020603050405020304" pitchFamily="18" charset="0"/>
                <a:cs typeface="Times New Roman" panose="02020603050405020304" pitchFamily="18" charset="0"/>
              </a:rPr>
              <a:t>Cloud Deployment:</a:t>
            </a:r>
          </a:p>
          <a:p>
            <a:pPr marL="457200" lvl="1" indent="0" algn="just">
              <a:lnSpc>
                <a:spcPct val="150000"/>
              </a:lnSpc>
              <a:buNone/>
            </a:pPr>
            <a:r>
              <a:rPr lang="en-IN" sz="1800" b="1" i="0" dirty="0">
                <a:solidFill>
                  <a:schemeClr val="tx1"/>
                </a:solidFill>
                <a:effectLst/>
                <a:latin typeface="Times New Roman" panose="02020603050405020304" pitchFamily="18" charset="0"/>
                <a:cs typeface="Times New Roman" panose="02020603050405020304" pitchFamily="18" charset="0"/>
              </a:rPr>
              <a:t>	Choose a cloud platform such as Amazon Web Services (AWS), Google Cloud Platform (GCP), or Microsoft Azure for hosting your deployed model.</a:t>
            </a:r>
          </a:p>
          <a:p>
            <a:pPr algn="just">
              <a:lnSpc>
                <a:spcPct val="150000"/>
              </a:lnSpc>
              <a:buClrTx/>
              <a:buFont typeface="Arial" panose="020B0604020202020204" pitchFamily="34" charset="0"/>
              <a:buChar char="•"/>
            </a:pPr>
            <a:r>
              <a:rPr lang="en-US" b="1" i="0" u="sng" dirty="0">
                <a:solidFill>
                  <a:schemeClr val="tx1"/>
                </a:solidFill>
                <a:effectLst/>
                <a:latin typeface="Times New Roman" panose="02020603050405020304" pitchFamily="18" charset="0"/>
                <a:cs typeface="Times New Roman" panose="02020603050405020304" pitchFamily="18" charset="0"/>
              </a:rPr>
              <a:t>Security Considerations:</a:t>
            </a:r>
          </a:p>
          <a:p>
            <a:pPr marL="457200" lvl="1" indent="0" algn="just">
              <a:lnSpc>
                <a:spcPct val="150000"/>
              </a:lnSpc>
              <a:buNone/>
            </a:pPr>
            <a:r>
              <a:rPr lang="en-US" sz="1800" b="1" i="0" dirty="0">
                <a:solidFill>
                  <a:schemeClr val="tx1"/>
                </a:solidFill>
                <a:effectLst/>
                <a:latin typeface="Times New Roman" panose="02020603050405020304" pitchFamily="18" charset="0"/>
                <a:cs typeface="Times New Roman" panose="02020603050405020304" pitchFamily="18" charset="0"/>
              </a:rPr>
              <a:t>	Secure your deployment environment by implementing authentication, authorization, and encryption mechanisms to protect sensitive data and prevent unauthorized access.</a:t>
            </a:r>
          </a:p>
          <a:p>
            <a:pPr marL="0" indent="0">
              <a:buNone/>
            </a:pPr>
            <a:endParaRPr lang="en-IN" dirty="0"/>
          </a:p>
        </p:txBody>
      </p:sp>
    </p:spTree>
    <p:extLst>
      <p:ext uri="{BB962C8B-B14F-4D97-AF65-F5344CB8AC3E}">
        <p14:creationId xmlns:p14="http://schemas.microsoft.com/office/powerpoint/2010/main" val="205341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ED6D-27E5-BA5F-00C2-F4EC1FA8E9D7}"/>
              </a:ext>
            </a:extLst>
          </p:cNvPr>
          <p:cNvSpPr>
            <a:spLocks noGrp="1"/>
          </p:cNvSpPr>
          <p:nvPr>
            <p:ph type="title"/>
          </p:nvPr>
        </p:nvSpPr>
        <p:spPr>
          <a:xfrm>
            <a:off x="883953" y="1117714"/>
            <a:ext cx="8596668" cy="1320800"/>
          </a:xfrm>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RESULT</a:t>
            </a:r>
            <a:endParaRPr lang="en-IN" sz="3200" b="1" i="1"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F5ECFA5-E65F-5BFA-1E79-A0B4A6191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778114"/>
            <a:ext cx="4756150" cy="3657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7A6AE7-9466-F8D6-6BD4-C526EDF2AAB8}"/>
              </a:ext>
            </a:extLst>
          </p:cNvPr>
          <p:cNvSpPr txBox="1"/>
          <p:nvPr/>
        </p:nvSpPr>
        <p:spPr>
          <a:xfrm>
            <a:off x="3859426" y="5555620"/>
            <a:ext cx="242546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 Model Accuracy</a:t>
            </a:r>
          </a:p>
        </p:txBody>
      </p:sp>
    </p:spTree>
    <p:extLst>
      <p:ext uri="{BB962C8B-B14F-4D97-AF65-F5344CB8AC3E}">
        <p14:creationId xmlns:p14="http://schemas.microsoft.com/office/powerpoint/2010/main" val="2005127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AF86-6119-F501-6D56-1BA7AB5D6634}"/>
              </a:ext>
            </a:extLst>
          </p:cNvPr>
          <p:cNvSpPr>
            <a:spLocks noGrp="1"/>
          </p:cNvSpPr>
          <p:nvPr>
            <p:ph type="title"/>
          </p:nvPr>
        </p:nvSpPr>
        <p:spPr>
          <a:xfrm>
            <a:off x="677334" y="1066800"/>
            <a:ext cx="8596668" cy="1320800"/>
          </a:xfrm>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CONCLUSION</a:t>
            </a:r>
            <a:r>
              <a:rPr lang="en-US" sz="3200" dirty="0"/>
              <a:t> </a:t>
            </a:r>
            <a:endParaRPr lang="en-IN" sz="3200" dirty="0"/>
          </a:p>
        </p:txBody>
      </p:sp>
      <p:sp>
        <p:nvSpPr>
          <p:cNvPr id="3" name="Content Placeholder 2">
            <a:extLst>
              <a:ext uri="{FF2B5EF4-FFF2-40B4-BE49-F238E27FC236}">
                <a16:creationId xmlns:a16="http://schemas.microsoft.com/office/drawing/2014/main" id="{7FE3EFD5-932D-2F49-3515-1AB694EB466D}"/>
              </a:ext>
            </a:extLst>
          </p:cNvPr>
          <p:cNvSpPr>
            <a:spLocks noGrp="1"/>
          </p:cNvSpPr>
          <p:nvPr>
            <p:ph idx="1"/>
          </p:nvPr>
        </p:nvSpPr>
        <p:spPr/>
        <p:txBody>
          <a:bodyPr/>
          <a:lstStyle/>
          <a:p>
            <a:pPr marL="0" indent="0" algn="just">
              <a:lnSpc>
                <a:spcPct val="150000"/>
              </a:lnSpc>
              <a:buNone/>
            </a:pPr>
            <a:r>
              <a:rPr lang="en-US" b="0" i="0" dirty="0">
                <a:solidFill>
                  <a:srgbClr val="0D0D0D"/>
                </a:solidFill>
                <a:effectLst/>
                <a:latin typeface="Söhne"/>
              </a:rPr>
              <a:t>		</a:t>
            </a:r>
            <a:r>
              <a:rPr lang="en-US" b="1" i="0" dirty="0">
                <a:solidFill>
                  <a:srgbClr val="0D0D0D"/>
                </a:solidFill>
                <a:effectLst/>
                <a:latin typeface="Times New Roman" panose="02020603050405020304" pitchFamily="18" charset="0"/>
                <a:cs typeface="Times New Roman" panose="02020603050405020304" pitchFamily="18" charset="0"/>
              </a:rPr>
              <a:t>In conclusion, employing Convolutional Neural Networks (CNNs) for animal species detection offers a powerful and promising approach to address a variety of conservation, research, and monitoring challenges. Through the utilization of advanced machine learning techniques, CNN-based systems can accurately identify and classify animal species from images, enabling a wide range of applications across different domains.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30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C4B7-29DF-5428-4684-42E5FA22FD72}"/>
              </a:ext>
            </a:extLst>
          </p:cNvPr>
          <p:cNvSpPr>
            <a:spLocks noGrp="1"/>
          </p:cNvSpPr>
          <p:nvPr>
            <p:ph type="title"/>
          </p:nvPr>
        </p:nvSpPr>
        <p:spPr/>
        <p:txBody>
          <a:bodyPr>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REFERENCE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4A69F3-A204-65F1-5856-E2CC21973265}"/>
              </a:ext>
            </a:extLst>
          </p:cNvPr>
          <p:cNvSpPr>
            <a:spLocks noGrp="1"/>
          </p:cNvSpPr>
          <p:nvPr>
            <p:ph idx="1"/>
          </p:nvPr>
        </p:nvSpPr>
        <p:spPr/>
        <p:txBody>
          <a:bodyPr/>
          <a:lstStyle/>
          <a:p>
            <a:pPr algn="just"/>
            <a:r>
              <a:rPr lang="en-IN"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https://numpy.org/</a:t>
            </a:r>
            <a:endParaRPr lang="en-IN" b="1"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https://pandas.pydata.org/</a:t>
            </a:r>
            <a:endParaRPr lang="en-IN" b="1"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https://matplotlib.org/</a:t>
            </a:r>
            <a:endParaRPr lang="en-IN" b="1"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https://seaborn.pydata.org/</a:t>
            </a:r>
            <a:endParaRPr lang="en-IN" b="1"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https://scikit-learn.org/stable/</a:t>
            </a:r>
            <a:endParaRPr lang="en-IN" b="1"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rPr>
              <a:t>https://www.kaggle.com/datasets/</a:t>
            </a:r>
          </a:p>
          <a:p>
            <a:pPr marL="0" indent="0">
              <a:buNone/>
            </a:pPr>
            <a:endParaRPr lang="en-IN" dirty="0"/>
          </a:p>
        </p:txBody>
      </p:sp>
    </p:spTree>
    <p:extLst>
      <p:ext uri="{BB962C8B-B14F-4D97-AF65-F5344CB8AC3E}">
        <p14:creationId xmlns:p14="http://schemas.microsoft.com/office/powerpoint/2010/main" val="220361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2423-150B-B974-B24C-DC337E5F9E45}"/>
              </a:ext>
            </a:extLst>
          </p:cNvPr>
          <p:cNvSpPr>
            <a:spLocks noGrp="1"/>
          </p:cNvSpPr>
          <p:nvPr>
            <p:ph type="title"/>
          </p:nvPr>
        </p:nvSpPr>
        <p:spPr>
          <a:xfrm>
            <a:off x="677334" y="609600"/>
            <a:ext cx="8596668" cy="34187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DAC4631-7DFA-EAE8-C525-F3D591E9F4D9}"/>
              </a:ext>
            </a:extLst>
          </p:cNvPr>
          <p:cNvSpPr>
            <a:spLocks noGrp="1"/>
          </p:cNvSpPr>
          <p:nvPr>
            <p:ph idx="1"/>
          </p:nvPr>
        </p:nvSpPr>
        <p:spPr>
          <a:xfrm>
            <a:off x="2682318" y="2199502"/>
            <a:ext cx="5880914" cy="3854217"/>
          </a:xfrm>
        </p:spPr>
        <p:txBody>
          <a:bodyPr>
            <a:normAutofit/>
          </a:bodyPr>
          <a:lstStyle/>
          <a:p>
            <a:pPr marL="0" indent="0">
              <a:buNone/>
            </a:pPr>
            <a:r>
              <a:rPr lang="en-IN" sz="72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253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FC72-62FC-75FC-29EF-129114CDCF47}"/>
              </a:ext>
            </a:extLst>
          </p:cNvPr>
          <p:cNvSpPr>
            <a:spLocks noGrp="1"/>
          </p:cNvSpPr>
          <p:nvPr>
            <p:ph type="title"/>
          </p:nvPr>
        </p:nvSpPr>
        <p:spPr>
          <a:xfrm>
            <a:off x="566123" y="537629"/>
            <a:ext cx="8596668" cy="558018"/>
          </a:xfrm>
        </p:spPr>
        <p:txBody>
          <a:bodyPr>
            <a:noAutofit/>
          </a:bodyPr>
          <a:lstStyle/>
          <a:p>
            <a:pPr algn="just"/>
            <a:r>
              <a:rPr lang="en-US" b="1" i="1" dirty="0">
                <a:solidFill>
                  <a:schemeClr val="tx1"/>
                </a:solidFill>
                <a:latin typeface="Times New Roman" panose="02020603050405020304" pitchFamily="18" charset="0"/>
                <a:cs typeface="Times New Roman" panose="02020603050405020304" pitchFamily="18" charset="0"/>
              </a:rPr>
              <a:t> </a:t>
            </a:r>
            <a:r>
              <a:rPr lang="en-US" sz="3200" b="1" i="1" dirty="0">
                <a:solidFill>
                  <a:schemeClr val="tx1"/>
                </a:solidFill>
                <a:latin typeface="Times New Roman" panose="02020603050405020304" pitchFamily="18" charset="0"/>
                <a:cs typeface="Times New Roman" panose="02020603050405020304" pitchFamily="18" charset="0"/>
              </a:rPr>
              <a:t>PROJECT OUTLINE</a:t>
            </a: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143A8-32DD-2A1F-5591-C0DE000AE3FA}"/>
              </a:ext>
            </a:extLst>
          </p:cNvPr>
          <p:cNvSpPr>
            <a:spLocks noGrp="1"/>
          </p:cNvSpPr>
          <p:nvPr>
            <p:ph idx="1"/>
          </p:nvPr>
        </p:nvSpPr>
        <p:spPr>
          <a:xfrm>
            <a:off x="677334" y="1758462"/>
            <a:ext cx="8596668" cy="4282900"/>
          </a:xfrm>
        </p:spPr>
        <p:txBody>
          <a:bodyPr>
            <a:normAutofit/>
          </a:bodyPr>
          <a:lstStyle/>
          <a:p>
            <a:pPr>
              <a:buClrTx/>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Problem statement</a:t>
            </a:r>
          </a:p>
          <a:p>
            <a:pPr>
              <a:buClrTx/>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Proposed System/Solution</a:t>
            </a:r>
          </a:p>
          <a:p>
            <a:pPr>
              <a:buClrTx/>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System Development Approach</a:t>
            </a:r>
          </a:p>
          <a:p>
            <a:pPr>
              <a:buClrTx/>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Algorithm and Deployment</a:t>
            </a:r>
          </a:p>
          <a:p>
            <a:pPr>
              <a:buClrTx/>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Result</a:t>
            </a:r>
          </a:p>
          <a:p>
            <a:pPr>
              <a:buClrTx/>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Conclusion</a:t>
            </a:r>
          </a:p>
          <a:p>
            <a:pPr>
              <a:buClrTx/>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66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7321-809C-A0D4-016E-3203F1C625C1}"/>
              </a:ext>
            </a:extLst>
          </p:cNvPr>
          <p:cNvSpPr>
            <a:spLocks noGrp="1"/>
          </p:cNvSpPr>
          <p:nvPr>
            <p:ph type="title"/>
          </p:nvPr>
        </p:nvSpPr>
        <p:spPr>
          <a:xfrm>
            <a:off x="982134" y="811370"/>
            <a:ext cx="8596668" cy="1004552"/>
          </a:xfrm>
        </p:spPr>
        <p:txBody>
          <a:bodyPr>
            <a:normAutofit/>
          </a:bodyPr>
          <a:lstStyle/>
          <a:p>
            <a:pPr>
              <a:lnSpc>
                <a:spcPct val="150000"/>
              </a:lnSpc>
            </a:pPr>
            <a:r>
              <a:rPr lang="en-US" sz="3200" b="1" i="1" dirty="0">
                <a:solidFill>
                  <a:schemeClr val="tx1"/>
                </a:solidFill>
                <a:latin typeface="Times New Roman" panose="02020603050405020304" pitchFamily="18" charset="0"/>
                <a:cs typeface="Times New Roman" panose="02020603050405020304" pitchFamily="18" charset="0"/>
              </a:rPr>
              <a:t>PROBLEM STATEMENT</a:t>
            </a: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5624AB-5EFF-2211-0120-CCC957D48AC7}"/>
              </a:ext>
            </a:extLst>
          </p:cNvPr>
          <p:cNvSpPr>
            <a:spLocks noGrp="1"/>
          </p:cNvSpPr>
          <p:nvPr>
            <p:ph idx="1"/>
          </p:nvPr>
        </p:nvSpPr>
        <p:spPr>
          <a:xfrm>
            <a:off x="682580" y="2060620"/>
            <a:ext cx="8896222" cy="4797380"/>
          </a:xfrm>
        </p:spPr>
        <p:txBody>
          <a:bodyPr>
            <a:normAutofit/>
          </a:bodyPr>
          <a:lstStyle/>
          <a:p>
            <a:pPr marL="914400" lvl="2" indent="0" algn="just">
              <a:lnSpc>
                <a:spcPct val="150000"/>
              </a:lnSpc>
              <a:buClrTx/>
              <a:buNone/>
            </a:pPr>
            <a:r>
              <a:rPr lang="en-US" sz="1600" b="1"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In the realm of wildlife conservation and biodiversity monitoring, the accurate identification and classification of animal species play a pivotal role. However, manual identification can be time-consuming, prone to errors, and sometimes unfeasible, especially in vast and remote habitats</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38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3581-BCE6-F5B0-B3A8-A4AA65188493}"/>
              </a:ext>
            </a:extLst>
          </p:cNvPr>
          <p:cNvSpPr>
            <a:spLocks noGrp="1"/>
          </p:cNvSpPr>
          <p:nvPr>
            <p:ph type="title"/>
          </p:nvPr>
        </p:nvSpPr>
        <p:spPr>
          <a:xfrm>
            <a:off x="677334" y="323557"/>
            <a:ext cx="8596668" cy="787791"/>
          </a:xfrm>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PROPOSED SYSTEM / SOLUTION</a:t>
            </a: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308C9F-2D32-B694-7716-8C8B6BD9CEA7}"/>
              </a:ext>
            </a:extLst>
          </p:cNvPr>
          <p:cNvSpPr>
            <a:spLocks noGrp="1"/>
          </p:cNvSpPr>
          <p:nvPr>
            <p:ph idx="1"/>
          </p:nvPr>
        </p:nvSpPr>
        <p:spPr>
          <a:xfrm>
            <a:off x="677334" y="1275008"/>
            <a:ext cx="8596668" cy="5444788"/>
          </a:xfrm>
        </p:spPr>
        <p:txBody>
          <a:bodyPr>
            <a:normAutofit/>
          </a:bodyPr>
          <a:lstStyle/>
          <a:p>
            <a:pPr marL="0" indent="0" algn="just">
              <a:lnSpc>
                <a:spcPct val="150000"/>
              </a:lnSpc>
              <a:buNone/>
            </a:pPr>
            <a:r>
              <a:rPr lang="en-US" sz="2400" b="1" i="0" u="sng" dirty="0">
                <a:solidFill>
                  <a:srgbClr val="0D0D0D"/>
                </a:solidFill>
                <a:effectLst/>
                <a:latin typeface="Times New Roman" panose="02020603050405020304" pitchFamily="18" charset="0"/>
                <a:cs typeface="Times New Roman" panose="02020603050405020304" pitchFamily="18" charset="0"/>
              </a:rPr>
              <a:t>STEPS</a:t>
            </a:r>
            <a:r>
              <a:rPr lang="en-US" sz="2400" b="1" i="0" dirty="0">
                <a:solidFill>
                  <a:srgbClr val="0D0D0D"/>
                </a:solidFill>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1. Data Collection</a:t>
            </a: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2. Data reprocessing</a:t>
            </a: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3. </a:t>
            </a:r>
            <a:r>
              <a:rPr lang="en-US" b="1" i="0" dirty="0">
                <a:solidFill>
                  <a:srgbClr val="0D0D0D"/>
                </a:solidFill>
                <a:effectLst/>
                <a:latin typeface="Times New Roman" panose="02020603050405020304" pitchFamily="18" charset="0"/>
                <a:cs typeface="Times New Roman" panose="02020603050405020304" pitchFamily="18" charset="0"/>
              </a:rPr>
              <a:t>Model Architecture</a:t>
            </a:r>
          </a:p>
          <a:p>
            <a:pPr marL="0" indent="0" algn="just">
              <a:lnSpc>
                <a:spcPct val="150000"/>
              </a:lnSpc>
              <a:buNone/>
            </a:pPr>
            <a:r>
              <a:rPr lang="en-US" b="1" i="0" dirty="0">
                <a:solidFill>
                  <a:srgbClr val="0D0D0D"/>
                </a:solidFill>
                <a:effectLst/>
                <a:latin typeface="Söhne"/>
              </a:rPr>
              <a:t>4</a:t>
            </a:r>
            <a:r>
              <a:rPr lang="en-US" b="1" i="0" dirty="0">
                <a:solidFill>
                  <a:srgbClr val="0D0D0D"/>
                </a:solidFill>
                <a:effectLst/>
                <a:latin typeface="Times New Roman" panose="02020603050405020304" pitchFamily="18" charset="0"/>
                <a:cs typeface="Times New Roman" panose="02020603050405020304" pitchFamily="18" charset="0"/>
              </a:rPr>
              <a:t>. Training</a:t>
            </a: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5. Evaluation</a:t>
            </a: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6. Deployment</a:t>
            </a:r>
          </a:p>
          <a:p>
            <a:pPr marL="0" indent="0" algn="just">
              <a:buNone/>
            </a:pPr>
            <a:endParaRPr lang="en-US" b="1"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US" b="1"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US" b="1"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US" b="1"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3218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D1A4-B2D3-7FBD-741E-FE7234950F8F}"/>
              </a:ext>
            </a:extLst>
          </p:cNvPr>
          <p:cNvSpPr>
            <a:spLocks noGrp="1"/>
          </p:cNvSpPr>
          <p:nvPr>
            <p:ph type="title"/>
          </p:nvPr>
        </p:nvSpPr>
        <p:spPr>
          <a:xfrm>
            <a:off x="677333" y="320842"/>
            <a:ext cx="9071973" cy="1026695"/>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PROPOSED SYSTEM / SOLUTION(CONTD…)</a:t>
            </a:r>
            <a:endParaRPr lang="en-IN" sz="3200" dirty="0"/>
          </a:p>
        </p:txBody>
      </p:sp>
      <p:sp>
        <p:nvSpPr>
          <p:cNvPr id="3" name="Content Placeholder 2">
            <a:extLst>
              <a:ext uri="{FF2B5EF4-FFF2-40B4-BE49-F238E27FC236}">
                <a16:creationId xmlns:a16="http://schemas.microsoft.com/office/drawing/2014/main" id="{9EE2EFBA-0EB7-99DA-8768-B9A7CA55D285}"/>
              </a:ext>
            </a:extLst>
          </p:cNvPr>
          <p:cNvSpPr>
            <a:spLocks noGrp="1"/>
          </p:cNvSpPr>
          <p:nvPr>
            <p:ph idx="1"/>
          </p:nvPr>
        </p:nvSpPr>
        <p:spPr>
          <a:xfrm>
            <a:off x="677334" y="974559"/>
            <a:ext cx="8596668" cy="5066804"/>
          </a:xfrm>
        </p:spPr>
        <p:txBody>
          <a:bodyPr>
            <a:normAutofit/>
          </a:bodyPr>
          <a:lstStyle/>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1. </a:t>
            </a:r>
            <a:r>
              <a:rPr lang="en-US" b="1" i="0" u="sng" dirty="0">
                <a:solidFill>
                  <a:srgbClr val="0D0D0D"/>
                </a:solidFill>
                <a:effectLst/>
                <a:latin typeface="Times New Roman" panose="02020603050405020304" pitchFamily="18" charset="0"/>
                <a:cs typeface="Times New Roman" panose="02020603050405020304" pitchFamily="18" charset="0"/>
              </a:rPr>
              <a:t>Data Collection: </a:t>
            </a: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	1. Gather a diverse dataset of images containing various animal species. Ensure 	that the dataset covers different angles, lighting conditions, backgrounds, and 	variations in the animals' appearances to make the model robust.</a:t>
            </a: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2. </a:t>
            </a:r>
            <a:r>
              <a:rPr lang="en-US" b="1" i="0" u="sng" dirty="0">
                <a:solidFill>
                  <a:srgbClr val="0D0D0D"/>
                </a:solidFill>
                <a:effectLst/>
                <a:latin typeface="Times New Roman" panose="02020603050405020304" pitchFamily="18" charset="0"/>
                <a:cs typeface="Times New Roman" panose="02020603050405020304" pitchFamily="18" charset="0"/>
              </a:rPr>
              <a:t>Data Preprocessing:</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 1. Resize images to a uniform size to ensure consistency.</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 2. Augment the data by applying transformations such as rotation, flipping, and scaling to increase the diversity of the training set and improve the model's generalization.</a:t>
            </a:r>
          </a:p>
          <a:p>
            <a:endParaRPr lang="en-IN" dirty="0"/>
          </a:p>
        </p:txBody>
      </p:sp>
    </p:spTree>
    <p:extLst>
      <p:ext uri="{BB962C8B-B14F-4D97-AF65-F5344CB8AC3E}">
        <p14:creationId xmlns:p14="http://schemas.microsoft.com/office/powerpoint/2010/main" val="129535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D75B-78AA-9B41-5A41-9FD7E53C6707}"/>
              </a:ext>
            </a:extLst>
          </p:cNvPr>
          <p:cNvSpPr>
            <a:spLocks noGrp="1"/>
          </p:cNvSpPr>
          <p:nvPr>
            <p:ph type="title"/>
          </p:nvPr>
        </p:nvSpPr>
        <p:spPr>
          <a:xfrm>
            <a:off x="661738" y="222422"/>
            <a:ext cx="8945902" cy="980736"/>
          </a:xfrm>
        </p:spPr>
        <p:txBody>
          <a:bodyPr>
            <a:normAutofit fontScale="90000"/>
          </a:bodyPr>
          <a:lstStyle/>
          <a:p>
            <a:r>
              <a:rPr lang="en-US" sz="3600" b="1" i="1" dirty="0">
                <a:solidFill>
                  <a:schemeClr val="tx1"/>
                </a:solidFill>
                <a:latin typeface="Times New Roman" panose="02020603050405020304" pitchFamily="18" charset="0"/>
                <a:cs typeface="Times New Roman" panose="02020603050405020304" pitchFamily="18" charset="0"/>
              </a:rPr>
              <a:t>PROPOSED SYSTEM / SOLUTION(CONTD…)</a:t>
            </a:r>
            <a:endParaRPr lang="en-IN" dirty="0"/>
          </a:p>
        </p:txBody>
      </p:sp>
      <p:sp>
        <p:nvSpPr>
          <p:cNvPr id="3" name="Content Placeholder 2">
            <a:extLst>
              <a:ext uri="{FF2B5EF4-FFF2-40B4-BE49-F238E27FC236}">
                <a16:creationId xmlns:a16="http://schemas.microsoft.com/office/drawing/2014/main" id="{002E1D21-5FED-F529-912C-2AFE33214B75}"/>
              </a:ext>
            </a:extLst>
          </p:cNvPr>
          <p:cNvSpPr>
            <a:spLocks noGrp="1"/>
          </p:cNvSpPr>
          <p:nvPr>
            <p:ph idx="1"/>
          </p:nvPr>
        </p:nvSpPr>
        <p:spPr>
          <a:xfrm>
            <a:off x="813258" y="974558"/>
            <a:ext cx="8596668" cy="5661019"/>
          </a:xfrm>
        </p:spPr>
        <p:txBody>
          <a:bodyPr>
            <a:normAutofit/>
          </a:bodyPr>
          <a:lstStyle/>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3. </a:t>
            </a:r>
            <a:r>
              <a:rPr lang="en-US" b="1" i="0" u="sng" dirty="0">
                <a:solidFill>
                  <a:srgbClr val="0D0D0D"/>
                </a:solidFill>
                <a:effectLst/>
                <a:latin typeface="Times New Roman" panose="02020603050405020304" pitchFamily="18" charset="0"/>
                <a:cs typeface="Times New Roman" panose="02020603050405020304" pitchFamily="18" charset="0"/>
              </a:rPr>
              <a:t>Model Architecture:</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1. Design a CNN architecture suitable for image classification tasks. You can start with popular architectures like VGG, </a:t>
            </a:r>
            <a:r>
              <a:rPr lang="en-US" sz="1800" b="1" i="0" dirty="0" err="1">
                <a:solidFill>
                  <a:srgbClr val="0D0D0D"/>
                </a:solidFill>
                <a:effectLst/>
                <a:latin typeface="Times New Roman" panose="02020603050405020304" pitchFamily="18" charset="0"/>
                <a:cs typeface="Times New Roman" panose="02020603050405020304" pitchFamily="18" charset="0"/>
              </a:rPr>
              <a:t>ResNet</a:t>
            </a:r>
            <a:r>
              <a:rPr lang="en-US" sz="1800" b="1" i="0" dirty="0">
                <a:solidFill>
                  <a:srgbClr val="0D0D0D"/>
                </a:solidFill>
                <a:effectLst/>
                <a:latin typeface="Times New Roman" panose="02020603050405020304" pitchFamily="18" charset="0"/>
                <a:cs typeface="Times New Roman" panose="02020603050405020304" pitchFamily="18" charset="0"/>
              </a:rPr>
              <a:t>, or Inception, and fine-tune them according to your dataset and computational resources.</a:t>
            </a: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4. </a:t>
            </a:r>
            <a:r>
              <a:rPr lang="en-US" b="1" i="0" u="sng" dirty="0">
                <a:solidFill>
                  <a:srgbClr val="0D0D0D"/>
                </a:solidFill>
                <a:effectLst/>
                <a:latin typeface="Times New Roman" panose="02020603050405020304" pitchFamily="18" charset="0"/>
                <a:cs typeface="Times New Roman" panose="02020603050405020304" pitchFamily="18" charset="0"/>
              </a:rPr>
              <a:t>Training:</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1. Split the dataset into training, validation, and test sets.</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2. Train the CNN using the training set and validate its performance using the validation set.</a:t>
            </a:r>
          </a:p>
          <a:p>
            <a:pPr marL="742950" lvl="1" indent="-285750" algn="just">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49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75F1-FE75-04A7-7499-3D88005C3C93}"/>
              </a:ext>
            </a:extLst>
          </p:cNvPr>
          <p:cNvSpPr>
            <a:spLocks noGrp="1"/>
          </p:cNvSpPr>
          <p:nvPr>
            <p:ph type="title"/>
          </p:nvPr>
        </p:nvSpPr>
        <p:spPr>
          <a:xfrm>
            <a:off x="493295" y="409075"/>
            <a:ext cx="8780707" cy="938462"/>
          </a:xfrm>
        </p:spPr>
        <p:txBody>
          <a:bodyPr>
            <a:normAutofit fontScale="90000"/>
          </a:bodyPr>
          <a:lstStyle/>
          <a:p>
            <a:r>
              <a:rPr lang="en-US" sz="3600" b="1" i="1" dirty="0">
                <a:solidFill>
                  <a:schemeClr val="tx1"/>
                </a:solidFill>
                <a:latin typeface="Times New Roman" panose="02020603050405020304" pitchFamily="18" charset="0"/>
                <a:cs typeface="Times New Roman" panose="02020603050405020304" pitchFamily="18" charset="0"/>
              </a:rPr>
              <a:t>PROPOSED SYSTEM / SOLUTION(CONTD…)</a:t>
            </a:r>
            <a:endParaRPr lang="en-IN" dirty="0"/>
          </a:p>
        </p:txBody>
      </p:sp>
      <p:sp>
        <p:nvSpPr>
          <p:cNvPr id="3" name="Content Placeholder 2">
            <a:extLst>
              <a:ext uri="{FF2B5EF4-FFF2-40B4-BE49-F238E27FC236}">
                <a16:creationId xmlns:a16="http://schemas.microsoft.com/office/drawing/2014/main" id="{A7581087-64A4-47B1-DD26-C4AA00B99B94}"/>
              </a:ext>
            </a:extLst>
          </p:cNvPr>
          <p:cNvSpPr>
            <a:spLocks noGrp="1"/>
          </p:cNvSpPr>
          <p:nvPr>
            <p:ph idx="1"/>
          </p:nvPr>
        </p:nvSpPr>
        <p:spPr>
          <a:xfrm>
            <a:off x="677334" y="818147"/>
            <a:ext cx="8683234" cy="6039853"/>
          </a:xfrm>
        </p:spPr>
        <p:txBody>
          <a:bodyPr>
            <a:normAutofit/>
          </a:bodyPr>
          <a:lstStyle/>
          <a:p>
            <a:pPr marL="0" indent="0" algn="just">
              <a:buNone/>
            </a:pPr>
            <a:endParaRPr lang="en-US" sz="1900" b="1" i="0" dirty="0">
              <a:solidFill>
                <a:srgbClr val="0D0D0D"/>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5. </a:t>
            </a:r>
            <a:r>
              <a:rPr lang="en-US" b="1" i="0" u="sng" dirty="0">
                <a:solidFill>
                  <a:srgbClr val="0D0D0D"/>
                </a:solidFill>
                <a:effectLst/>
                <a:latin typeface="Times New Roman" panose="02020603050405020304" pitchFamily="18" charset="0"/>
                <a:cs typeface="Times New Roman" panose="02020603050405020304" pitchFamily="18" charset="0"/>
              </a:rPr>
              <a:t>Evaluation:</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1. Evaluate the trained model on the test set to assess its performance on unseen data.</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2. Calculate metrics like accuracy, precision, recall, and F1-score to measure the model's effectiveness in detecting different animal species.</a:t>
            </a: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6. </a:t>
            </a:r>
            <a:r>
              <a:rPr lang="en-US" b="1" i="0" u="sng" dirty="0">
                <a:solidFill>
                  <a:srgbClr val="0D0D0D"/>
                </a:solidFill>
                <a:effectLst/>
                <a:latin typeface="Times New Roman" panose="02020603050405020304" pitchFamily="18" charset="0"/>
                <a:cs typeface="Times New Roman" panose="02020603050405020304" pitchFamily="18" charset="0"/>
              </a:rPr>
              <a:t>Deployment:</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1. Once satisfied with the model's performance, deploy it into a production environment.</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2. Develop an application or API that allows users to upload images for animal species detection.</a:t>
            </a:r>
          </a:p>
          <a:p>
            <a:pPr marL="0" indent="0" algn="just">
              <a:lnSpc>
                <a:spcPct val="150000"/>
              </a:lnSpc>
              <a:buNone/>
            </a:pPr>
            <a:endParaRPr lang="en-US" b="1" i="0" dirty="0">
              <a:solidFill>
                <a:srgbClr val="0D0D0D"/>
              </a:solidFill>
              <a:effectLst/>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457200" lvl="1" indent="0">
              <a:buNone/>
            </a:pPr>
            <a:endParaRPr lang="en-US"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59103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6C3B-5291-ECE6-8ADE-088D5B35AD51}"/>
              </a:ext>
            </a:extLst>
          </p:cNvPr>
          <p:cNvSpPr>
            <a:spLocks noGrp="1"/>
          </p:cNvSpPr>
          <p:nvPr>
            <p:ph type="title"/>
          </p:nvPr>
        </p:nvSpPr>
        <p:spPr>
          <a:xfrm>
            <a:off x="481263" y="314178"/>
            <a:ext cx="8792739" cy="614289"/>
          </a:xfrm>
        </p:spPr>
        <p:txBody>
          <a:bodyPr>
            <a:normAutofit fontScale="90000"/>
          </a:bodyPr>
          <a:lstStyle/>
          <a:p>
            <a:pPr algn="just"/>
            <a:r>
              <a:rPr lang="en-US" b="1" i="1" dirty="0">
                <a:solidFill>
                  <a:schemeClr val="tx1"/>
                </a:solidFill>
                <a:latin typeface="Times New Roman" panose="02020603050405020304" pitchFamily="18" charset="0"/>
                <a:cs typeface="Times New Roman" panose="02020603050405020304" pitchFamily="18" charset="0"/>
              </a:rPr>
              <a:t>SYSTEM DEVELOPMENT APPROACH</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F8B1D9-6B39-20F2-9B5A-E14EA15355ED}"/>
              </a:ext>
            </a:extLst>
          </p:cNvPr>
          <p:cNvSpPr>
            <a:spLocks noGrp="1"/>
          </p:cNvSpPr>
          <p:nvPr>
            <p:ph idx="1"/>
          </p:nvPr>
        </p:nvSpPr>
        <p:spPr>
          <a:xfrm>
            <a:off x="677334" y="928467"/>
            <a:ext cx="9493608" cy="5824025"/>
          </a:xfrm>
        </p:spPr>
        <p:txBody>
          <a:bodyPr>
            <a:norm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a. </a:t>
            </a:r>
            <a:r>
              <a:rPr lang="en-US" b="1" u="sng" dirty="0">
                <a:latin typeface="Times New Roman" panose="02020603050405020304" pitchFamily="18" charset="0"/>
                <a:cs typeface="Times New Roman" panose="02020603050405020304" pitchFamily="18" charset="0"/>
              </a:rPr>
              <a:t>HARDWARE REQUIREMENT:</a:t>
            </a:r>
          </a:p>
          <a:p>
            <a:pPr algn="just">
              <a:lnSpc>
                <a:spcPct val="150000"/>
              </a:lnSpc>
              <a:buClrTx/>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GPU (Graphics Processing Unit):</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	CNNs are computationally intensive, especially during the training phase. Using a GPU can significantly speed up the training process compared to using just a CPU.</a:t>
            </a:r>
          </a:p>
          <a:p>
            <a:pPr algn="just">
              <a:lnSpc>
                <a:spcPct val="150000"/>
              </a:lnSpc>
              <a:buClrTx/>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RAM (Random Access Memory):</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	Sufficient RAM is required for loading and processing large datasets, especially during data augmentation and model training. The amount of RAM required depends on the size of the dataset and the batch size used during training. </a:t>
            </a:r>
          </a:p>
          <a:p>
            <a:pPr algn="l">
              <a:lnSpc>
                <a:spcPct val="150000"/>
              </a:lnSpc>
              <a:buClrTx/>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Power Supply:</a:t>
            </a:r>
          </a:p>
          <a:p>
            <a:pPr marL="0" indent="0" algn="l">
              <a:lnSpc>
                <a:spcPct val="150000"/>
              </a:lnSpc>
              <a:buClrTx/>
              <a:buNone/>
            </a:pPr>
            <a:r>
              <a:rPr lang="en-US" b="1" i="0" dirty="0">
                <a:solidFill>
                  <a:srgbClr val="0D0D0D"/>
                </a:solidFill>
                <a:effectLst/>
                <a:latin typeface="Times New Roman" panose="02020603050405020304" pitchFamily="18" charset="0"/>
                <a:cs typeface="Times New Roman" panose="02020603050405020304" pitchFamily="18" charset="0"/>
              </a:rPr>
              <a:t>		Select a high-quality power supply unit (PSU) with sufficient wattage and stable 	power delivery to prevent system instability or damage.</a:t>
            </a:r>
          </a:p>
          <a:p>
            <a:pPr marL="457200" lvl="1" indent="0" algn="just">
              <a:lnSpc>
                <a:spcPct val="150000"/>
              </a:lnSpc>
              <a:buNone/>
            </a:pPr>
            <a:endParaRPr lang="en-US" sz="1800" b="1"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01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8903-51AC-8421-7185-8D21E8D8C88E}"/>
              </a:ext>
            </a:extLst>
          </p:cNvPr>
          <p:cNvSpPr>
            <a:spLocks noGrp="1"/>
          </p:cNvSpPr>
          <p:nvPr>
            <p:ph type="title"/>
          </p:nvPr>
        </p:nvSpPr>
        <p:spPr>
          <a:xfrm>
            <a:off x="493295" y="321972"/>
            <a:ext cx="9565105" cy="798489"/>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SYSTEM DEVELOPMENT APPROACH(CONTD…)</a:t>
            </a:r>
            <a:endParaRPr lang="en-IN" sz="3200" dirty="0"/>
          </a:p>
        </p:txBody>
      </p:sp>
      <p:sp>
        <p:nvSpPr>
          <p:cNvPr id="3" name="Content Placeholder 2">
            <a:extLst>
              <a:ext uri="{FF2B5EF4-FFF2-40B4-BE49-F238E27FC236}">
                <a16:creationId xmlns:a16="http://schemas.microsoft.com/office/drawing/2014/main" id="{FDB88728-06A8-3302-C9AB-F49453CAB2E9}"/>
              </a:ext>
            </a:extLst>
          </p:cNvPr>
          <p:cNvSpPr>
            <a:spLocks noGrp="1"/>
          </p:cNvSpPr>
          <p:nvPr>
            <p:ph idx="1"/>
          </p:nvPr>
        </p:nvSpPr>
        <p:spPr>
          <a:xfrm>
            <a:off x="677333" y="1120461"/>
            <a:ext cx="9381067" cy="5632031"/>
          </a:xfrm>
        </p:spPr>
        <p:txBody>
          <a:bodyPr>
            <a:normAutofit/>
          </a:bodyPr>
          <a:lstStyle/>
          <a:p>
            <a:pPr marL="0" indent="0" algn="just">
              <a:lnSpc>
                <a:spcPct val="150000"/>
              </a:lnSpc>
              <a:buNone/>
            </a:pPr>
            <a:r>
              <a:rPr lang="en-US" b="1" i="0" dirty="0">
                <a:solidFill>
                  <a:srgbClr val="0D0D0D"/>
                </a:solidFill>
                <a:effectLst/>
                <a:latin typeface="Söhne"/>
              </a:rPr>
              <a:t>b. </a:t>
            </a:r>
            <a:r>
              <a:rPr lang="en-US" b="1" i="0" u="sng" dirty="0">
                <a:solidFill>
                  <a:schemeClr val="tx1"/>
                </a:solidFill>
                <a:effectLst/>
                <a:latin typeface="Times New Roman" panose="02020603050405020304" pitchFamily="18" charset="0"/>
                <a:cs typeface="Times New Roman" panose="02020603050405020304" pitchFamily="18" charset="0"/>
              </a:rPr>
              <a:t>SOFTWARE REQUIREMENT:</a:t>
            </a:r>
          </a:p>
          <a:p>
            <a:pPr algn="just">
              <a:lnSpc>
                <a:spcPct val="150000"/>
              </a:lnSpc>
              <a:buClrTx/>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TensorFlow : Developed by Google Brain, TensorFlow provides a comprehensive ecosystem for building, training, and deploying deep learning</a:t>
            </a:r>
          </a:p>
          <a:p>
            <a:pPr algn="just">
              <a:lnSpc>
                <a:spcPct val="150000"/>
              </a:lnSpc>
              <a:buClrTx/>
              <a:buFont typeface="Arial" panose="020B0604020202020204" pitchFamily="34" charset="0"/>
              <a:buChar char="•"/>
            </a:pPr>
            <a:r>
              <a:rPr lang="en-US" b="1" dirty="0" err="1">
                <a:solidFill>
                  <a:schemeClr val="tx1"/>
                </a:solidFill>
                <a:latin typeface="Times New Roman" panose="02020603050405020304" pitchFamily="18" charset="0"/>
                <a:cs typeface="Times New Roman" panose="02020603050405020304" pitchFamily="18" charset="0"/>
              </a:rPr>
              <a:t>PyTorch</a:t>
            </a:r>
            <a:r>
              <a:rPr lang="en-US" b="1" dirty="0">
                <a:solidFill>
                  <a:schemeClr val="tx1"/>
                </a:solidFill>
                <a:latin typeface="Times New Roman" panose="02020603050405020304" pitchFamily="18" charset="0"/>
                <a:cs typeface="Times New Roman" panose="02020603050405020304" pitchFamily="18" charset="0"/>
              </a:rPr>
              <a:t> : Developed by Facebook's AI Research lab (FAIR), </a:t>
            </a:r>
            <a:r>
              <a:rPr lang="en-US" b="1" dirty="0" err="1">
                <a:solidFill>
                  <a:schemeClr val="tx1"/>
                </a:solidFill>
                <a:latin typeface="Times New Roman" panose="02020603050405020304" pitchFamily="18" charset="0"/>
                <a:cs typeface="Times New Roman" panose="02020603050405020304" pitchFamily="18" charset="0"/>
              </a:rPr>
              <a:t>PyTorch</a:t>
            </a:r>
            <a:r>
              <a:rPr lang="en-US" b="1" dirty="0">
                <a:solidFill>
                  <a:schemeClr val="tx1"/>
                </a:solidFill>
                <a:latin typeface="Times New Roman" panose="02020603050405020304" pitchFamily="18" charset="0"/>
                <a:cs typeface="Times New Roman" panose="02020603050405020304" pitchFamily="18" charset="0"/>
              </a:rPr>
              <a:t> is known for its dynamic computation graph and ease of use.</a:t>
            </a:r>
          </a:p>
          <a:p>
            <a:pPr algn="just">
              <a:lnSpc>
                <a:spcPct val="150000"/>
              </a:lnSpc>
              <a:buClrTx/>
              <a:buFont typeface="Arial" panose="020B0604020202020204" pitchFamily="34" charset="0"/>
              <a:buChar char="•"/>
            </a:pPr>
            <a:r>
              <a:rPr lang="en-US" b="1" dirty="0" err="1">
                <a:solidFill>
                  <a:schemeClr val="tx1"/>
                </a:solidFill>
                <a:latin typeface="Times New Roman" panose="02020603050405020304" pitchFamily="18" charset="0"/>
                <a:cs typeface="Times New Roman" panose="02020603050405020304" pitchFamily="18" charset="0"/>
              </a:rPr>
              <a:t>Keras</a:t>
            </a:r>
            <a:r>
              <a:rPr lang="en-US" b="1" dirty="0">
                <a:solidFill>
                  <a:schemeClr val="tx1"/>
                </a:solidFill>
                <a:latin typeface="Times New Roman" panose="02020603050405020304" pitchFamily="18" charset="0"/>
                <a:cs typeface="Times New Roman" panose="02020603050405020304" pitchFamily="18" charset="0"/>
              </a:rPr>
              <a:t> : </a:t>
            </a:r>
            <a:r>
              <a:rPr lang="en-US" b="1" dirty="0" err="1">
                <a:solidFill>
                  <a:schemeClr val="tx1"/>
                </a:solidFill>
                <a:latin typeface="Times New Roman" panose="02020603050405020304" pitchFamily="18" charset="0"/>
                <a:cs typeface="Times New Roman" panose="02020603050405020304" pitchFamily="18" charset="0"/>
              </a:rPr>
              <a:t>Keras</a:t>
            </a:r>
            <a:r>
              <a:rPr lang="en-US" b="1" dirty="0">
                <a:solidFill>
                  <a:schemeClr val="tx1"/>
                </a:solidFill>
                <a:latin typeface="Times New Roman" panose="02020603050405020304" pitchFamily="18" charset="0"/>
                <a:cs typeface="Times New Roman" panose="02020603050405020304" pitchFamily="18" charset="0"/>
              </a:rPr>
              <a:t> is a high-level neural networks API that runs on top of TensorFlow or Theano, providing a user-friendly interface for building and training deep learning models.</a:t>
            </a:r>
          </a:p>
          <a:p>
            <a:pPr algn="just">
              <a:lnSpc>
                <a:spcPct val="150000"/>
              </a:lnSpc>
              <a:buClrTx/>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Image Processing Libraries : Libraries such as OpenCV (Open Source Computer Vision Library) are essential for image preprocessing tasks like resizing, normalization, and augmentation</a:t>
            </a:r>
            <a:endParaRPr lang="en-US" b="1"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88168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496</TotalTime>
  <Words>1205</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Söhne</vt:lpstr>
      <vt:lpstr>Times New Roman</vt:lpstr>
      <vt:lpstr>Trebuchet MS</vt:lpstr>
      <vt:lpstr>Wingdings</vt:lpstr>
      <vt:lpstr>Wingdings 3</vt:lpstr>
      <vt:lpstr>Facet</vt:lpstr>
      <vt:lpstr>ANIMAL SPECIES DETECTION USING CNN</vt:lpstr>
      <vt:lpstr> PROJECT OUTLINE</vt:lpstr>
      <vt:lpstr>PROBLEM STATEMENT</vt:lpstr>
      <vt:lpstr>PROPOSED SYSTEM / SOLUTION</vt:lpstr>
      <vt:lpstr>PROPOSED SYSTEM / SOLUTION(CONTD…)</vt:lpstr>
      <vt:lpstr>PROPOSED SYSTEM / SOLUTION(CONTD…)</vt:lpstr>
      <vt:lpstr>PROPOSED SYSTEM / SOLUTION(CONTD…)</vt:lpstr>
      <vt:lpstr>SYSTEM DEVELOPMENT APPROACH</vt:lpstr>
      <vt:lpstr>SYSTEM DEVELOPMENT APPROACH(CONTD…)</vt:lpstr>
      <vt:lpstr>ALGORITHM &amp; DEPLOYMENT</vt:lpstr>
      <vt:lpstr>ALGORITHM &amp; DEPLOYMENT(CONTD…)</vt:lpstr>
      <vt:lpstr>ALGORITHM &amp; DEPLOYMENT(CONTD…)</vt:lpstr>
      <vt:lpstr>ALGORITHM &amp; DEPLOYMENT(CONTD…)</vt:lpstr>
      <vt:lpstr>RESULT</vt:lpstr>
      <vt:lpstr>CONCLUSION </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SamuAmmu</dc:creator>
  <cp:lastModifiedBy>vijay</cp:lastModifiedBy>
  <cp:revision>39</cp:revision>
  <dcterms:created xsi:type="dcterms:W3CDTF">2024-03-25T06:14:51Z</dcterms:created>
  <dcterms:modified xsi:type="dcterms:W3CDTF">2024-04-04T14:06:00Z</dcterms:modified>
</cp:coreProperties>
</file>