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3" r:id="rId4"/>
    <p:sldId id="264" r:id="rId5"/>
    <p:sldId id="265" r:id="rId6"/>
    <p:sldId id="271" r:id="rId7"/>
    <p:sldId id="272" r:id="rId8"/>
    <p:sldId id="275" r:id="rId9"/>
    <p:sldId id="259" r:id="rId10"/>
    <p:sldId id="266" r:id="rId11"/>
    <p:sldId id="295" r:id="rId12"/>
    <p:sldId id="296" r:id="rId13"/>
    <p:sldId id="267" r:id="rId14"/>
    <p:sldId id="268" r:id="rId15"/>
    <p:sldId id="270" r:id="rId16"/>
    <p:sldId id="269" r:id="rId17"/>
    <p:sldId id="274" r:id="rId18"/>
    <p:sldId id="276" r:id="rId19"/>
    <p:sldId id="289" r:id="rId20"/>
    <p:sldId id="282" r:id="rId21"/>
    <p:sldId id="283" r:id="rId22"/>
    <p:sldId id="290" r:id="rId23"/>
    <p:sldId id="286" r:id="rId24"/>
    <p:sldId id="287" r:id="rId25"/>
    <p:sldId id="288" r:id="rId26"/>
    <p:sldId id="291" r:id="rId27"/>
    <p:sldId id="292" r:id="rId28"/>
    <p:sldId id="299" r:id="rId29"/>
    <p:sldId id="301" r:id="rId30"/>
    <p:sldId id="302" r:id="rId31"/>
    <p:sldId id="303" r:id="rId32"/>
    <p:sldId id="304" r:id="rId33"/>
    <p:sldId id="298" r:id="rId34"/>
    <p:sldId id="305" r:id="rId35"/>
    <p:sldId id="307" r:id="rId36"/>
    <p:sldId id="306" r:id="rId37"/>
    <p:sldId id="300"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295E6-E7D2-4702-868B-E5A863E838C9}" v="13" dt="2022-05-10T04:32:03.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apally.harshini@gmail.com" userId="6853d9960e43c28c" providerId="LiveId" clId="{AEFA0D52-5469-4A6E-8D5F-E5DD3349FA16}"/>
    <pc:docChg chg="modSld">
      <pc:chgData name="akkapally.harshini@gmail.com" userId="6853d9960e43c28c" providerId="LiveId" clId="{AEFA0D52-5469-4A6E-8D5F-E5DD3349FA16}" dt="2022-05-10T06:21:52.017" v="12" actId="2"/>
      <pc:docMkLst>
        <pc:docMk/>
      </pc:docMkLst>
      <pc:sldChg chg="modSp mod">
        <pc:chgData name="akkapally.harshini@gmail.com" userId="6853d9960e43c28c" providerId="LiveId" clId="{AEFA0D52-5469-4A6E-8D5F-E5DD3349FA16}" dt="2022-05-10T06:21:46.538" v="1" actId="2"/>
        <pc:sldMkLst>
          <pc:docMk/>
          <pc:sldMk cId="4026433932" sldId="267"/>
        </pc:sldMkLst>
        <pc:spChg chg="mod">
          <ac:chgData name="akkapally.harshini@gmail.com" userId="6853d9960e43c28c" providerId="LiveId" clId="{AEFA0D52-5469-4A6E-8D5F-E5DD3349FA16}" dt="2022-05-10T06:21:46.538" v="1" actId="2"/>
          <ac:spMkLst>
            <pc:docMk/>
            <pc:sldMk cId="4026433932" sldId="267"/>
            <ac:spMk id="8" creationId="{0BA2570C-61BD-4811-B0DA-79E18ADC5CA4}"/>
          </ac:spMkLst>
        </pc:spChg>
      </pc:sldChg>
      <pc:sldChg chg="modSp mod">
        <pc:chgData name="akkapally.harshini@gmail.com" userId="6853d9960e43c28c" providerId="LiveId" clId="{AEFA0D52-5469-4A6E-8D5F-E5DD3349FA16}" dt="2022-05-10T06:21:47.121" v="2" actId="2"/>
        <pc:sldMkLst>
          <pc:docMk/>
          <pc:sldMk cId="2836460601" sldId="268"/>
        </pc:sldMkLst>
        <pc:spChg chg="mod">
          <ac:chgData name="akkapally.harshini@gmail.com" userId="6853d9960e43c28c" providerId="LiveId" clId="{AEFA0D52-5469-4A6E-8D5F-E5DD3349FA16}" dt="2022-05-10T06:21:47.121" v="2" actId="2"/>
          <ac:spMkLst>
            <pc:docMk/>
            <pc:sldMk cId="2836460601" sldId="268"/>
            <ac:spMk id="8" creationId="{E8D8633C-EAFA-4FB7-A351-530014A1E0E8}"/>
          </ac:spMkLst>
        </pc:spChg>
      </pc:sldChg>
      <pc:sldChg chg="modSp mod">
        <pc:chgData name="akkapally.harshini@gmail.com" userId="6853d9960e43c28c" providerId="LiveId" clId="{AEFA0D52-5469-4A6E-8D5F-E5DD3349FA16}" dt="2022-05-10T06:21:48.099" v="4" actId="2"/>
        <pc:sldMkLst>
          <pc:docMk/>
          <pc:sldMk cId="278885163" sldId="269"/>
        </pc:sldMkLst>
        <pc:spChg chg="mod">
          <ac:chgData name="akkapally.harshini@gmail.com" userId="6853d9960e43c28c" providerId="LiveId" clId="{AEFA0D52-5469-4A6E-8D5F-E5DD3349FA16}" dt="2022-05-10T06:21:48.099" v="4" actId="2"/>
          <ac:spMkLst>
            <pc:docMk/>
            <pc:sldMk cId="278885163" sldId="269"/>
            <ac:spMk id="9" creationId="{226832D3-5D0E-4D7C-91F6-E3F702D336A1}"/>
          </ac:spMkLst>
        </pc:spChg>
      </pc:sldChg>
      <pc:sldChg chg="modSp mod">
        <pc:chgData name="akkapally.harshini@gmail.com" userId="6853d9960e43c28c" providerId="LiveId" clId="{AEFA0D52-5469-4A6E-8D5F-E5DD3349FA16}" dt="2022-05-10T06:21:47.643" v="3" actId="2"/>
        <pc:sldMkLst>
          <pc:docMk/>
          <pc:sldMk cId="1131196178" sldId="270"/>
        </pc:sldMkLst>
        <pc:spChg chg="mod">
          <ac:chgData name="akkapally.harshini@gmail.com" userId="6853d9960e43c28c" providerId="LiveId" clId="{AEFA0D52-5469-4A6E-8D5F-E5DD3349FA16}" dt="2022-05-10T06:21:47.643" v="3" actId="2"/>
          <ac:spMkLst>
            <pc:docMk/>
            <pc:sldMk cId="1131196178" sldId="270"/>
            <ac:spMk id="8" creationId="{56CAEB0B-6E7D-4D18-A6AB-46D6BE9264AF}"/>
          </ac:spMkLst>
        </pc:spChg>
      </pc:sldChg>
      <pc:sldChg chg="modSp mod">
        <pc:chgData name="akkapally.harshini@gmail.com" userId="6853d9960e43c28c" providerId="LiveId" clId="{AEFA0D52-5469-4A6E-8D5F-E5DD3349FA16}" dt="2022-05-10T06:21:50.219" v="8" actId="2"/>
        <pc:sldMkLst>
          <pc:docMk/>
          <pc:sldMk cId="281700618" sldId="274"/>
        </pc:sldMkLst>
        <pc:spChg chg="mod">
          <ac:chgData name="akkapally.harshini@gmail.com" userId="6853d9960e43c28c" providerId="LiveId" clId="{AEFA0D52-5469-4A6E-8D5F-E5DD3349FA16}" dt="2022-05-10T06:21:50.219" v="8" actId="2"/>
          <ac:spMkLst>
            <pc:docMk/>
            <pc:sldMk cId="281700618" sldId="274"/>
            <ac:spMk id="3" creationId="{61F43531-C6A7-4635-87C7-59D8D33DEA22}"/>
          </ac:spMkLst>
        </pc:spChg>
      </pc:sldChg>
      <pc:sldChg chg="modSp mod">
        <pc:chgData name="akkapally.harshini@gmail.com" userId="6853d9960e43c28c" providerId="LiveId" clId="{AEFA0D52-5469-4A6E-8D5F-E5DD3349FA16}" dt="2022-05-10T06:21:50.376" v="9" actId="2"/>
        <pc:sldMkLst>
          <pc:docMk/>
          <pc:sldMk cId="4158661945" sldId="282"/>
        </pc:sldMkLst>
        <pc:spChg chg="mod">
          <ac:chgData name="akkapally.harshini@gmail.com" userId="6853d9960e43c28c" providerId="LiveId" clId="{AEFA0D52-5469-4A6E-8D5F-E5DD3349FA16}" dt="2022-05-10T06:21:50.376" v="9" actId="2"/>
          <ac:spMkLst>
            <pc:docMk/>
            <pc:sldMk cId="4158661945" sldId="282"/>
            <ac:spMk id="3" creationId="{1FE6ED79-F9BE-4E25-9406-90FCD29D6505}"/>
          </ac:spMkLst>
        </pc:spChg>
      </pc:sldChg>
      <pc:sldChg chg="modSp mod">
        <pc:chgData name="akkapally.harshini@gmail.com" userId="6853d9960e43c28c" providerId="LiveId" clId="{AEFA0D52-5469-4A6E-8D5F-E5DD3349FA16}" dt="2022-05-10T06:21:50.907" v="10" actId="2"/>
        <pc:sldMkLst>
          <pc:docMk/>
          <pc:sldMk cId="261854493" sldId="290"/>
        </pc:sldMkLst>
        <pc:spChg chg="mod">
          <ac:chgData name="akkapally.harshini@gmail.com" userId="6853d9960e43c28c" providerId="LiveId" clId="{AEFA0D52-5469-4A6E-8D5F-E5DD3349FA16}" dt="2022-05-10T06:21:50.907" v="10" actId="2"/>
          <ac:spMkLst>
            <pc:docMk/>
            <pc:sldMk cId="261854493" sldId="290"/>
            <ac:spMk id="3" creationId="{7C48F95E-F57A-E5B8-13B5-A106B4A02BE3}"/>
          </ac:spMkLst>
        </pc:spChg>
      </pc:sldChg>
      <pc:sldChg chg="modSp mod">
        <pc:chgData name="akkapally.harshini@gmail.com" userId="6853d9960e43c28c" providerId="LiveId" clId="{AEFA0D52-5469-4A6E-8D5F-E5DD3349FA16}" dt="2022-05-10T06:21:44.812" v="0" actId="2"/>
        <pc:sldMkLst>
          <pc:docMk/>
          <pc:sldMk cId="2138857672" sldId="295"/>
        </pc:sldMkLst>
        <pc:spChg chg="mod">
          <ac:chgData name="akkapally.harshini@gmail.com" userId="6853d9960e43c28c" providerId="LiveId" clId="{AEFA0D52-5469-4A6E-8D5F-E5DD3349FA16}" dt="2022-05-10T06:21:44.812" v="0" actId="2"/>
          <ac:spMkLst>
            <pc:docMk/>
            <pc:sldMk cId="2138857672" sldId="295"/>
            <ac:spMk id="7" creationId="{F660DA56-7027-9515-C3A6-8FC6D5D6CFE8}"/>
          </ac:spMkLst>
        </pc:spChg>
      </pc:sldChg>
      <pc:sldChg chg="modSp mod">
        <pc:chgData name="akkapally.harshini@gmail.com" userId="6853d9960e43c28c" providerId="LiveId" clId="{AEFA0D52-5469-4A6E-8D5F-E5DD3349FA16}" dt="2022-05-10T06:21:51.426" v="11" actId="2"/>
        <pc:sldMkLst>
          <pc:docMk/>
          <pc:sldMk cId="2191947005" sldId="299"/>
        </pc:sldMkLst>
        <pc:spChg chg="mod">
          <ac:chgData name="akkapally.harshini@gmail.com" userId="6853d9960e43c28c" providerId="LiveId" clId="{AEFA0D52-5469-4A6E-8D5F-E5DD3349FA16}" dt="2022-05-10T06:21:51.426" v="11" actId="2"/>
          <ac:spMkLst>
            <pc:docMk/>
            <pc:sldMk cId="2191947005" sldId="299"/>
            <ac:spMk id="5" creationId="{9DF1446C-6E2A-2D46-F86B-0CF34BFD553E}"/>
          </ac:spMkLst>
        </pc:spChg>
      </pc:sldChg>
      <pc:sldChg chg="modSp mod">
        <pc:chgData name="akkapally.harshini@gmail.com" userId="6853d9960e43c28c" providerId="LiveId" clId="{AEFA0D52-5469-4A6E-8D5F-E5DD3349FA16}" dt="2022-05-10T06:21:52.017" v="12" actId="2"/>
        <pc:sldMkLst>
          <pc:docMk/>
          <pc:sldMk cId="4144862692" sldId="302"/>
        </pc:sldMkLst>
        <pc:spChg chg="mod">
          <ac:chgData name="akkapally.harshini@gmail.com" userId="6853d9960e43c28c" providerId="LiveId" clId="{AEFA0D52-5469-4A6E-8D5F-E5DD3349FA16}" dt="2022-05-10T06:21:52.017" v="12" actId="2"/>
          <ac:spMkLst>
            <pc:docMk/>
            <pc:sldMk cId="4144862692" sldId="302"/>
            <ac:spMk id="5" creationId="{D67CC97C-2F91-C501-B149-6E2682BCDDA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20E0-B27E-4FF1-B6F7-A0F07CE2165E}"/>
              </a:ext>
            </a:extLst>
          </p:cNvPr>
          <p:cNvSpPr>
            <a:spLocks noGrp="1"/>
          </p:cNvSpPr>
          <p:nvPr>
            <p:ph type="ctrTitle"/>
          </p:nvPr>
        </p:nvSpPr>
        <p:spPr>
          <a:xfrm>
            <a:off x="1154954" y="1219201"/>
            <a:ext cx="10073339" cy="1671917"/>
          </a:xfrm>
        </p:spPr>
        <p:txBody>
          <a:bodyPr/>
          <a:lstStyle/>
          <a:p>
            <a:pPr algn="ctr"/>
            <a:r>
              <a:rPr lang="en-IN" sz="3600" dirty="0"/>
              <a:t>604 FINAL PROJECT PRESENTATION </a:t>
            </a:r>
            <a:br>
              <a:rPr lang="en-IN" sz="3600" dirty="0"/>
            </a:br>
            <a:r>
              <a:rPr lang="en-IN" sz="3600" dirty="0"/>
              <a:t>NYC FLIGHTS 2013 </a:t>
            </a:r>
          </a:p>
        </p:txBody>
      </p:sp>
      <p:sp>
        <p:nvSpPr>
          <p:cNvPr id="3" name="Subtitle 2">
            <a:extLst>
              <a:ext uri="{FF2B5EF4-FFF2-40B4-BE49-F238E27FC236}">
                <a16:creationId xmlns:a16="http://schemas.microsoft.com/office/drawing/2014/main" id="{11A74DBB-78B0-4912-9FF7-3AD40BC946AB}"/>
              </a:ext>
            </a:extLst>
          </p:cNvPr>
          <p:cNvSpPr>
            <a:spLocks noGrp="1"/>
          </p:cNvSpPr>
          <p:nvPr>
            <p:ph type="subTitle" idx="1"/>
          </p:nvPr>
        </p:nvSpPr>
        <p:spPr>
          <a:xfrm>
            <a:off x="1004206" y="3751728"/>
            <a:ext cx="8825658" cy="1887071"/>
          </a:xfrm>
        </p:spPr>
        <p:txBody>
          <a:bodyPr/>
          <a:lstStyle/>
          <a:p>
            <a:r>
              <a:rPr lang="en-IN" b="1" dirty="0"/>
              <a:t>Team 1:</a:t>
            </a:r>
          </a:p>
          <a:p>
            <a:r>
              <a:rPr lang="en-IN" b="1" cap="none" dirty="0"/>
              <a:t>Showri Niharika Yeruva (VI29257)</a:t>
            </a:r>
          </a:p>
          <a:p>
            <a:r>
              <a:rPr lang="en-IN" b="1" cap="none" dirty="0"/>
              <a:t>Harshini Akkapally (RK84133)</a:t>
            </a:r>
          </a:p>
          <a:p>
            <a:r>
              <a:rPr lang="en-IN" b="1" cap="none" dirty="0"/>
              <a:t>Soumya Kasireddy (GH35538)</a:t>
            </a:r>
          </a:p>
          <a:p>
            <a:endParaRPr lang="en-IN" dirty="0"/>
          </a:p>
        </p:txBody>
      </p:sp>
      <p:pic>
        <p:nvPicPr>
          <p:cNvPr id="2050" name="Picture 2" descr="The world's longest non-stop flight takes off from Singapore - BBC News">
            <a:extLst>
              <a:ext uri="{FF2B5EF4-FFF2-40B4-BE49-F238E27FC236}">
                <a16:creationId xmlns:a16="http://schemas.microsoft.com/office/drawing/2014/main" id="{BCCD16C8-3B4D-45E1-BDCB-5FEC3AD7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19" y="2985248"/>
            <a:ext cx="4246280" cy="278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4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6F47-30B5-487A-806B-07436CF85907}"/>
              </a:ext>
            </a:extLst>
          </p:cNvPr>
          <p:cNvSpPr>
            <a:spLocks noGrp="1"/>
          </p:cNvSpPr>
          <p:nvPr>
            <p:ph type="title"/>
          </p:nvPr>
        </p:nvSpPr>
        <p:spPr/>
        <p:txBody>
          <a:bodyPr/>
          <a:lstStyle/>
          <a:p>
            <a:r>
              <a:rPr lang="en-US" dirty="0"/>
              <a:t>Entity Relationship Diagram</a:t>
            </a:r>
          </a:p>
        </p:txBody>
      </p:sp>
      <p:pic>
        <p:nvPicPr>
          <p:cNvPr id="9" name="Content Placeholder 8">
            <a:extLst>
              <a:ext uri="{FF2B5EF4-FFF2-40B4-BE49-F238E27FC236}">
                <a16:creationId xmlns:a16="http://schemas.microsoft.com/office/drawing/2014/main" id="{15D04D03-AC74-24F7-4ACF-41093539DEBF}"/>
              </a:ext>
            </a:extLst>
          </p:cNvPr>
          <p:cNvPicPr>
            <a:picLocks noGrp="1" noChangeAspect="1"/>
          </p:cNvPicPr>
          <p:nvPr>
            <p:ph idx="1"/>
          </p:nvPr>
        </p:nvPicPr>
        <p:blipFill>
          <a:blip r:embed="rId2"/>
          <a:stretch>
            <a:fillRect/>
          </a:stretch>
        </p:blipFill>
        <p:spPr>
          <a:xfrm>
            <a:off x="2321400" y="2354118"/>
            <a:ext cx="7207039" cy="4306206"/>
          </a:xfrm>
        </p:spPr>
      </p:pic>
    </p:spTree>
    <p:extLst>
      <p:ext uri="{BB962C8B-B14F-4D97-AF65-F5344CB8AC3E}">
        <p14:creationId xmlns:p14="http://schemas.microsoft.com/office/powerpoint/2010/main" val="357690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28E6C4-F8B7-84E1-5A65-19E38BF872D4}"/>
              </a:ext>
            </a:extLst>
          </p:cNvPr>
          <p:cNvPicPr>
            <a:picLocks noChangeAspect="1"/>
          </p:cNvPicPr>
          <p:nvPr/>
        </p:nvPicPr>
        <p:blipFill>
          <a:blip r:embed="rId2"/>
          <a:stretch>
            <a:fillRect/>
          </a:stretch>
        </p:blipFill>
        <p:spPr>
          <a:xfrm>
            <a:off x="398864" y="2019300"/>
            <a:ext cx="6195899" cy="2819400"/>
          </a:xfrm>
          <a:prstGeom prst="rect">
            <a:avLst/>
          </a:prstGeom>
        </p:spPr>
      </p:pic>
      <p:pic>
        <p:nvPicPr>
          <p:cNvPr id="6" name="Picture 5">
            <a:extLst>
              <a:ext uri="{FF2B5EF4-FFF2-40B4-BE49-F238E27FC236}">
                <a16:creationId xmlns:a16="http://schemas.microsoft.com/office/drawing/2014/main" id="{2224871E-2DBE-92D5-0B38-FEDD75081E47}"/>
              </a:ext>
            </a:extLst>
          </p:cNvPr>
          <p:cNvPicPr>
            <a:picLocks noChangeAspect="1"/>
          </p:cNvPicPr>
          <p:nvPr/>
        </p:nvPicPr>
        <p:blipFill rotWithShape="1">
          <a:blip r:embed="rId3"/>
          <a:srcRect l="17387" t="13518" r="37954" b="9475"/>
          <a:stretch/>
        </p:blipFill>
        <p:spPr>
          <a:xfrm>
            <a:off x="6348299" y="1468582"/>
            <a:ext cx="5444837" cy="5278581"/>
          </a:xfrm>
          <a:prstGeom prst="rect">
            <a:avLst/>
          </a:prstGeom>
        </p:spPr>
      </p:pic>
      <p:sp>
        <p:nvSpPr>
          <p:cNvPr id="7" name="TextBox 6">
            <a:extLst>
              <a:ext uri="{FF2B5EF4-FFF2-40B4-BE49-F238E27FC236}">
                <a16:creationId xmlns:a16="http://schemas.microsoft.com/office/drawing/2014/main" id="{F660DA56-7027-9515-C3A6-8FC6D5D6CFE8}"/>
              </a:ext>
            </a:extLst>
          </p:cNvPr>
          <p:cNvSpPr txBox="1"/>
          <p:nvPr/>
        </p:nvSpPr>
        <p:spPr>
          <a:xfrm flipH="1">
            <a:off x="429488" y="1099250"/>
            <a:ext cx="6996547" cy="369332"/>
          </a:xfrm>
          <a:prstGeom prst="rect">
            <a:avLst/>
          </a:prstGeom>
          <a:noFill/>
        </p:spPr>
        <p:txBody>
          <a:bodyPr wrap="square" rtlCol="0">
            <a:spAutoFit/>
          </a:bodyPr>
          <a:lstStyle/>
          <a:p>
            <a:r>
              <a:rPr lang="en-US" b="1" dirty="0"/>
              <a:t>Nycflightdetails:</a:t>
            </a:r>
            <a:r>
              <a:rPr lang="en-US" dirty="0"/>
              <a:t> Table created from flights_data.csv</a:t>
            </a:r>
          </a:p>
        </p:txBody>
      </p:sp>
    </p:spTree>
    <p:extLst>
      <p:ext uri="{BB962C8B-B14F-4D97-AF65-F5344CB8AC3E}">
        <p14:creationId xmlns:p14="http://schemas.microsoft.com/office/powerpoint/2010/main" val="213885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E2A2DF-03A2-0A4D-C42E-5FFA3BEFF876}"/>
              </a:ext>
            </a:extLst>
          </p:cNvPr>
          <p:cNvPicPr>
            <a:picLocks noChangeAspect="1"/>
          </p:cNvPicPr>
          <p:nvPr/>
        </p:nvPicPr>
        <p:blipFill>
          <a:blip r:embed="rId2"/>
          <a:stretch>
            <a:fillRect/>
          </a:stretch>
        </p:blipFill>
        <p:spPr>
          <a:xfrm>
            <a:off x="255428" y="955964"/>
            <a:ext cx="11681144" cy="5444232"/>
          </a:xfrm>
          <a:prstGeom prst="rect">
            <a:avLst/>
          </a:prstGeom>
        </p:spPr>
      </p:pic>
    </p:spTree>
    <p:extLst>
      <p:ext uri="{BB962C8B-B14F-4D97-AF65-F5344CB8AC3E}">
        <p14:creationId xmlns:p14="http://schemas.microsoft.com/office/powerpoint/2010/main" val="17603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DD1B-384E-4536-BA07-3FFB0DEBBC54}"/>
              </a:ext>
            </a:extLst>
          </p:cNvPr>
          <p:cNvSpPr>
            <a:spLocks noGrp="1"/>
          </p:cNvSpPr>
          <p:nvPr>
            <p:ph type="title"/>
          </p:nvPr>
        </p:nvSpPr>
        <p:spPr/>
        <p:txBody>
          <a:bodyPr/>
          <a:lstStyle/>
          <a:p>
            <a:r>
              <a:rPr lang="en-US" dirty="0"/>
              <a:t>Tables</a:t>
            </a:r>
          </a:p>
        </p:txBody>
      </p:sp>
      <p:sp>
        <p:nvSpPr>
          <p:cNvPr id="8" name="TextBox 7">
            <a:extLst>
              <a:ext uri="{FF2B5EF4-FFF2-40B4-BE49-F238E27FC236}">
                <a16:creationId xmlns:a16="http://schemas.microsoft.com/office/drawing/2014/main" id="{0BA2570C-61BD-4811-B0DA-79E18ADC5CA4}"/>
              </a:ext>
            </a:extLst>
          </p:cNvPr>
          <p:cNvSpPr txBox="1"/>
          <p:nvPr/>
        </p:nvSpPr>
        <p:spPr>
          <a:xfrm>
            <a:off x="1603661" y="2233957"/>
            <a:ext cx="4277593" cy="369332"/>
          </a:xfrm>
          <a:prstGeom prst="rect">
            <a:avLst/>
          </a:prstGeom>
          <a:noFill/>
        </p:spPr>
        <p:txBody>
          <a:bodyPr wrap="square" rtlCol="0">
            <a:spAutoFit/>
          </a:bodyPr>
          <a:lstStyle/>
          <a:p>
            <a:r>
              <a:rPr lang="en-US" b="1" dirty="0"/>
              <a:t>1: nycflightinformation</a:t>
            </a:r>
          </a:p>
        </p:txBody>
      </p:sp>
      <p:pic>
        <p:nvPicPr>
          <p:cNvPr id="4" name="Picture 3">
            <a:extLst>
              <a:ext uri="{FF2B5EF4-FFF2-40B4-BE49-F238E27FC236}">
                <a16:creationId xmlns:a16="http://schemas.microsoft.com/office/drawing/2014/main" id="{0CD5D9FC-115F-E88C-B0B2-5D9D7D31A124}"/>
              </a:ext>
            </a:extLst>
          </p:cNvPr>
          <p:cNvPicPr>
            <a:picLocks noChangeAspect="1"/>
          </p:cNvPicPr>
          <p:nvPr/>
        </p:nvPicPr>
        <p:blipFill>
          <a:blip r:embed="rId2"/>
          <a:stretch>
            <a:fillRect/>
          </a:stretch>
        </p:blipFill>
        <p:spPr>
          <a:xfrm>
            <a:off x="1935221" y="2837472"/>
            <a:ext cx="2506109" cy="4020528"/>
          </a:xfrm>
          <a:prstGeom prst="rect">
            <a:avLst/>
          </a:prstGeom>
        </p:spPr>
      </p:pic>
      <p:pic>
        <p:nvPicPr>
          <p:cNvPr id="6" name="Picture 5">
            <a:extLst>
              <a:ext uri="{FF2B5EF4-FFF2-40B4-BE49-F238E27FC236}">
                <a16:creationId xmlns:a16="http://schemas.microsoft.com/office/drawing/2014/main" id="{280A4E89-1CB5-63A9-A40B-71CD494CDF98}"/>
              </a:ext>
            </a:extLst>
          </p:cNvPr>
          <p:cNvPicPr>
            <a:picLocks noChangeAspect="1"/>
          </p:cNvPicPr>
          <p:nvPr/>
        </p:nvPicPr>
        <p:blipFill>
          <a:blip r:embed="rId3"/>
          <a:stretch>
            <a:fillRect/>
          </a:stretch>
        </p:blipFill>
        <p:spPr>
          <a:xfrm>
            <a:off x="4623633" y="2427742"/>
            <a:ext cx="6944912" cy="4444112"/>
          </a:xfrm>
          <a:prstGeom prst="rect">
            <a:avLst/>
          </a:prstGeom>
        </p:spPr>
      </p:pic>
    </p:spTree>
    <p:extLst>
      <p:ext uri="{BB962C8B-B14F-4D97-AF65-F5344CB8AC3E}">
        <p14:creationId xmlns:p14="http://schemas.microsoft.com/office/powerpoint/2010/main" val="40264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838-D554-4FC1-BA14-535EF7D0431A}"/>
              </a:ext>
            </a:extLst>
          </p:cNvPr>
          <p:cNvSpPr>
            <a:spLocks noGrp="1"/>
          </p:cNvSpPr>
          <p:nvPr>
            <p:ph type="title"/>
          </p:nvPr>
        </p:nvSpPr>
        <p:spPr/>
        <p:txBody>
          <a:bodyPr/>
          <a:lstStyle/>
          <a:p>
            <a:r>
              <a:rPr lang="en-US" dirty="0"/>
              <a:t>Tables</a:t>
            </a:r>
          </a:p>
        </p:txBody>
      </p:sp>
      <p:sp>
        <p:nvSpPr>
          <p:cNvPr id="8" name="TextBox 7">
            <a:extLst>
              <a:ext uri="{FF2B5EF4-FFF2-40B4-BE49-F238E27FC236}">
                <a16:creationId xmlns:a16="http://schemas.microsoft.com/office/drawing/2014/main" id="{E8D8633C-EAFA-4FB7-A351-530014A1E0E8}"/>
              </a:ext>
            </a:extLst>
          </p:cNvPr>
          <p:cNvSpPr txBox="1"/>
          <p:nvPr/>
        </p:nvSpPr>
        <p:spPr>
          <a:xfrm>
            <a:off x="1154954" y="2579595"/>
            <a:ext cx="2431473" cy="369332"/>
          </a:xfrm>
          <a:prstGeom prst="rect">
            <a:avLst/>
          </a:prstGeom>
          <a:noFill/>
        </p:spPr>
        <p:txBody>
          <a:bodyPr wrap="square" rtlCol="0">
            <a:spAutoFit/>
          </a:bodyPr>
          <a:lstStyle/>
          <a:p>
            <a:r>
              <a:rPr lang="en-US" b="1" dirty="0"/>
              <a:t>2. nycflightschedule</a:t>
            </a:r>
          </a:p>
        </p:txBody>
      </p:sp>
      <p:pic>
        <p:nvPicPr>
          <p:cNvPr id="4" name="Picture 3">
            <a:extLst>
              <a:ext uri="{FF2B5EF4-FFF2-40B4-BE49-F238E27FC236}">
                <a16:creationId xmlns:a16="http://schemas.microsoft.com/office/drawing/2014/main" id="{278E3589-1016-CA24-FA1D-CFE8AC67C47C}"/>
              </a:ext>
            </a:extLst>
          </p:cNvPr>
          <p:cNvPicPr>
            <a:picLocks noChangeAspect="1"/>
          </p:cNvPicPr>
          <p:nvPr/>
        </p:nvPicPr>
        <p:blipFill>
          <a:blip r:embed="rId2"/>
          <a:stretch>
            <a:fillRect/>
          </a:stretch>
        </p:blipFill>
        <p:spPr>
          <a:xfrm>
            <a:off x="1253655" y="3186544"/>
            <a:ext cx="2591162" cy="3566733"/>
          </a:xfrm>
          <a:prstGeom prst="rect">
            <a:avLst/>
          </a:prstGeom>
        </p:spPr>
      </p:pic>
      <p:pic>
        <p:nvPicPr>
          <p:cNvPr id="6" name="Picture 5">
            <a:extLst>
              <a:ext uri="{FF2B5EF4-FFF2-40B4-BE49-F238E27FC236}">
                <a16:creationId xmlns:a16="http://schemas.microsoft.com/office/drawing/2014/main" id="{FE3E70F7-ED8F-FE73-E8E8-A55D9C18EC35}"/>
              </a:ext>
            </a:extLst>
          </p:cNvPr>
          <p:cNvPicPr>
            <a:picLocks noChangeAspect="1"/>
          </p:cNvPicPr>
          <p:nvPr/>
        </p:nvPicPr>
        <p:blipFill>
          <a:blip r:embed="rId3"/>
          <a:stretch>
            <a:fillRect/>
          </a:stretch>
        </p:blipFill>
        <p:spPr>
          <a:xfrm>
            <a:off x="4073236" y="2468759"/>
            <a:ext cx="7716982" cy="4284517"/>
          </a:xfrm>
          <a:prstGeom prst="rect">
            <a:avLst/>
          </a:prstGeom>
        </p:spPr>
      </p:pic>
    </p:spTree>
    <p:extLst>
      <p:ext uri="{BB962C8B-B14F-4D97-AF65-F5344CB8AC3E}">
        <p14:creationId xmlns:p14="http://schemas.microsoft.com/office/powerpoint/2010/main" val="283646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48D3-C1A1-4396-BF79-F482B4F458C3}"/>
              </a:ext>
            </a:extLst>
          </p:cNvPr>
          <p:cNvSpPr>
            <a:spLocks noGrp="1"/>
          </p:cNvSpPr>
          <p:nvPr>
            <p:ph type="title"/>
          </p:nvPr>
        </p:nvSpPr>
        <p:spPr/>
        <p:txBody>
          <a:bodyPr/>
          <a:lstStyle/>
          <a:p>
            <a:r>
              <a:rPr lang="en-US" dirty="0"/>
              <a:t>Tables</a:t>
            </a:r>
          </a:p>
        </p:txBody>
      </p:sp>
      <p:sp>
        <p:nvSpPr>
          <p:cNvPr id="8" name="TextBox 7">
            <a:extLst>
              <a:ext uri="{FF2B5EF4-FFF2-40B4-BE49-F238E27FC236}">
                <a16:creationId xmlns:a16="http://schemas.microsoft.com/office/drawing/2014/main" id="{56CAEB0B-6E7D-4D18-A6AB-46D6BE9264AF}"/>
              </a:ext>
            </a:extLst>
          </p:cNvPr>
          <p:cNvSpPr txBox="1"/>
          <p:nvPr/>
        </p:nvSpPr>
        <p:spPr>
          <a:xfrm>
            <a:off x="1154954" y="2486585"/>
            <a:ext cx="2787578" cy="369332"/>
          </a:xfrm>
          <a:prstGeom prst="rect">
            <a:avLst/>
          </a:prstGeom>
          <a:noFill/>
        </p:spPr>
        <p:txBody>
          <a:bodyPr wrap="square" rtlCol="0">
            <a:spAutoFit/>
          </a:bodyPr>
          <a:lstStyle/>
          <a:p>
            <a:r>
              <a:rPr lang="en-US" b="1" dirty="0"/>
              <a:t>3. nycflightduration</a:t>
            </a:r>
          </a:p>
        </p:txBody>
      </p:sp>
      <p:pic>
        <p:nvPicPr>
          <p:cNvPr id="6" name="Picture 5">
            <a:extLst>
              <a:ext uri="{FF2B5EF4-FFF2-40B4-BE49-F238E27FC236}">
                <a16:creationId xmlns:a16="http://schemas.microsoft.com/office/drawing/2014/main" id="{40D91F89-396F-DBAF-2F8E-5749EB8A362B}"/>
              </a:ext>
            </a:extLst>
          </p:cNvPr>
          <p:cNvPicPr>
            <a:picLocks noChangeAspect="1"/>
          </p:cNvPicPr>
          <p:nvPr/>
        </p:nvPicPr>
        <p:blipFill>
          <a:blip r:embed="rId2"/>
          <a:stretch>
            <a:fillRect/>
          </a:stretch>
        </p:blipFill>
        <p:spPr>
          <a:xfrm>
            <a:off x="1154954" y="3228109"/>
            <a:ext cx="2438740" cy="3449781"/>
          </a:xfrm>
          <a:prstGeom prst="rect">
            <a:avLst/>
          </a:prstGeom>
        </p:spPr>
      </p:pic>
      <p:pic>
        <p:nvPicPr>
          <p:cNvPr id="11" name="Picture 10">
            <a:extLst>
              <a:ext uri="{FF2B5EF4-FFF2-40B4-BE49-F238E27FC236}">
                <a16:creationId xmlns:a16="http://schemas.microsoft.com/office/drawing/2014/main" id="{379B9B10-F0F8-526F-C381-63CBCBF46458}"/>
              </a:ext>
            </a:extLst>
          </p:cNvPr>
          <p:cNvPicPr>
            <a:picLocks noChangeAspect="1"/>
          </p:cNvPicPr>
          <p:nvPr/>
        </p:nvPicPr>
        <p:blipFill>
          <a:blip r:embed="rId3"/>
          <a:stretch>
            <a:fillRect/>
          </a:stretch>
        </p:blipFill>
        <p:spPr>
          <a:xfrm>
            <a:off x="4364181" y="2486585"/>
            <a:ext cx="7495309" cy="4191306"/>
          </a:xfrm>
          <a:prstGeom prst="rect">
            <a:avLst/>
          </a:prstGeom>
        </p:spPr>
      </p:pic>
    </p:spTree>
    <p:extLst>
      <p:ext uri="{BB962C8B-B14F-4D97-AF65-F5344CB8AC3E}">
        <p14:creationId xmlns:p14="http://schemas.microsoft.com/office/powerpoint/2010/main" val="113119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7574-9757-436C-81B4-51A44682DD6E}"/>
              </a:ext>
            </a:extLst>
          </p:cNvPr>
          <p:cNvSpPr>
            <a:spLocks noGrp="1"/>
          </p:cNvSpPr>
          <p:nvPr>
            <p:ph type="title"/>
          </p:nvPr>
        </p:nvSpPr>
        <p:spPr/>
        <p:txBody>
          <a:bodyPr/>
          <a:lstStyle/>
          <a:p>
            <a:r>
              <a:rPr lang="en-US" dirty="0"/>
              <a:t>Tables</a:t>
            </a:r>
          </a:p>
        </p:txBody>
      </p:sp>
      <p:sp>
        <p:nvSpPr>
          <p:cNvPr id="9" name="TextBox 8">
            <a:extLst>
              <a:ext uri="{FF2B5EF4-FFF2-40B4-BE49-F238E27FC236}">
                <a16:creationId xmlns:a16="http://schemas.microsoft.com/office/drawing/2014/main" id="{226832D3-5D0E-4D7C-91F6-E3F702D336A1}"/>
              </a:ext>
            </a:extLst>
          </p:cNvPr>
          <p:cNvSpPr txBox="1"/>
          <p:nvPr/>
        </p:nvSpPr>
        <p:spPr>
          <a:xfrm>
            <a:off x="911624" y="2728308"/>
            <a:ext cx="2165684" cy="369332"/>
          </a:xfrm>
          <a:prstGeom prst="rect">
            <a:avLst/>
          </a:prstGeom>
          <a:noFill/>
        </p:spPr>
        <p:txBody>
          <a:bodyPr wrap="square" rtlCol="0">
            <a:spAutoFit/>
          </a:bodyPr>
          <a:lstStyle/>
          <a:p>
            <a:r>
              <a:rPr lang="en-US" b="1" dirty="0"/>
              <a:t>4. nycflightdelay</a:t>
            </a:r>
          </a:p>
        </p:txBody>
      </p:sp>
      <p:pic>
        <p:nvPicPr>
          <p:cNvPr id="8" name="Picture 7">
            <a:extLst>
              <a:ext uri="{FF2B5EF4-FFF2-40B4-BE49-F238E27FC236}">
                <a16:creationId xmlns:a16="http://schemas.microsoft.com/office/drawing/2014/main" id="{ABE2F55B-C00F-0C9A-8393-E025D5DB044E}"/>
              </a:ext>
            </a:extLst>
          </p:cNvPr>
          <p:cNvPicPr>
            <a:picLocks noChangeAspect="1"/>
          </p:cNvPicPr>
          <p:nvPr/>
        </p:nvPicPr>
        <p:blipFill>
          <a:blip r:embed="rId2"/>
          <a:stretch>
            <a:fillRect/>
          </a:stretch>
        </p:blipFill>
        <p:spPr>
          <a:xfrm>
            <a:off x="1154954" y="3236187"/>
            <a:ext cx="2429214" cy="3497124"/>
          </a:xfrm>
          <a:prstGeom prst="rect">
            <a:avLst/>
          </a:prstGeom>
        </p:spPr>
      </p:pic>
      <p:pic>
        <p:nvPicPr>
          <p:cNvPr id="11" name="Picture 10">
            <a:extLst>
              <a:ext uri="{FF2B5EF4-FFF2-40B4-BE49-F238E27FC236}">
                <a16:creationId xmlns:a16="http://schemas.microsoft.com/office/drawing/2014/main" id="{776EFFD8-0451-8B70-C42D-E4BDCA1215CA}"/>
              </a:ext>
            </a:extLst>
          </p:cNvPr>
          <p:cNvPicPr>
            <a:picLocks noChangeAspect="1"/>
          </p:cNvPicPr>
          <p:nvPr/>
        </p:nvPicPr>
        <p:blipFill>
          <a:blip r:embed="rId3"/>
          <a:stretch>
            <a:fillRect/>
          </a:stretch>
        </p:blipFill>
        <p:spPr>
          <a:xfrm>
            <a:off x="4197928" y="2912973"/>
            <a:ext cx="7466334" cy="3820337"/>
          </a:xfrm>
          <a:prstGeom prst="rect">
            <a:avLst/>
          </a:prstGeom>
        </p:spPr>
      </p:pic>
    </p:spTree>
    <p:extLst>
      <p:ext uri="{BB962C8B-B14F-4D97-AF65-F5344CB8AC3E}">
        <p14:creationId xmlns:p14="http://schemas.microsoft.com/office/powerpoint/2010/main" val="27888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4E1F-3D8A-40EE-B987-56E34A0B5527}"/>
              </a:ext>
            </a:extLst>
          </p:cNvPr>
          <p:cNvSpPr>
            <a:spLocks noGrp="1"/>
          </p:cNvSpPr>
          <p:nvPr>
            <p:ph type="title"/>
          </p:nvPr>
        </p:nvSpPr>
        <p:spPr>
          <a:xfrm>
            <a:off x="1154954" y="973668"/>
            <a:ext cx="8761413" cy="706964"/>
          </a:xfrm>
        </p:spPr>
        <p:txBody>
          <a:bodyPr/>
          <a:lstStyle/>
          <a:p>
            <a:r>
              <a:rPr lang="en-US" dirty="0"/>
              <a:t>Queries to Analyse Data using SQL</a:t>
            </a:r>
          </a:p>
        </p:txBody>
      </p:sp>
      <p:sp>
        <p:nvSpPr>
          <p:cNvPr id="3" name="Content Placeholder 2">
            <a:extLst>
              <a:ext uri="{FF2B5EF4-FFF2-40B4-BE49-F238E27FC236}">
                <a16:creationId xmlns:a16="http://schemas.microsoft.com/office/drawing/2014/main" id="{61F43531-C6A7-4635-87C7-59D8D33DEA22}"/>
              </a:ext>
            </a:extLst>
          </p:cNvPr>
          <p:cNvSpPr>
            <a:spLocks noGrp="1"/>
          </p:cNvSpPr>
          <p:nvPr>
            <p:ph idx="1"/>
          </p:nvPr>
        </p:nvSpPr>
        <p:spPr>
          <a:xfrm>
            <a:off x="554804" y="2493818"/>
            <a:ext cx="10976136" cy="3525982"/>
          </a:xfrm>
        </p:spPr>
        <p:txBody>
          <a:bodyPr/>
          <a:lstStyle/>
          <a:p>
            <a:pPr algn="just"/>
            <a:r>
              <a:rPr lang="en-US" dirty="0">
                <a:solidFill>
                  <a:schemeClr val="tx1"/>
                </a:solidFill>
                <a:latin typeface="Consolas" panose="020B0609020204030204" pitchFamily="49" charset="0"/>
              </a:rPr>
              <a:t>Flights that start from the origin ‘LaGuardia Airport NYC (LGA)’ and go to the destination ‘Louis Armstrong New Orleans Airport (MSY)</a:t>
            </a:r>
          </a:p>
          <a:p>
            <a:pPr marL="400050" lvl="1" indent="0" algn="just">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Flight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tailnum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carrier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origin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dest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nycflightdetails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origin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'LGA'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dest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'MSY’</a:t>
            </a:r>
            <a:r>
              <a:rPr lang="en-US" dirty="0">
                <a:solidFill>
                  <a:srgbClr val="808080"/>
                </a:solidFill>
                <a:latin typeface="Consolas" panose="020B0609020204030204" pitchFamily="49" charset="0"/>
              </a:rPr>
              <a:t>;</a:t>
            </a:r>
          </a:p>
          <a:p>
            <a:pPr marL="400050" lvl="1" indent="0" algn="just">
              <a:buNone/>
            </a:pPr>
            <a:endParaRPr lang="en-US" dirty="0">
              <a:solidFill>
                <a:srgbClr val="0000FF"/>
              </a:solidFill>
              <a:latin typeface="Consolas" panose="020B0609020204030204" pitchFamily="49" charset="0"/>
            </a:endParaRPr>
          </a:p>
          <a:p>
            <a:pPr marL="0" lvl="1" indent="0">
              <a:buNone/>
            </a:pPr>
            <a:r>
              <a:rPr lang="en-US" sz="1200" dirty="0">
                <a:solidFill>
                  <a:srgbClr val="808080"/>
                </a:solidFill>
                <a:latin typeface="Consolas" panose="020B0609020204030204" pitchFamily="49" charset="0"/>
              </a:rPr>
              <a:t>By this the customers can get the </a:t>
            </a:r>
          </a:p>
          <a:p>
            <a:pPr marL="0" lvl="1" indent="0">
              <a:buNone/>
            </a:pPr>
            <a:r>
              <a:rPr lang="en-US" sz="1200" dirty="0">
                <a:solidFill>
                  <a:srgbClr val="808080"/>
                </a:solidFill>
                <a:latin typeface="Consolas" panose="020B0609020204030204" pitchFamily="49" charset="0"/>
              </a:rPr>
              <a:t>information on flights that</a:t>
            </a:r>
          </a:p>
          <a:p>
            <a:pPr marL="0" lvl="1" indent="0">
              <a:buNone/>
            </a:pPr>
            <a:r>
              <a:rPr lang="en-US" sz="1200" dirty="0">
                <a:solidFill>
                  <a:srgbClr val="808080"/>
                </a:solidFill>
                <a:latin typeface="Consolas" panose="020B0609020204030204" pitchFamily="49" charset="0"/>
              </a:rPr>
              <a:t> travel from LGA to MSY</a:t>
            </a:r>
          </a:p>
          <a:p>
            <a:pPr marL="400050" lvl="1" indent="0" algn="just">
              <a:buNone/>
            </a:pPr>
            <a:endParaRPr lang="en-US" dirty="0"/>
          </a:p>
        </p:txBody>
      </p:sp>
      <p:pic>
        <p:nvPicPr>
          <p:cNvPr id="7" name="Picture 6">
            <a:extLst>
              <a:ext uri="{FF2B5EF4-FFF2-40B4-BE49-F238E27FC236}">
                <a16:creationId xmlns:a16="http://schemas.microsoft.com/office/drawing/2014/main" id="{85AEA7FB-9A68-2691-6BF2-069F67739B3A}"/>
              </a:ext>
            </a:extLst>
          </p:cNvPr>
          <p:cNvPicPr>
            <a:picLocks noChangeAspect="1"/>
          </p:cNvPicPr>
          <p:nvPr/>
        </p:nvPicPr>
        <p:blipFill>
          <a:blip r:embed="rId2"/>
          <a:stretch>
            <a:fillRect/>
          </a:stretch>
        </p:blipFill>
        <p:spPr>
          <a:xfrm>
            <a:off x="4926330" y="3611880"/>
            <a:ext cx="6275070" cy="2881776"/>
          </a:xfrm>
          <a:prstGeom prst="rect">
            <a:avLst/>
          </a:prstGeom>
        </p:spPr>
      </p:pic>
    </p:spTree>
    <p:extLst>
      <p:ext uri="{BB962C8B-B14F-4D97-AF65-F5344CB8AC3E}">
        <p14:creationId xmlns:p14="http://schemas.microsoft.com/office/powerpoint/2010/main" val="28170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4D2CF-FDB2-4526-8F89-E0337C305D29}"/>
              </a:ext>
            </a:extLst>
          </p:cNvPr>
          <p:cNvSpPr>
            <a:spLocks noGrp="1"/>
          </p:cNvSpPr>
          <p:nvPr>
            <p:ph idx="1"/>
          </p:nvPr>
        </p:nvSpPr>
        <p:spPr>
          <a:xfrm>
            <a:off x="497306" y="2394953"/>
            <a:ext cx="11341846" cy="4254500"/>
          </a:xfrm>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Were there more flights to Oakland in </a:t>
            </a:r>
            <a:r>
              <a:rPr lang="en-US" dirty="0">
                <a:solidFill>
                  <a:srgbClr val="333333"/>
                </a:solidFill>
                <a:latin typeface="Times New Roman" panose="02020603050405020304" pitchFamily="18" charset="0"/>
                <a:cs typeface="Times New Roman" panose="02020603050405020304" pitchFamily="18" charset="0"/>
              </a:rPr>
              <a:t>August</a:t>
            </a:r>
            <a:r>
              <a:rPr lang="en-US" b="0" i="0" dirty="0">
                <a:solidFill>
                  <a:srgbClr val="333333"/>
                </a:solidFill>
                <a:effectLst/>
                <a:latin typeface="Times New Roman" panose="02020603050405020304" pitchFamily="18" charset="0"/>
                <a:cs typeface="Times New Roman" panose="02020603050405020304" pitchFamily="18" charset="0"/>
              </a:rPr>
              <a:t> 2013 or </a:t>
            </a:r>
            <a:r>
              <a:rPr lang="en-US" dirty="0">
                <a:solidFill>
                  <a:srgbClr val="333333"/>
                </a:solidFill>
                <a:latin typeface="Times New Roman" panose="02020603050405020304" pitchFamily="18" charset="0"/>
                <a:cs typeface="Times New Roman" panose="02020603050405020304" pitchFamily="18" charset="0"/>
              </a:rPr>
              <a:t>December</a:t>
            </a:r>
            <a:r>
              <a:rPr lang="en-US" b="0" i="0" dirty="0">
                <a:solidFill>
                  <a:srgbClr val="333333"/>
                </a:solidFill>
                <a:effectLst/>
                <a:latin typeface="Times New Roman" panose="02020603050405020304" pitchFamily="18" charset="0"/>
                <a:cs typeface="Times New Roman" panose="02020603050405020304" pitchFamily="18" charset="0"/>
              </a:rPr>
              <a:t> 2013?</a:t>
            </a:r>
            <a:r>
              <a:rPr lang="en-US" sz="18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'August'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“Month”</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“Total flights”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flights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dest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'OAK'</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year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2013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month</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8 </a:t>
            </a:r>
            <a:r>
              <a:rPr lang="en-US" sz="1600" dirty="0">
                <a:solidFill>
                  <a:srgbClr val="0000FF"/>
                </a:solidFill>
                <a:latin typeface="Consolas" panose="020B0609020204030204" pitchFamily="49" charset="0"/>
              </a:rPr>
              <a:t>UNION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'December'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flights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dest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'OAK'</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year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2013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month</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12</a:t>
            </a:r>
            <a:r>
              <a:rPr lang="en-US" sz="1600" dirty="0">
                <a:solidFill>
                  <a:srgbClr val="808080"/>
                </a:solidFill>
                <a:latin typeface="Consolas" panose="020B0609020204030204" pitchFamily="49" charset="0"/>
              </a:rPr>
              <a:t>;</a:t>
            </a:r>
          </a:p>
          <a:p>
            <a:pPr marL="0" indent="0">
              <a:buNone/>
            </a:pPr>
            <a:endParaRPr lang="en-US" sz="1200" dirty="0">
              <a:solidFill>
                <a:srgbClr val="808080"/>
              </a:solidFill>
              <a:latin typeface="Consolas" panose="020B0609020204030204" pitchFamily="49" charset="0"/>
            </a:endParaRPr>
          </a:p>
          <a:p>
            <a:pPr marL="0" indent="0">
              <a:buNone/>
            </a:pPr>
            <a:r>
              <a:rPr lang="en-US" sz="1200" dirty="0">
                <a:solidFill>
                  <a:srgbClr val="808080"/>
                </a:solidFill>
                <a:latin typeface="Consolas" panose="020B0609020204030204" pitchFamily="49" charset="0"/>
              </a:rPr>
              <a:t>By this the customers can decide to travel in</a:t>
            </a:r>
          </a:p>
          <a:p>
            <a:pPr marL="0" indent="0">
              <a:buNone/>
            </a:pPr>
            <a:r>
              <a:rPr lang="en-US" sz="1200" dirty="0">
                <a:solidFill>
                  <a:srgbClr val="808080"/>
                </a:solidFill>
                <a:latin typeface="Consolas" panose="020B0609020204030204" pitchFamily="49" charset="0"/>
              </a:rPr>
              <a:t>March or August based on the availability</a:t>
            </a:r>
          </a:p>
          <a:p>
            <a:pPr marL="0" indent="0">
              <a:buNone/>
            </a:pPr>
            <a:r>
              <a:rPr lang="en-US" sz="1200" dirty="0">
                <a:solidFill>
                  <a:srgbClr val="808080"/>
                </a:solidFill>
                <a:latin typeface="Consolas" panose="020B0609020204030204" pitchFamily="49" charset="0"/>
              </a:rPr>
              <a:t>of the flights.</a:t>
            </a:r>
          </a:p>
          <a:p>
            <a:pPr marL="0" indent="0">
              <a:buNone/>
            </a:pPr>
            <a:r>
              <a:rPr lang="en-US" sz="1200" dirty="0">
                <a:solidFill>
                  <a:srgbClr val="808080"/>
                </a:solidFill>
                <a:latin typeface="Consolas" panose="020B0609020204030204" pitchFamily="49" charset="0"/>
              </a:rPr>
              <a:t>As in August the flights are more, </a:t>
            </a:r>
          </a:p>
          <a:p>
            <a:pPr marL="0" indent="0">
              <a:buNone/>
            </a:pPr>
            <a:r>
              <a:rPr lang="en-US" sz="1200" dirty="0">
                <a:solidFill>
                  <a:srgbClr val="808080"/>
                </a:solidFill>
                <a:latin typeface="Consolas" panose="020B0609020204030204" pitchFamily="49" charset="0"/>
              </a:rPr>
              <a:t>tickets will be</a:t>
            </a:r>
          </a:p>
          <a:p>
            <a:pPr marL="0" indent="0">
              <a:buNone/>
            </a:pPr>
            <a:r>
              <a:rPr lang="en-US" sz="1200" dirty="0">
                <a:solidFill>
                  <a:srgbClr val="808080"/>
                </a:solidFill>
                <a:latin typeface="Consolas" panose="020B0609020204030204" pitchFamily="49" charset="0"/>
              </a:rPr>
              <a:t>cheaper</a:t>
            </a:r>
            <a:endParaRPr lang="en-US" sz="1200" dirty="0"/>
          </a:p>
        </p:txBody>
      </p:sp>
      <p:sp>
        <p:nvSpPr>
          <p:cNvPr id="4" name="Title 1">
            <a:extLst>
              <a:ext uri="{FF2B5EF4-FFF2-40B4-BE49-F238E27FC236}">
                <a16:creationId xmlns:a16="http://schemas.microsoft.com/office/drawing/2014/main" id="{67AD842B-AEE3-4409-89B8-17FCD999A3EC}"/>
              </a:ext>
            </a:extLst>
          </p:cNvPr>
          <p:cNvSpPr>
            <a:spLocks noGrp="1"/>
          </p:cNvSpPr>
          <p:nvPr>
            <p:ph type="title"/>
          </p:nvPr>
        </p:nvSpPr>
        <p:spPr>
          <a:xfrm>
            <a:off x="1154954" y="973668"/>
            <a:ext cx="8761413" cy="706964"/>
          </a:xfrm>
        </p:spPr>
        <p:txBody>
          <a:bodyPr/>
          <a:lstStyle/>
          <a:p>
            <a:r>
              <a:rPr lang="en-US" dirty="0"/>
              <a:t>Queries to Analyze Data using SQL</a:t>
            </a:r>
          </a:p>
        </p:txBody>
      </p:sp>
      <p:pic>
        <p:nvPicPr>
          <p:cNvPr id="5" name="Picture 4">
            <a:extLst>
              <a:ext uri="{FF2B5EF4-FFF2-40B4-BE49-F238E27FC236}">
                <a16:creationId xmlns:a16="http://schemas.microsoft.com/office/drawing/2014/main" id="{712EDB64-090A-F663-BECD-65C98EF6DA86}"/>
              </a:ext>
            </a:extLst>
          </p:cNvPr>
          <p:cNvPicPr>
            <a:picLocks noChangeAspect="1"/>
          </p:cNvPicPr>
          <p:nvPr/>
        </p:nvPicPr>
        <p:blipFill>
          <a:blip r:embed="rId2"/>
          <a:stretch>
            <a:fillRect/>
          </a:stretch>
        </p:blipFill>
        <p:spPr>
          <a:xfrm>
            <a:off x="4892040" y="3531328"/>
            <a:ext cx="6569043" cy="3118125"/>
          </a:xfrm>
          <a:prstGeom prst="rect">
            <a:avLst/>
          </a:prstGeom>
        </p:spPr>
      </p:pic>
    </p:spTree>
    <p:extLst>
      <p:ext uri="{BB962C8B-B14F-4D97-AF65-F5344CB8AC3E}">
        <p14:creationId xmlns:p14="http://schemas.microsoft.com/office/powerpoint/2010/main" val="387517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22A2-E276-9B6C-4C11-F66E00BDCD9B}"/>
              </a:ext>
            </a:extLst>
          </p:cNvPr>
          <p:cNvSpPr>
            <a:spLocks noGrp="1"/>
          </p:cNvSpPr>
          <p:nvPr>
            <p:ph type="title"/>
          </p:nvPr>
        </p:nvSpPr>
        <p:spPr/>
        <p:txBody>
          <a:bodyPr/>
          <a:lstStyle/>
          <a:p>
            <a:r>
              <a:rPr lang="en-US" dirty="0"/>
              <a:t>Creating Views </a:t>
            </a:r>
          </a:p>
        </p:txBody>
      </p:sp>
      <p:pic>
        <p:nvPicPr>
          <p:cNvPr id="5" name="Content Placeholder 4">
            <a:extLst>
              <a:ext uri="{FF2B5EF4-FFF2-40B4-BE49-F238E27FC236}">
                <a16:creationId xmlns:a16="http://schemas.microsoft.com/office/drawing/2014/main" id="{EB11FE6B-16C0-5A0D-6240-91C09C7541EE}"/>
              </a:ext>
            </a:extLst>
          </p:cNvPr>
          <p:cNvPicPr>
            <a:picLocks noGrp="1" noChangeAspect="1"/>
          </p:cNvPicPr>
          <p:nvPr>
            <p:ph idx="1"/>
          </p:nvPr>
        </p:nvPicPr>
        <p:blipFill>
          <a:blip r:embed="rId2"/>
          <a:stretch>
            <a:fillRect/>
          </a:stretch>
        </p:blipFill>
        <p:spPr>
          <a:xfrm>
            <a:off x="980408" y="3000824"/>
            <a:ext cx="7278116" cy="2667372"/>
          </a:xfrm>
        </p:spPr>
      </p:pic>
      <p:sp>
        <p:nvSpPr>
          <p:cNvPr id="6" name="TextBox 5">
            <a:extLst>
              <a:ext uri="{FF2B5EF4-FFF2-40B4-BE49-F238E27FC236}">
                <a16:creationId xmlns:a16="http://schemas.microsoft.com/office/drawing/2014/main" id="{6BD55704-4221-1D24-FC80-BAA32BC4FD27}"/>
              </a:ext>
            </a:extLst>
          </p:cNvPr>
          <p:cNvSpPr txBox="1"/>
          <p:nvPr/>
        </p:nvSpPr>
        <p:spPr>
          <a:xfrm>
            <a:off x="854678" y="2453242"/>
            <a:ext cx="3817071" cy="307777"/>
          </a:xfrm>
          <a:prstGeom prst="rect">
            <a:avLst/>
          </a:prstGeom>
          <a:noFill/>
        </p:spPr>
        <p:txBody>
          <a:bodyPr wrap="none" rtlCol="0">
            <a:spAutoFit/>
          </a:bodyPr>
          <a:lstStyle/>
          <a:p>
            <a:r>
              <a:rPr lang="en-US" sz="1400" b="1" dirty="0"/>
              <a:t>Created a View OAK Flights using Athena:</a:t>
            </a:r>
          </a:p>
        </p:txBody>
      </p:sp>
    </p:spTree>
    <p:extLst>
      <p:ext uri="{BB962C8B-B14F-4D97-AF65-F5344CB8AC3E}">
        <p14:creationId xmlns:p14="http://schemas.microsoft.com/office/powerpoint/2010/main" val="160994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51833-890E-4422-B56E-55C14B696647}"/>
              </a:ext>
            </a:extLst>
          </p:cNvPr>
          <p:cNvSpPr>
            <a:spLocks noGrp="1"/>
          </p:cNvSpPr>
          <p:nvPr>
            <p:ph idx="1"/>
          </p:nvPr>
        </p:nvSpPr>
        <p:spPr>
          <a:xfrm>
            <a:off x="1154954" y="2617355"/>
            <a:ext cx="8761413" cy="3658755"/>
          </a:xfrm>
        </p:spPr>
        <p:txBody>
          <a:bodyPr>
            <a:noAutofit/>
          </a:bodyPr>
          <a:lstStyle/>
          <a:p>
            <a:r>
              <a:rPr lang="en-IN" sz="1600" dirty="0"/>
              <a:t>Introduction</a:t>
            </a:r>
          </a:p>
          <a:p>
            <a:r>
              <a:rPr lang="en-IN" sz="1600" dirty="0"/>
              <a:t>Process and Tools Used</a:t>
            </a:r>
          </a:p>
          <a:p>
            <a:r>
              <a:rPr lang="en-IN" sz="1600" dirty="0"/>
              <a:t>What Can we Analyse?</a:t>
            </a:r>
          </a:p>
          <a:p>
            <a:r>
              <a:rPr lang="en-US" sz="1600" dirty="0"/>
              <a:t>Benefits to the Customers</a:t>
            </a:r>
          </a:p>
          <a:p>
            <a:r>
              <a:rPr lang="en-IN" sz="1600" dirty="0"/>
              <a:t>Yearly Technical Cost Estimation</a:t>
            </a:r>
          </a:p>
          <a:p>
            <a:r>
              <a:rPr lang="en-IN" sz="1600" dirty="0"/>
              <a:t>Entity Relationship Diagram</a:t>
            </a:r>
          </a:p>
          <a:p>
            <a:r>
              <a:rPr lang="en-IN" sz="1600" dirty="0"/>
              <a:t>SQL Tables</a:t>
            </a:r>
          </a:p>
          <a:p>
            <a:r>
              <a:rPr lang="en-US" sz="1600" dirty="0"/>
              <a:t>Queries to Analyze Data using SQL</a:t>
            </a:r>
          </a:p>
          <a:p>
            <a:r>
              <a:rPr lang="en-US" sz="1600" dirty="0"/>
              <a:t>Tableau Visualization</a:t>
            </a:r>
          </a:p>
          <a:p>
            <a:r>
              <a:rPr lang="en-US" sz="1600" dirty="0"/>
              <a:t>Conclusion</a:t>
            </a:r>
          </a:p>
        </p:txBody>
      </p:sp>
      <p:sp>
        <p:nvSpPr>
          <p:cNvPr id="4" name="Title 3">
            <a:extLst>
              <a:ext uri="{FF2B5EF4-FFF2-40B4-BE49-F238E27FC236}">
                <a16:creationId xmlns:a16="http://schemas.microsoft.com/office/drawing/2014/main" id="{84572549-546C-4EFD-9A10-EEBF1A15D6C0}"/>
              </a:ext>
            </a:extLst>
          </p:cNvPr>
          <p:cNvSpPr txBox="1">
            <a:spLocks noGrp="1"/>
          </p:cNvSpPr>
          <p:nvPr>
            <p:ph type="title"/>
          </p:nvPr>
        </p:nvSpPr>
        <p:spPr>
          <a:xfrm>
            <a:off x="1155700" y="1003985"/>
            <a:ext cx="8761413" cy="646331"/>
          </a:xfrm>
          <a:prstGeom prst="rect">
            <a:avLst/>
          </a:prstGeom>
          <a:noFill/>
        </p:spPr>
        <p:txBody>
          <a:bodyPr wrap="square">
            <a:spAutoFit/>
          </a:bodyPr>
          <a:lstStyle/>
          <a:p>
            <a:r>
              <a:rPr lang="en-IN" dirty="0"/>
              <a:t>Dataset Contains information on…</a:t>
            </a:r>
            <a:endParaRPr lang="en-US" b="1" dirty="0">
              <a:solidFill>
                <a:schemeClr val="bg1"/>
              </a:solidFill>
            </a:endParaRPr>
          </a:p>
        </p:txBody>
      </p:sp>
    </p:spTree>
    <p:extLst>
      <p:ext uri="{BB962C8B-B14F-4D97-AF65-F5344CB8AC3E}">
        <p14:creationId xmlns:p14="http://schemas.microsoft.com/office/powerpoint/2010/main" val="245655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1E6-2A26-43B7-978C-7589501232A2}"/>
              </a:ext>
            </a:extLst>
          </p:cNvPr>
          <p:cNvSpPr>
            <a:spLocks noGrp="1"/>
          </p:cNvSpPr>
          <p:nvPr>
            <p:ph type="title"/>
          </p:nvPr>
        </p:nvSpPr>
        <p:spPr/>
        <p:txBody>
          <a:bodyPr/>
          <a:lstStyle/>
          <a:p>
            <a:r>
              <a:rPr lang="en-US" dirty="0"/>
              <a:t>Tableau </a:t>
            </a:r>
          </a:p>
        </p:txBody>
      </p:sp>
      <p:sp>
        <p:nvSpPr>
          <p:cNvPr id="3" name="Content Placeholder 2">
            <a:extLst>
              <a:ext uri="{FF2B5EF4-FFF2-40B4-BE49-F238E27FC236}">
                <a16:creationId xmlns:a16="http://schemas.microsoft.com/office/drawing/2014/main" id="{1FE6ED79-F9BE-4E25-9406-90FCD29D6505}"/>
              </a:ext>
            </a:extLst>
          </p:cNvPr>
          <p:cNvSpPr>
            <a:spLocks noGrp="1"/>
          </p:cNvSpPr>
          <p:nvPr>
            <p:ph idx="1"/>
          </p:nvPr>
        </p:nvSpPr>
        <p:spPr>
          <a:xfrm>
            <a:off x="427055" y="2603500"/>
            <a:ext cx="3050436" cy="3416300"/>
          </a:xfrm>
        </p:spPr>
        <p:txBody>
          <a:bodyPr/>
          <a:lstStyle/>
          <a:p>
            <a:pPr algn="just"/>
            <a:r>
              <a:rPr lang="en-US" dirty="0">
                <a:solidFill>
                  <a:srgbClr val="333333"/>
                </a:solidFill>
                <a:latin typeface="Times New Roman" panose="02020603050405020304" pitchFamily="18" charset="0"/>
                <a:cs typeface="Times New Roman" panose="02020603050405020304" pitchFamily="18" charset="0"/>
              </a:rPr>
              <a:t>Created a connection to Tableau with AWS RDS (Mysql) and imported the tables to Tableau</a:t>
            </a:r>
          </a:p>
          <a:p>
            <a:endParaRPr lang="en-US" dirty="0"/>
          </a:p>
        </p:txBody>
      </p:sp>
      <p:pic>
        <p:nvPicPr>
          <p:cNvPr id="5" name="Picture 4">
            <a:extLst>
              <a:ext uri="{FF2B5EF4-FFF2-40B4-BE49-F238E27FC236}">
                <a16:creationId xmlns:a16="http://schemas.microsoft.com/office/drawing/2014/main" id="{42D164C7-9250-F013-E270-44C9687F2BA1}"/>
              </a:ext>
            </a:extLst>
          </p:cNvPr>
          <p:cNvPicPr>
            <a:picLocks noChangeAspect="1"/>
          </p:cNvPicPr>
          <p:nvPr/>
        </p:nvPicPr>
        <p:blipFill rotWithShape="1">
          <a:blip r:embed="rId2"/>
          <a:srcRect t="2805" b="12203"/>
          <a:stretch/>
        </p:blipFill>
        <p:spPr>
          <a:xfrm>
            <a:off x="3525512" y="2603500"/>
            <a:ext cx="8352705" cy="3991264"/>
          </a:xfrm>
          <a:prstGeom prst="rect">
            <a:avLst/>
          </a:prstGeom>
        </p:spPr>
      </p:pic>
    </p:spTree>
    <p:extLst>
      <p:ext uri="{BB962C8B-B14F-4D97-AF65-F5344CB8AC3E}">
        <p14:creationId xmlns:p14="http://schemas.microsoft.com/office/powerpoint/2010/main" val="415866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B622-8F42-4131-9159-105A749D9A6D}"/>
              </a:ext>
            </a:extLst>
          </p:cNvPr>
          <p:cNvSpPr>
            <a:spLocks noGrp="1"/>
          </p:cNvSpPr>
          <p:nvPr>
            <p:ph type="title"/>
          </p:nvPr>
        </p:nvSpPr>
        <p:spPr/>
        <p:txBody>
          <a:bodyPr/>
          <a:lstStyle/>
          <a:p>
            <a:r>
              <a:rPr lang="en-US" dirty="0"/>
              <a:t>Tableau Visualization</a:t>
            </a:r>
          </a:p>
        </p:txBody>
      </p:sp>
      <p:sp>
        <p:nvSpPr>
          <p:cNvPr id="9" name="TextBox 8">
            <a:extLst>
              <a:ext uri="{FF2B5EF4-FFF2-40B4-BE49-F238E27FC236}">
                <a16:creationId xmlns:a16="http://schemas.microsoft.com/office/drawing/2014/main" id="{634E3BE8-64DA-491D-ADB5-EE9F60F095D9}"/>
              </a:ext>
            </a:extLst>
          </p:cNvPr>
          <p:cNvSpPr txBox="1"/>
          <p:nvPr/>
        </p:nvSpPr>
        <p:spPr>
          <a:xfrm>
            <a:off x="1010653" y="2365118"/>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Number of flights taken by each Carrier from New York</a:t>
            </a:r>
            <a:endParaRPr lang="en-US" b="1" dirty="0"/>
          </a:p>
        </p:txBody>
      </p:sp>
      <p:pic>
        <p:nvPicPr>
          <p:cNvPr id="10" name="Picture 9">
            <a:extLst>
              <a:ext uri="{FF2B5EF4-FFF2-40B4-BE49-F238E27FC236}">
                <a16:creationId xmlns:a16="http://schemas.microsoft.com/office/drawing/2014/main" id="{A282F001-7075-4B52-1DAF-FFD8F2FA03B1}"/>
              </a:ext>
            </a:extLst>
          </p:cNvPr>
          <p:cNvPicPr>
            <a:picLocks noChangeAspect="1"/>
          </p:cNvPicPr>
          <p:nvPr/>
        </p:nvPicPr>
        <p:blipFill>
          <a:blip r:embed="rId2"/>
          <a:stretch>
            <a:fillRect/>
          </a:stretch>
        </p:blipFill>
        <p:spPr>
          <a:xfrm>
            <a:off x="1555845" y="2825560"/>
            <a:ext cx="8959477" cy="3948917"/>
          </a:xfrm>
          <a:prstGeom prst="rect">
            <a:avLst/>
          </a:prstGeom>
        </p:spPr>
      </p:pic>
    </p:spTree>
    <p:extLst>
      <p:ext uri="{BB962C8B-B14F-4D97-AF65-F5344CB8AC3E}">
        <p14:creationId xmlns:p14="http://schemas.microsoft.com/office/powerpoint/2010/main" val="370880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8F95E-F57A-E5B8-13B5-A106B4A02BE3}"/>
              </a:ext>
            </a:extLst>
          </p:cNvPr>
          <p:cNvSpPr txBox="1"/>
          <p:nvPr/>
        </p:nvSpPr>
        <p:spPr>
          <a:xfrm>
            <a:off x="955965" y="847497"/>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Flights By Origin &amp; Dest</a:t>
            </a:r>
            <a:endParaRPr lang="en-US" b="1" dirty="0"/>
          </a:p>
        </p:txBody>
      </p:sp>
      <p:pic>
        <p:nvPicPr>
          <p:cNvPr id="5" name="Picture 4">
            <a:extLst>
              <a:ext uri="{FF2B5EF4-FFF2-40B4-BE49-F238E27FC236}">
                <a16:creationId xmlns:a16="http://schemas.microsoft.com/office/drawing/2014/main" id="{0D715B13-8905-3A40-5CD5-1BDD5647DC2E}"/>
              </a:ext>
            </a:extLst>
          </p:cNvPr>
          <p:cNvPicPr>
            <a:picLocks noChangeAspect="1"/>
          </p:cNvPicPr>
          <p:nvPr/>
        </p:nvPicPr>
        <p:blipFill>
          <a:blip r:embed="rId2"/>
          <a:stretch>
            <a:fillRect/>
          </a:stretch>
        </p:blipFill>
        <p:spPr>
          <a:xfrm>
            <a:off x="748146" y="1216829"/>
            <a:ext cx="10654146" cy="5337376"/>
          </a:xfrm>
          <a:prstGeom prst="rect">
            <a:avLst/>
          </a:prstGeom>
        </p:spPr>
      </p:pic>
    </p:spTree>
    <p:extLst>
      <p:ext uri="{BB962C8B-B14F-4D97-AF65-F5344CB8AC3E}">
        <p14:creationId xmlns:p14="http://schemas.microsoft.com/office/powerpoint/2010/main" val="261854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1B5A5AD-2386-4712-BFF4-2DF3AD6D0EDC}"/>
              </a:ext>
            </a:extLst>
          </p:cNvPr>
          <p:cNvSpPr txBox="1"/>
          <p:nvPr/>
        </p:nvSpPr>
        <p:spPr>
          <a:xfrm>
            <a:off x="581890" y="612185"/>
            <a:ext cx="10010273"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Number of Flights in each month from Origin(JFK,EWR) to Destination (ATL) from each Carrier</a:t>
            </a:r>
            <a:endParaRPr lang="en-US" b="1" dirty="0"/>
          </a:p>
        </p:txBody>
      </p:sp>
      <p:pic>
        <p:nvPicPr>
          <p:cNvPr id="3" name="Picture 2">
            <a:extLst>
              <a:ext uri="{FF2B5EF4-FFF2-40B4-BE49-F238E27FC236}">
                <a16:creationId xmlns:a16="http://schemas.microsoft.com/office/drawing/2014/main" id="{85E98652-2E89-973F-DA2F-95277705E372}"/>
              </a:ext>
            </a:extLst>
          </p:cNvPr>
          <p:cNvPicPr>
            <a:picLocks noChangeAspect="1"/>
          </p:cNvPicPr>
          <p:nvPr/>
        </p:nvPicPr>
        <p:blipFill rotWithShape="1">
          <a:blip r:embed="rId2"/>
          <a:srcRect t="11125" b="13415"/>
          <a:stretch/>
        </p:blipFill>
        <p:spPr>
          <a:xfrm>
            <a:off x="210091" y="1561238"/>
            <a:ext cx="11771818" cy="4994237"/>
          </a:xfrm>
          <a:prstGeom prst="rect">
            <a:avLst/>
          </a:prstGeom>
        </p:spPr>
      </p:pic>
    </p:spTree>
    <p:extLst>
      <p:ext uri="{BB962C8B-B14F-4D97-AF65-F5344CB8AC3E}">
        <p14:creationId xmlns:p14="http://schemas.microsoft.com/office/powerpoint/2010/main" val="2578647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134887-C3EB-44F7-BB11-4F8CAF596C0C}"/>
              </a:ext>
            </a:extLst>
          </p:cNvPr>
          <p:cNvSpPr txBox="1"/>
          <p:nvPr/>
        </p:nvSpPr>
        <p:spPr>
          <a:xfrm>
            <a:off x="617620" y="360584"/>
            <a:ext cx="9520991"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Were there more Flights in August 2013 or December 2013 to OakLand</a:t>
            </a:r>
            <a:endParaRPr lang="en-US" b="1" dirty="0"/>
          </a:p>
        </p:txBody>
      </p:sp>
      <p:pic>
        <p:nvPicPr>
          <p:cNvPr id="5" name="Picture 4">
            <a:extLst>
              <a:ext uri="{FF2B5EF4-FFF2-40B4-BE49-F238E27FC236}">
                <a16:creationId xmlns:a16="http://schemas.microsoft.com/office/drawing/2014/main" id="{9A1778C9-3B63-D90D-DC8D-7FCCF54C78B8}"/>
              </a:ext>
            </a:extLst>
          </p:cNvPr>
          <p:cNvPicPr>
            <a:picLocks noChangeAspect="1"/>
          </p:cNvPicPr>
          <p:nvPr/>
        </p:nvPicPr>
        <p:blipFill rotWithShape="1">
          <a:blip r:embed="rId2"/>
          <a:srcRect l="-896" t="5236" b="8636"/>
          <a:stretch/>
        </p:blipFill>
        <p:spPr>
          <a:xfrm>
            <a:off x="836144" y="1202130"/>
            <a:ext cx="10519712" cy="5048752"/>
          </a:xfrm>
          <a:prstGeom prst="rect">
            <a:avLst/>
          </a:prstGeom>
        </p:spPr>
      </p:pic>
    </p:spTree>
    <p:extLst>
      <p:ext uri="{BB962C8B-B14F-4D97-AF65-F5344CB8AC3E}">
        <p14:creationId xmlns:p14="http://schemas.microsoft.com/office/powerpoint/2010/main" val="44142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E7A53C-98EB-4D10-B417-A865004901C5}"/>
              </a:ext>
            </a:extLst>
          </p:cNvPr>
          <p:cNvSpPr txBox="1"/>
          <p:nvPr/>
        </p:nvSpPr>
        <p:spPr>
          <a:xfrm>
            <a:off x="617905" y="650341"/>
            <a:ext cx="981928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Number of Flights from Origin (LGA) to Destination (MSY) from each Carrier:</a:t>
            </a:r>
            <a:endParaRPr lang="en-US" b="1" dirty="0"/>
          </a:p>
        </p:txBody>
      </p:sp>
      <p:pic>
        <p:nvPicPr>
          <p:cNvPr id="3" name="Picture 2">
            <a:extLst>
              <a:ext uri="{FF2B5EF4-FFF2-40B4-BE49-F238E27FC236}">
                <a16:creationId xmlns:a16="http://schemas.microsoft.com/office/drawing/2014/main" id="{0532E9CC-E0CC-B657-8AA3-93ECCB5E4F2C}"/>
              </a:ext>
            </a:extLst>
          </p:cNvPr>
          <p:cNvPicPr>
            <a:picLocks noChangeAspect="1"/>
          </p:cNvPicPr>
          <p:nvPr/>
        </p:nvPicPr>
        <p:blipFill rotWithShape="1">
          <a:blip r:embed="rId2"/>
          <a:srcRect t="6147" b="9433"/>
          <a:stretch/>
        </p:blipFill>
        <p:spPr>
          <a:xfrm>
            <a:off x="750626" y="1359276"/>
            <a:ext cx="11168418" cy="5300831"/>
          </a:xfrm>
          <a:prstGeom prst="rect">
            <a:avLst/>
          </a:prstGeom>
        </p:spPr>
      </p:pic>
    </p:spTree>
    <p:extLst>
      <p:ext uri="{BB962C8B-B14F-4D97-AF65-F5344CB8AC3E}">
        <p14:creationId xmlns:p14="http://schemas.microsoft.com/office/powerpoint/2010/main" val="307088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E3479-2C05-23DA-C7BC-26BCE2C5D6F2}"/>
              </a:ext>
            </a:extLst>
          </p:cNvPr>
          <p:cNvSpPr txBox="1"/>
          <p:nvPr/>
        </p:nvSpPr>
        <p:spPr>
          <a:xfrm>
            <a:off x="997527" y="882133"/>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Flights By Month</a:t>
            </a:r>
            <a:endParaRPr lang="en-US" b="1" dirty="0"/>
          </a:p>
        </p:txBody>
      </p:sp>
      <p:pic>
        <p:nvPicPr>
          <p:cNvPr id="5" name="Picture 4">
            <a:extLst>
              <a:ext uri="{FF2B5EF4-FFF2-40B4-BE49-F238E27FC236}">
                <a16:creationId xmlns:a16="http://schemas.microsoft.com/office/drawing/2014/main" id="{FAA9E3B5-E849-E584-2878-A6DB5F965C27}"/>
              </a:ext>
            </a:extLst>
          </p:cNvPr>
          <p:cNvPicPr>
            <a:picLocks noChangeAspect="1"/>
          </p:cNvPicPr>
          <p:nvPr/>
        </p:nvPicPr>
        <p:blipFill>
          <a:blip r:embed="rId2"/>
          <a:stretch>
            <a:fillRect/>
          </a:stretch>
        </p:blipFill>
        <p:spPr>
          <a:xfrm>
            <a:off x="360218" y="1524000"/>
            <a:ext cx="11471564" cy="5078747"/>
          </a:xfrm>
          <a:prstGeom prst="rect">
            <a:avLst/>
          </a:prstGeom>
        </p:spPr>
      </p:pic>
    </p:spTree>
    <p:extLst>
      <p:ext uri="{BB962C8B-B14F-4D97-AF65-F5344CB8AC3E}">
        <p14:creationId xmlns:p14="http://schemas.microsoft.com/office/powerpoint/2010/main" val="3783319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DCC3D-1C18-2B7C-C5F3-71E4D7498447}"/>
              </a:ext>
            </a:extLst>
          </p:cNvPr>
          <p:cNvSpPr txBox="1"/>
          <p:nvPr/>
        </p:nvSpPr>
        <p:spPr>
          <a:xfrm>
            <a:off x="955963" y="937552"/>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Flights By Day</a:t>
            </a:r>
            <a:endParaRPr lang="en-US" b="1" dirty="0"/>
          </a:p>
        </p:txBody>
      </p:sp>
      <p:pic>
        <p:nvPicPr>
          <p:cNvPr id="5" name="Picture 4">
            <a:extLst>
              <a:ext uri="{FF2B5EF4-FFF2-40B4-BE49-F238E27FC236}">
                <a16:creationId xmlns:a16="http://schemas.microsoft.com/office/drawing/2014/main" id="{FF0AC50E-D965-2C81-3071-182EAF3C2FE8}"/>
              </a:ext>
            </a:extLst>
          </p:cNvPr>
          <p:cNvPicPr>
            <a:picLocks noChangeAspect="1"/>
          </p:cNvPicPr>
          <p:nvPr/>
        </p:nvPicPr>
        <p:blipFill>
          <a:blip r:embed="rId2"/>
          <a:stretch>
            <a:fillRect/>
          </a:stretch>
        </p:blipFill>
        <p:spPr>
          <a:xfrm>
            <a:off x="484908" y="1416596"/>
            <a:ext cx="11388437" cy="5108896"/>
          </a:xfrm>
          <a:prstGeom prst="rect">
            <a:avLst/>
          </a:prstGeom>
        </p:spPr>
      </p:pic>
    </p:spTree>
    <p:extLst>
      <p:ext uri="{BB962C8B-B14F-4D97-AF65-F5344CB8AC3E}">
        <p14:creationId xmlns:p14="http://schemas.microsoft.com/office/powerpoint/2010/main" val="3499028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400449-0133-EA3C-3CC1-CE54C4FC1506}"/>
              </a:ext>
            </a:extLst>
          </p:cNvPr>
          <p:cNvPicPr>
            <a:picLocks noChangeAspect="1"/>
          </p:cNvPicPr>
          <p:nvPr/>
        </p:nvPicPr>
        <p:blipFill>
          <a:blip r:embed="rId2"/>
          <a:stretch>
            <a:fillRect/>
          </a:stretch>
        </p:blipFill>
        <p:spPr>
          <a:xfrm>
            <a:off x="588817" y="1316516"/>
            <a:ext cx="11014365" cy="5444169"/>
          </a:xfrm>
          <a:prstGeom prst="rect">
            <a:avLst/>
          </a:prstGeom>
        </p:spPr>
      </p:pic>
      <p:sp>
        <p:nvSpPr>
          <p:cNvPr id="5" name="TextBox 4">
            <a:extLst>
              <a:ext uri="{FF2B5EF4-FFF2-40B4-BE49-F238E27FC236}">
                <a16:creationId xmlns:a16="http://schemas.microsoft.com/office/drawing/2014/main" id="{9DF1446C-6E2A-2D46-F86B-0CF34BFD553E}"/>
              </a:ext>
            </a:extLst>
          </p:cNvPr>
          <p:cNvSpPr txBox="1"/>
          <p:nvPr/>
        </p:nvSpPr>
        <p:spPr>
          <a:xfrm>
            <a:off x="588817" y="591188"/>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Arrival Delay By Carrier,Flight</a:t>
            </a:r>
            <a:endParaRPr lang="en-US" b="1" dirty="0"/>
          </a:p>
        </p:txBody>
      </p:sp>
    </p:spTree>
    <p:extLst>
      <p:ext uri="{BB962C8B-B14F-4D97-AF65-F5344CB8AC3E}">
        <p14:creationId xmlns:p14="http://schemas.microsoft.com/office/powerpoint/2010/main" val="2191947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F35F8F-3EA6-0C82-5F5F-4E23F8BC56CB}"/>
              </a:ext>
            </a:extLst>
          </p:cNvPr>
          <p:cNvPicPr>
            <a:picLocks noChangeAspect="1"/>
          </p:cNvPicPr>
          <p:nvPr/>
        </p:nvPicPr>
        <p:blipFill>
          <a:blip r:embed="rId2"/>
          <a:stretch>
            <a:fillRect/>
          </a:stretch>
        </p:blipFill>
        <p:spPr>
          <a:xfrm>
            <a:off x="651163" y="1232945"/>
            <a:ext cx="10889673" cy="5361927"/>
          </a:xfrm>
          <a:prstGeom prst="rect">
            <a:avLst/>
          </a:prstGeom>
        </p:spPr>
      </p:pic>
      <p:sp>
        <p:nvSpPr>
          <p:cNvPr id="5" name="TextBox 4">
            <a:extLst>
              <a:ext uri="{FF2B5EF4-FFF2-40B4-BE49-F238E27FC236}">
                <a16:creationId xmlns:a16="http://schemas.microsoft.com/office/drawing/2014/main" id="{2C8E5DDE-1C75-7E2E-E392-1AFD21782830}"/>
              </a:ext>
            </a:extLst>
          </p:cNvPr>
          <p:cNvSpPr txBox="1"/>
          <p:nvPr/>
        </p:nvSpPr>
        <p:spPr>
          <a:xfrm>
            <a:off x="651163" y="605042"/>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 Details by Carrier, Origin, Destination</a:t>
            </a:r>
            <a:endParaRPr lang="en-US" b="1" dirty="0"/>
          </a:p>
        </p:txBody>
      </p:sp>
    </p:spTree>
    <p:extLst>
      <p:ext uri="{BB962C8B-B14F-4D97-AF65-F5344CB8AC3E}">
        <p14:creationId xmlns:p14="http://schemas.microsoft.com/office/powerpoint/2010/main" val="48513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2982-97BA-4F18-B1A4-0D743484FF55}"/>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988B2270-135A-4099-BDFB-E92DBD24898F}"/>
              </a:ext>
            </a:extLst>
          </p:cNvPr>
          <p:cNvSpPr>
            <a:spLocks noGrp="1"/>
          </p:cNvSpPr>
          <p:nvPr>
            <p:ph idx="1"/>
          </p:nvPr>
        </p:nvSpPr>
        <p:spPr>
          <a:xfrm>
            <a:off x="558140" y="2565070"/>
            <a:ext cx="10889673" cy="3788229"/>
          </a:xfrm>
        </p:spPr>
        <p:txBody>
          <a:bodyPr>
            <a:normAutofit fontScale="85000" lnSpcReduction="20000"/>
          </a:bodyPr>
          <a:lstStyle/>
          <a:p>
            <a:pPr marL="0" indent="0" algn="just">
              <a:buNone/>
            </a:pPr>
            <a:r>
              <a:rPr lang="en-IN" sz="2300" b="1" dirty="0">
                <a:latin typeface="Times New Roman" panose="02020603050405020304" pitchFamily="18" charset="0"/>
                <a:cs typeface="Times New Roman" panose="02020603050405020304" pitchFamily="18" charset="0"/>
              </a:rPr>
              <a:t>Flights Data Analysis:</a:t>
            </a:r>
          </a:p>
          <a:p>
            <a:pPr marL="0" indent="0" algn="just">
              <a:buNone/>
            </a:pPr>
            <a:endParaRPr lang="en-IN" dirty="0">
              <a:latin typeface="Times New Roman" panose="02020603050405020304" pitchFamily="18" charset="0"/>
              <a:cs typeface="Times New Roman" panose="02020603050405020304" pitchFamily="18" charset="0"/>
            </a:endParaRPr>
          </a:p>
          <a:p>
            <a:pPr algn="just">
              <a:lnSpc>
                <a:spcPct val="120000"/>
              </a:lnSpc>
            </a:pPr>
            <a:r>
              <a:rPr lang="en-IN" sz="2100" dirty="0">
                <a:solidFill>
                  <a:schemeClr val="tx1"/>
                </a:solidFill>
                <a:latin typeface="Times New Roman" panose="02020603050405020304" pitchFamily="18" charset="0"/>
                <a:cs typeface="Times New Roman" panose="02020603050405020304" pitchFamily="18" charset="0"/>
              </a:rPr>
              <a:t>In this project we aim to do analysis on Flights Dataset where we analyse all the domestic flights that took place in the NYC </a:t>
            </a:r>
            <a:r>
              <a:rPr lang="en-US" sz="2100" dirty="0">
                <a:solidFill>
                  <a:schemeClr val="tx1"/>
                </a:solidFill>
                <a:latin typeface="Times New Roman" panose="02020603050405020304" pitchFamily="18" charset="0"/>
                <a:cs typeface="Times New Roman" panose="02020603050405020304" pitchFamily="18" charset="0"/>
              </a:rPr>
              <a:t>(EWR, JFK and LGA)</a:t>
            </a:r>
            <a:r>
              <a:rPr lang="en-IN" sz="2100" dirty="0">
                <a:solidFill>
                  <a:schemeClr val="tx1"/>
                </a:solidFill>
                <a:latin typeface="Times New Roman" panose="02020603050405020304" pitchFamily="18" charset="0"/>
                <a:cs typeface="Times New Roman" panose="02020603050405020304" pitchFamily="18" charset="0"/>
              </a:rPr>
              <a:t>, United States in 2013 - </a:t>
            </a:r>
            <a:r>
              <a:rPr lang="en-US" sz="2100" dirty="0">
                <a:solidFill>
                  <a:schemeClr val="tx1"/>
                </a:solidFill>
                <a:latin typeface="Times New Roman" panose="02020603050405020304" pitchFamily="18" charset="0"/>
                <a:cs typeface="Times New Roman" panose="02020603050405020304" pitchFamily="18" charset="0"/>
              </a:rPr>
              <a:t>336,776 flights in total. </a:t>
            </a:r>
            <a:r>
              <a:rPr lang="en-IN" sz="2100" dirty="0">
                <a:solidFill>
                  <a:schemeClr val="tx1"/>
                </a:solidFill>
                <a:latin typeface="Times New Roman" panose="02020603050405020304" pitchFamily="18" charset="0"/>
                <a:cs typeface="Times New Roman" panose="02020603050405020304" pitchFamily="18" charset="0"/>
              </a:rPr>
              <a:t> </a:t>
            </a:r>
            <a:r>
              <a:rPr lang="en-US" sz="2100" dirty="0">
                <a:solidFill>
                  <a:schemeClr val="tx1"/>
                </a:solidFill>
                <a:latin typeface="Times New Roman" panose="02020603050405020304" pitchFamily="18" charset="0"/>
                <a:cs typeface="Times New Roman" panose="02020603050405020304" pitchFamily="18" charset="0"/>
              </a:rPr>
              <a:t>This dataset has the detailed information on the number of on-time or delayed flights, flights from different origin or destination, flights of different carriers.</a:t>
            </a:r>
            <a:endParaRPr lang="en-IN" sz="21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IN" sz="2100" dirty="0">
                <a:solidFill>
                  <a:schemeClr val="tx1"/>
                </a:solidFill>
                <a:latin typeface="Times New Roman" panose="02020603050405020304" pitchFamily="18" charset="0"/>
                <a:cs typeface="Times New Roman" panose="02020603050405020304" pitchFamily="18" charset="0"/>
              </a:rPr>
              <a:t>Each year, millions of travellers are affected by flight delays causing them to miss important meetings or miss connections and spend additional time away from home. Through this analysis we’ll try to explore what flights are more likely to be delayed.</a:t>
            </a:r>
          </a:p>
          <a:p>
            <a:pPr algn="just">
              <a:lnSpc>
                <a:spcPct val="120000"/>
              </a:lnSpc>
            </a:pPr>
            <a:r>
              <a:rPr lang="en-IN" sz="2100" dirty="0">
                <a:solidFill>
                  <a:schemeClr val="tx1"/>
                </a:solidFill>
                <a:latin typeface="Times New Roman" panose="02020603050405020304" pitchFamily="18" charset="0"/>
                <a:cs typeface="Times New Roman" panose="02020603050405020304" pitchFamily="18" charset="0"/>
              </a:rPr>
              <a:t>Analysis of flights based on the location and time will be helpful to find which flights will arrive and depart from certain location and to find their schedule. At the same time, people can analyse shortest duration flight, find best airports in terms of early departure so they can book that flight and reach their destination on-time.</a:t>
            </a:r>
          </a:p>
          <a:p>
            <a:endParaRPr lang="en-US" dirty="0"/>
          </a:p>
        </p:txBody>
      </p:sp>
    </p:spTree>
    <p:extLst>
      <p:ext uri="{BB962C8B-B14F-4D97-AF65-F5344CB8AC3E}">
        <p14:creationId xmlns:p14="http://schemas.microsoft.com/office/powerpoint/2010/main" val="44998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52FD6C-5A2D-8724-DF43-AC340C5F2A17}"/>
              </a:ext>
            </a:extLst>
          </p:cNvPr>
          <p:cNvPicPr>
            <a:picLocks noChangeAspect="1"/>
          </p:cNvPicPr>
          <p:nvPr/>
        </p:nvPicPr>
        <p:blipFill>
          <a:blip r:embed="rId2"/>
          <a:stretch>
            <a:fillRect/>
          </a:stretch>
        </p:blipFill>
        <p:spPr>
          <a:xfrm>
            <a:off x="498763" y="1299329"/>
            <a:ext cx="11194474" cy="5395415"/>
          </a:xfrm>
          <a:prstGeom prst="rect">
            <a:avLst/>
          </a:prstGeom>
        </p:spPr>
      </p:pic>
      <p:sp>
        <p:nvSpPr>
          <p:cNvPr id="5" name="TextBox 4">
            <a:extLst>
              <a:ext uri="{FF2B5EF4-FFF2-40B4-BE49-F238E27FC236}">
                <a16:creationId xmlns:a16="http://schemas.microsoft.com/office/drawing/2014/main" id="{D67CC97C-2F91-C501-B149-6E2682BCDDAC}"/>
              </a:ext>
            </a:extLst>
          </p:cNvPr>
          <p:cNvSpPr txBox="1"/>
          <p:nvPr/>
        </p:nvSpPr>
        <p:spPr>
          <a:xfrm>
            <a:off x="651163" y="623454"/>
            <a:ext cx="6040582"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Flights By Dest</a:t>
            </a:r>
            <a:endParaRPr lang="en-US" b="1" dirty="0"/>
          </a:p>
        </p:txBody>
      </p:sp>
    </p:spTree>
    <p:extLst>
      <p:ext uri="{BB962C8B-B14F-4D97-AF65-F5344CB8AC3E}">
        <p14:creationId xmlns:p14="http://schemas.microsoft.com/office/powerpoint/2010/main" val="4144862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FC0C9-7B3B-2F9E-6507-1B6B1C752495}"/>
              </a:ext>
            </a:extLst>
          </p:cNvPr>
          <p:cNvSpPr txBox="1"/>
          <p:nvPr/>
        </p:nvSpPr>
        <p:spPr>
          <a:xfrm>
            <a:off x="817417" y="646606"/>
            <a:ext cx="6096000" cy="369332"/>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333333"/>
                </a:solidFill>
                <a:effectLst/>
                <a:latin typeface="Tableau Light"/>
              </a:rPr>
              <a:t>Flights By Origin, Destination</a:t>
            </a:r>
            <a:endParaRPr lang="en-US" b="1" dirty="0"/>
          </a:p>
        </p:txBody>
      </p:sp>
      <p:pic>
        <p:nvPicPr>
          <p:cNvPr id="8" name="Picture 7">
            <a:extLst>
              <a:ext uri="{FF2B5EF4-FFF2-40B4-BE49-F238E27FC236}">
                <a16:creationId xmlns:a16="http://schemas.microsoft.com/office/drawing/2014/main" id="{806F21FC-8112-A3BE-6E0B-AF1E0A783B48}"/>
              </a:ext>
            </a:extLst>
          </p:cNvPr>
          <p:cNvPicPr>
            <a:picLocks noChangeAspect="1"/>
          </p:cNvPicPr>
          <p:nvPr/>
        </p:nvPicPr>
        <p:blipFill rotWithShape="1">
          <a:blip r:embed="rId2"/>
          <a:srcRect t="11198" b="6222"/>
          <a:stretch/>
        </p:blipFill>
        <p:spPr>
          <a:xfrm>
            <a:off x="894605" y="1433601"/>
            <a:ext cx="10290629" cy="4777793"/>
          </a:xfrm>
          <a:prstGeom prst="rect">
            <a:avLst/>
          </a:prstGeom>
        </p:spPr>
      </p:pic>
    </p:spTree>
    <p:extLst>
      <p:ext uri="{BB962C8B-B14F-4D97-AF65-F5344CB8AC3E}">
        <p14:creationId xmlns:p14="http://schemas.microsoft.com/office/powerpoint/2010/main" val="4089734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986D4-CA97-DA71-5352-A6D15393878F}"/>
              </a:ext>
            </a:extLst>
          </p:cNvPr>
          <p:cNvPicPr>
            <a:picLocks noChangeAspect="1"/>
          </p:cNvPicPr>
          <p:nvPr/>
        </p:nvPicPr>
        <p:blipFill>
          <a:blip r:embed="rId2"/>
          <a:stretch>
            <a:fillRect/>
          </a:stretch>
        </p:blipFill>
        <p:spPr>
          <a:xfrm>
            <a:off x="2516332" y="1247765"/>
            <a:ext cx="6337381" cy="5069906"/>
          </a:xfrm>
          <a:prstGeom prst="rect">
            <a:avLst/>
          </a:prstGeom>
        </p:spPr>
      </p:pic>
    </p:spTree>
    <p:extLst>
      <p:ext uri="{BB962C8B-B14F-4D97-AF65-F5344CB8AC3E}">
        <p14:creationId xmlns:p14="http://schemas.microsoft.com/office/powerpoint/2010/main" val="58228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D8D749-5E01-FA2A-5478-6E0429948194}"/>
              </a:ext>
            </a:extLst>
          </p:cNvPr>
          <p:cNvPicPr>
            <a:picLocks noChangeAspect="1"/>
          </p:cNvPicPr>
          <p:nvPr/>
        </p:nvPicPr>
        <p:blipFill>
          <a:blip r:embed="rId2"/>
          <a:stretch>
            <a:fillRect/>
          </a:stretch>
        </p:blipFill>
        <p:spPr>
          <a:xfrm>
            <a:off x="2639332" y="1138646"/>
            <a:ext cx="6969125" cy="5530668"/>
          </a:xfrm>
          <a:prstGeom prst="rect">
            <a:avLst/>
          </a:prstGeom>
        </p:spPr>
      </p:pic>
    </p:spTree>
    <p:extLst>
      <p:ext uri="{BB962C8B-B14F-4D97-AF65-F5344CB8AC3E}">
        <p14:creationId xmlns:p14="http://schemas.microsoft.com/office/powerpoint/2010/main" val="1638013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5918F-0CD3-D21A-146E-E13D73D2C786}"/>
              </a:ext>
            </a:extLst>
          </p:cNvPr>
          <p:cNvPicPr>
            <a:picLocks noChangeAspect="1"/>
          </p:cNvPicPr>
          <p:nvPr/>
        </p:nvPicPr>
        <p:blipFill>
          <a:blip r:embed="rId2"/>
          <a:stretch>
            <a:fillRect/>
          </a:stretch>
        </p:blipFill>
        <p:spPr>
          <a:xfrm>
            <a:off x="2307770" y="1278705"/>
            <a:ext cx="7503887" cy="5376093"/>
          </a:xfrm>
          <a:prstGeom prst="rect">
            <a:avLst/>
          </a:prstGeom>
        </p:spPr>
      </p:pic>
    </p:spTree>
    <p:extLst>
      <p:ext uri="{BB962C8B-B14F-4D97-AF65-F5344CB8AC3E}">
        <p14:creationId xmlns:p14="http://schemas.microsoft.com/office/powerpoint/2010/main" val="1435211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EEB27-5E64-C253-BDE4-0A7E9FA21F87}"/>
              </a:ext>
            </a:extLst>
          </p:cNvPr>
          <p:cNvPicPr>
            <a:picLocks noChangeAspect="1"/>
          </p:cNvPicPr>
          <p:nvPr/>
        </p:nvPicPr>
        <p:blipFill>
          <a:blip r:embed="rId2"/>
          <a:stretch>
            <a:fillRect/>
          </a:stretch>
        </p:blipFill>
        <p:spPr>
          <a:xfrm>
            <a:off x="2483758" y="1262742"/>
            <a:ext cx="6703786" cy="5363029"/>
          </a:xfrm>
          <a:prstGeom prst="rect">
            <a:avLst/>
          </a:prstGeom>
        </p:spPr>
      </p:pic>
    </p:spTree>
    <p:extLst>
      <p:ext uri="{BB962C8B-B14F-4D97-AF65-F5344CB8AC3E}">
        <p14:creationId xmlns:p14="http://schemas.microsoft.com/office/powerpoint/2010/main" val="232303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9498AC-F25A-F8E7-02B4-245AC921E225}"/>
              </a:ext>
            </a:extLst>
          </p:cNvPr>
          <p:cNvPicPr>
            <a:picLocks noChangeAspect="1"/>
          </p:cNvPicPr>
          <p:nvPr/>
        </p:nvPicPr>
        <p:blipFill>
          <a:blip r:embed="rId2"/>
          <a:stretch>
            <a:fillRect/>
          </a:stretch>
        </p:blipFill>
        <p:spPr>
          <a:xfrm>
            <a:off x="2927351" y="1158964"/>
            <a:ext cx="6724650" cy="5379721"/>
          </a:xfrm>
          <a:prstGeom prst="rect">
            <a:avLst/>
          </a:prstGeom>
        </p:spPr>
      </p:pic>
      <p:pic>
        <p:nvPicPr>
          <p:cNvPr id="5" name="Picture 4">
            <a:extLst>
              <a:ext uri="{FF2B5EF4-FFF2-40B4-BE49-F238E27FC236}">
                <a16:creationId xmlns:a16="http://schemas.microsoft.com/office/drawing/2014/main" id="{B81D8B6F-BFE3-197D-0DE0-8E3DF0881490}"/>
              </a:ext>
            </a:extLst>
          </p:cNvPr>
          <p:cNvPicPr>
            <a:picLocks noChangeAspect="1"/>
          </p:cNvPicPr>
          <p:nvPr/>
        </p:nvPicPr>
        <p:blipFill>
          <a:blip r:embed="rId3"/>
          <a:stretch>
            <a:fillRect/>
          </a:stretch>
        </p:blipFill>
        <p:spPr>
          <a:xfrm>
            <a:off x="1896837" y="574766"/>
            <a:ext cx="7454898" cy="5963919"/>
          </a:xfrm>
          <a:prstGeom prst="rect">
            <a:avLst/>
          </a:prstGeom>
        </p:spPr>
      </p:pic>
    </p:spTree>
    <p:extLst>
      <p:ext uri="{BB962C8B-B14F-4D97-AF65-F5344CB8AC3E}">
        <p14:creationId xmlns:p14="http://schemas.microsoft.com/office/powerpoint/2010/main" val="2688271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D3F-A6FF-0971-AB53-1245F27C1A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B14AD3-647B-245B-7D57-5B4D8DE20B9E}"/>
              </a:ext>
            </a:extLst>
          </p:cNvPr>
          <p:cNvSpPr>
            <a:spLocks noGrp="1"/>
          </p:cNvSpPr>
          <p:nvPr>
            <p:ph idx="1"/>
          </p:nvPr>
        </p:nvSpPr>
        <p:spPr>
          <a:xfrm>
            <a:off x="775855" y="2507673"/>
            <a:ext cx="10709563" cy="3713017"/>
          </a:xfrm>
        </p:spPr>
        <p:txBody>
          <a:bodyPr/>
          <a:lstStyle/>
          <a:p>
            <a:pPr marL="0" indent="0" algn="just">
              <a:lnSpc>
                <a:spcPct val="150000"/>
              </a:lnSpc>
              <a:buNone/>
            </a:pPr>
            <a:r>
              <a:rPr lang="en-US" dirty="0"/>
              <a:t>By this Analysis, people can find the flights count and information by carrier, origin, destination  by month and day. we could also analyze the arrival and departure delays so that people can avoid taking the wrong flight, avoid delays, which allows them to save time. </a:t>
            </a:r>
          </a:p>
          <a:p>
            <a:pPr marL="0" indent="0" algn="just">
              <a:lnSpc>
                <a:spcPct val="150000"/>
              </a:lnSpc>
              <a:buNone/>
            </a:pPr>
            <a:r>
              <a:rPr lang="en-US" dirty="0"/>
              <a:t>Airline management can improve their service by rectifying the arrival and departure delays and also by adding more details like reason for delays, ticket price. This improvement makes an advantage to the people in choosing the best flights to fly.</a:t>
            </a:r>
          </a:p>
        </p:txBody>
      </p:sp>
    </p:spTree>
    <p:extLst>
      <p:ext uri="{BB962C8B-B14F-4D97-AF65-F5344CB8AC3E}">
        <p14:creationId xmlns:p14="http://schemas.microsoft.com/office/powerpoint/2010/main" val="2608200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a:extLst>
              <a:ext uri="{FF2B5EF4-FFF2-40B4-BE49-F238E27FC236}">
                <a16:creationId xmlns:a16="http://schemas.microsoft.com/office/drawing/2014/main" id="{FCB83A53-5A4A-48C0-B23C-3F31B726B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012" y="1432466"/>
            <a:ext cx="5798597" cy="371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02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8E83-F9CC-4293-AFBC-49B339D50D78}"/>
              </a:ext>
            </a:extLst>
          </p:cNvPr>
          <p:cNvSpPr>
            <a:spLocks noGrp="1"/>
          </p:cNvSpPr>
          <p:nvPr>
            <p:ph type="title"/>
          </p:nvPr>
        </p:nvSpPr>
        <p:spPr>
          <a:xfrm>
            <a:off x="1154954" y="973668"/>
            <a:ext cx="8761413" cy="706964"/>
          </a:xfrm>
        </p:spPr>
        <p:txBody>
          <a:bodyPr/>
          <a:lstStyle/>
          <a:p>
            <a:r>
              <a:rPr lang="en-IN" dirty="0"/>
              <a:t>Dataset Contains information on…..</a:t>
            </a:r>
          </a:p>
        </p:txBody>
      </p:sp>
      <p:sp>
        <p:nvSpPr>
          <p:cNvPr id="3" name="Content Placeholder 2">
            <a:extLst>
              <a:ext uri="{FF2B5EF4-FFF2-40B4-BE49-F238E27FC236}">
                <a16:creationId xmlns:a16="http://schemas.microsoft.com/office/drawing/2014/main" id="{A50FFE1B-5DAA-4FD1-8250-26ED708D30B9}"/>
              </a:ext>
            </a:extLst>
          </p:cNvPr>
          <p:cNvSpPr>
            <a:spLocks noGrp="1"/>
          </p:cNvSpPr>
          <p:nvPr>
            <p:ph idx="1"/>
          </p:nvPr>
        </p:nvSpPr>
        <p:spPr>
          <a:xfrm>
            <a:off x="927847" y="2312895"/>
            <a:ext cx="10676965" cy="3778623"/>
          </a:xfrm>
        </p:spPr>
        <p:txBody>
          <a:bodyPr>
            <a:normAutofit/>
          </a:bodyPr>
          <a:lstStyle/>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lgn="l">
              <a:buNone/>
            </a:pPr>
            <a:r>
              <a:rPr lang="en-US" b="1" dirty="0">
                <a:solidFill>
                  <a:srgbClr val="212121"/>
                </a:solidFill>
                <a:latin typeface="Roboto" panose="02000000000000000000" pitchFamily="2" charset="0"/>
              </a:rPr>
              <a:t>Key Columns in the Flights Data Set :</a:t>
            </a:r>
          </a:p>
          <a:p>
            <a:pPr algn="just"/>
            <a:r>
              <a:rPr lang="en-US" dirty="0">
                <a:solidFill>
                  <a:schemeClr val="tx1"/>
                </a:solidFill>
                <a:latin typeface="Times New Roman" panose="02020603050405020304" pitchFamily="18" charset="0"/>
                <a:cs typeface="Times New Roman" panose="02020603050405020304" pitchFamily="18" charset="0"/>
              </a:rPr>
              <a:t>year, month, day : Date of departure.</a:t>
            </a:r>
          </a:p>
          <a:p>
            <a:pPr algn="just"/>
            <a:r>
              <a:rPr lang="en-US" dirty="0">
                <a:solidFill>
                  <a:schemeClr val="tx1"/>
                </a:solidFill>
                <a:latin typeface="Times New Roman" panose="02020603050405020304" pitchFamily="18" charset="0"/>
                <a:cs typeface="Times New Roman" panose="02020603050405020304" pitchFamily="18" charset="0"/>
              </a:rPr>
              <a:t>dep_time , arr_time : Actual departure and arrival times (format HHMM or HMM)</a:t>
            </a:r>
          </a:p>
          <a:p>
            <a:pPr algn="just"/>
            <a:r>
              <a:rPr lang="en-US" dirty="0">
                <a:solidFill>
                  <a:schemeClr val="tx1"/>
                </a:solidFill>
                <a:latin typeface="Times New Roman" panose="02020603050405020304" pitchFamily="18" charset="0"/>
                <a:cs typeface="Times New Roman" panose="02020603050405020304" pitchFamily="18" charset="0"/>
              </a:rPr>
              <a:t>sched_dep_time , sched_arr_time : Scheduled departure and arrival times (format HHMM or HMM)</a:t>
            </a:r>
          </a:p>
          <a:p>
            <a:pPr algn="just"/>
            <a:r>
              <a:rPr lang="en-US" dirty="0">
                <a:solidFill>
                  <a:schemeClr val="tx1"/>
                </a:solidFill>
                <a:latin typeface="Times New Roman" panose="02020603050405020304" pitchFamily="18" charset="0"/>
                <a:cs typeface="Times New Roman" panose="02020603050405020304" pitchFamily="18" charset="0"/>
              </a:rPr>
              <a:t>dep_delay , arr_delay : Departure and arrival delays, in minutes. Negative times represent early departures/arrivals.</a:t>
            </a:r>
          </a:p>
          <a:p>
            <a:pPr algn="just"/>
            <a:r>
              <a:rPr lang="en-US" dirty="0">
                <a:solidFill>
                  <a:schemeClr val="tx1"/>
                </a:solidFill>
                <a:latin typeface="Times New Roman" panose="02020603050405020304" pitchFamily="18" charset="0"/>
                <a:cs typeface="Times New Roman" panose="02020603050405020304" pitchFamily="18" charset="0"/>
              </a:rPr>
              <a:t>carrier : Two letter carrier abbreviation.</a:t>
            </a:r>
          </a:p>
          <a:p>
            <a:pPr algn="just"/>
            <a:r>
              <a:rPr lang="en-US" dirty="0">
                <a:solidFill>
                  <a:schemeClr val="tx1"/>
                </a:solidFill>
                <a:latin typeface="Times New Roman" panose="02020603050405020304" pitchFamily="18" charset="0"/>
                <a:cs typeface="Times New Roman" panose="02020603050405020304" pitchFamily="18" charset="0"/>
              </a:rPr>
              <a:t>Flight : Flight number.</a:t>
            </a:r>
          </a:p>
          <a:p>
            <a:pPr marL="0" indent="0" algn="l">
              <a:buNone/>
            </a:pPr>
            <a:endParaRPr lang="en-US" b="0" i="0" dirty="0">
              <a:solidFill>
                <a:srgbClr val="212121"/>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398106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F68B-D77A-4FF6-856F-C5DE67A5C2F6}"/>
              </a:ext>
            </a:extLst>
          </p:cNvPr>
          <p:cNvSpPr>
            <a:spLocks noGrp="1"/>
          </p:cNvSpPr>
          <p:nvPr>
            <p:ph type="title"/>
          </p:nvPr>
        </p:nvSpPr>
        <p:spPr/>
        <p:txBody>
          <a:bodyPr/>
          <a:lstStyle/>
          <a:p>
            <a:r>
              <a:rPr lang="en-IN" dirty="0"/>
              <a:t>Dataset Contains information on…..</a:t>
            </a:r>
          </a:p>
        </p:txBody>
      </p:sp>
      <p:sp>
        <p:nvSpPr>
          <p:cNvPr id="3" name="Content Placeholder 2">
            <a:extLst>
              <a:ext uri="{FF2B5EF4-FFF2-40B4-BE49-F238E27FC236}">
                <a16:creationId xmlns:a16="http://schemas.microsoft.com/office/drawing/2014/main" id="{BC12EEC6-D219-4B16-9985-00AFD653D316}"/>
              </a:ext>
            </a:extLst>
          </p:cNvPr>
          <p:cNvSpPr>
            <a:spLocks noGrp="1"/>
          </p:cNvSpPr>
          <p:nvPr>
            <p:ph idx="1"/>
          </p:nvPr>
        </p:nvSpPr>
        <p:spPr>
          <a:xfrm>
            <a:off x="1154954" y="2848865"/>
            <a:ext cx="10409517" cy="341630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Tailnum : Identification number of an aircraft painted on its tail</a:t>
            </a:r>
          </a:p>
          <a:p>
            <a:pPr algn="just"/>
            <a:r>
              <a:rPr lang="en-US" dirty="0">
                <a:solidFill>
                  <a:schemeClr val="tx1"/>
                </a:solidFill>
                <a:latin typeface="Times New Roman" panose="02020603050405020304" pitchFamily="18" charset="0"/>
                <a:cs typeface="Times New Roman" panose="02020603050405020304" pitchFamily="18" charset="0"/>
              </a:rPr>
              <a:t>Origin , dest : Origin and destination.</a:t>
            </a:r>
          </a:p>
          <a:p>
            <a:pPr algn="just"/>
            <a:r>
              <a:rPr lang="en-US" dirty="0">
                <a:solidFill>
                  <a:schemeClr val="tx1"/>
                </a:solidFill>
                <a:latin typeface="Times New Roman" panose="02020603050405020304" pitchFamily="18" charset="0"/>
                <a:cs typeface="Times New Roman" panose="02020603050405020304" pitchFamily="18" charset="0"/>
              </a:rPr>
              <a:t>air_time  : Amount of time spent in the air, in minutes.</a:t>
            </a:r>
          </a:p>
          <a:p>
            <a:pPr algn="just"/>
            <a:r>
              <a:rPr lang="en-US" dirty="0">
                <a:solidFill>
                  <a:schemeClr val="tx1"/>
                </a:solidFill>
                <a:latin typeface="Times New Roman" panose="02020603050405020304" pitchFamily="18" charset="0"/>
                <a:cs typeface="Times New Roman" panose="02020603050405020304" pitchFamily="18" charset="0"/>
              </a:rPr>
              <a:t>Distance : Distance between airports, in miles.</a:t>
            </a:r>
          </a:p>
          <a:p>
            <a:pPr algn="just"/>
            <a:r>
              <a:rPr lang="en-US" dirty="0">
                <a:solidFill>
                  <a:schemeClr val="tx1"/>
                </a:solidFill>
                <a:latin typeface="Times New Roman" panose="02020603050405020304" pitchFamily="18" charset="0"/>
                <a:cs typeface="Times New Roman" panose="02020603050405020304" pitchFamily="18" charset="0"/>
              </a:rPr>
              <a:t>hour, minute : Time of scheduled departure broken into hour and minutes.</a:t>
            </a:r>
          </a:p>
          <a:p>
            <a:pPr algn="just"/>
            <a:r>
              <a:rPr lang="en-US" dirty="0">
                <a:solidFill>
                  <a:schemeClr val="tx1"/>
                </a:solidFill>
                <a:latin typeface="Times New Roman" panose="02020603050405020304" pitchFamily="18" charset="0"/>
                <a:cs typeface="Times New Roman" panose="02020603050405020304" pitchFamily="18" charset="0"/>
              </a:rPr>
              <a:t>time_hour : Scheduled date and hour of the flight as a POSIXct date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4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FF8-4F5E-4ECF-B1EF-DD25F0A80562}"/>
              </a:ext>
            </a:extLst>
          </p:cNvPr>
          <p:cNvSpPr>
            <a:spLocks noGrp="1"/>
          </p:cNvSpPr>
          <p:nvPr>
            <p:ph type="title"/>
          </p:nvPr>
        </p:nvSpPr>
        <p:spPr/>
        <p:txBody>
          <a:bodyPr/>
          <a:lstStyle/>
          <a:p>
            <a:r>
              <a:rPr lang="en-US" sz="3600" dirty="0"/>
              <a:t>Process And Tools Used</a:t>
            </a:r>
            <a:endParaRPr lang="en-US" dirty="0"/>
          </a:p>
        </p:txBody>
      </p:sp>
      <p:pic>
        <p:nvPicPr>
          <p:cNvPr id="4" name="Picture 3" descr="Chart&#10;&#10;Description automatically generated">
            <a:extLst>
              <a:ext uri="{FF2B5EF4-FFF2-40B4-BE49-F238E27FC236}">
                <a16:creationId xmlns:a16="http://schemas.microsoft.com/office/drawing/2014/main" id="{FFAB38A9-839C-4EAA-B5E3-5A3E4D947DE3}"/>
              </a:ext>
            </a:extLst>
          </p:cNvPr>
          <p:cNvPicPr>
            <a:picLocks noChangeAspect="1"/>
          </p:cNvPicPr>
          <p:nvPr/>
        </p:nvPicPr>
        <p:blipFill>
          <a:blip r:embed="rId2"/>
          <a:stretch>
            <a:fillRect/>
          </a:stretch>
        </p:blipFill>
        <p:spPr>
          <a:xfrm>
            <a:off x="1154954" y="4440749"/>
            <a:ext cx="1472368" cy="1514004"/>
          </a:xfrm>
          <a:prstGeom prst="rect">
            <a:avLst/>
          </a:prstGeom>
        </p:spPr>
      </p:pic>
      <p:pic>
        <p:nvPicPr>
          <p:cNvPr id="7" name="Picture 6" descr="Logo&#10;&#10;Description automatically generated">
            <a:extLst>
              <a:ext uri="{FF2B5EF4-FFF2-40B4-BE49-F238E27FC236}">
                <a16:creationId xmlns:a16="http://schemas.microsoft.com/office/drawing/2014/main" id="{64B9E980-BA14-492C-8DEC-63F972091C50}"/>
              </a:ext>
            </a:extLst>
          </p:cNvPr>
          <p:cNvPicPr>
            <a:picLocks noChangeAspect="1"/>
          </p:cNvPicPr>
          <p:nvPr/>
        </p:nvPicPr>
        <p:blipFill>
          <a:blip r:embed="rId3"/>
          <a:stretch>
            <a:fillRect/>
          </a:stretch>
        </p:blipFill>
        <p:spPr>
          <a:xfrm>
            <a:off x="3178262" y="3963043"/>
            <a:ext cx="915562" cy="974002"/>
          </a:xfrm>
          <a:prstGeom prst="rect">
            <a:avLst/>
          </a:prstGeom>
        </p:spPr>
      </p:pic>
      <p:sp>
        <p:nvSpPr>
          <p:cNvPr id="8" name="TextBox 7">
            <a:extLst>
              <a:ext uri="{FF2B5EF4-FFF2-40B4-BE49-F238E27FC236}">
                <a16:creationId xmlns:a16="http://schemas.microsoft.com/office/drawing/2014/main" id="{4C224600-C8EE-41CC-A357-AB42D0B0517A}"/>
              </a:ext>
            </a:extLst>
          </p:cNvPr>
          <p:cNvSpPr txBox="1"/>
          <p:nvPr/>
        </p:nvSpPr>
        <p:spPr>
          <a:xfrm>
            <a:off x="6271857" y="2397889"/>
            <a:ext cx="5533292" cy="5078313"/>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AWS S3 Bucket: </a:t>
            </a:r>
            <a:r>
              <a:rPr lang="en-US" dirty="0">
                <a:latin typeface="Times New Roman" panose="02020603050405020304" pitchFamily="18" charset="0"/>
                <a:cs typeface="Times New Roman" panose="02020603050405020304" pitchFamily="18" charset="0"/>
              </a:rPr>
              <a:t>To load the flights_data.csv in the cloud storage and  to store all the output files in the cloud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AWS RDS: </a:t>
            </a:r>
            <a:r>
              <a:rPr lang="en-US" dirty="0">
                <a:latin typeface="Times New Roman" panose="02020603050405020304" pitchFamily="18" charset="0"/>
                <a:cs typeface="Times New Roman" panose="02020603050405020304" pitchFamily="18" charset="0"/>
              </a:rPr>
              <a:t>To host the MySQL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AWS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Glue</a:t>
            </a:r>
            <a:r>
              <a:rPr lang="en-US" dirty="0">
                <a:latin typeface="Times New Roman" panose="02020603050405020304" pitchFamily="18" charset="0"/>
                <a:cs typeface="Times New Roman" panose="02020603050405020304" pitchFamily="18" charset="0"/>
              </a:rPr>
              <a:t>: To</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access the data and create table definitions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AWS Athena</a:t>
            </a:r>
            <a:r>
              <a:rPr lang="en-US" dirty="0">
                <a:latin typeface="Times New Roman" panose="02020603050405020304" pitchFamily="18" charset="0"/>
                <a:cs typeface="Times New Roman" panose="02020603050405020304" pitchFamily="18" charset="0"/>
              </a:rPr>
              <a:t>: To analyze data in Amazon S3 using standard SQL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Tableau:</a:t>
            </a:r>
            <a:r>
              <a:rPr lang="en-US" dirty="0">
                <a:latin typeface="Times New Roman" panose="02020603050405020304" pitchFamily="18" charset="0"/>
                <a:cs typeface="Times New Roman" panose="02020603050405020304" pitchFamily="18" charset="0"/>
              </a:rPr>
              <a:t> For Visualization and Analysis</a:t>
            </a:r>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B71B804D-8990-CDBF-BF8B-47E4CBF21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954" y="2862262"/>
            <a:ext cx="167640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5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003A-71B7-40B6-9E1A-548A613845EF}"/>
              </a:ext>
            </a:extLst>
          </p:cNvPr>
          <p:cNvSpPr>
            <a:spLocks noGrp="1"/>
          </p:cNvSpPr>
          <p:nvPr>
            <p:ph type="title"/>
          </p:nvPr>
        </p:nvSpPr>
        <p:spPr/>
        <p:txBody>
          <a:bodyPr/>
          <a:lstStyle/>
          <a:p>
            <a:r>
              <a:rPr lang="en-US" dirty="0"/>
              <a:t>What can we Analyse?</a:t>
            </a:r>
          </a:p>
        </p:txBody>
      </p:sp>
      <p:sp>
        <p:nvSpPr>
          <p:cNvPr id="3" name="Content Placeholder 2">
            <a:extLst>
              <a:ext uri="{FF2B5EF4-FFF2-40B4-BE49-F238E27FC236}">
                <a16:creationId xmlns:a16="http://schemas.microsoft.com/office/drawing/2014/main" id="{97EB14CE-2D4C-4D97-9FC9-F35D6919BD52}"/>
              </a:ext>
            </a:extLst>
          </p:cNvPr>
          <p:cNvSpPr>
            <a:spLocks noGrp="1"/>
          </p:cNvSpPr>
          <p:nvPr>
            <p:ph idx="1"/>
          </p:nvPr>
        </p:nvSpPr>
        <p:spPr>
          <a:xfrm>
            <a:off x="1154954" y="2468032"/>
            <a:ext cx="8825659" cy="3416300"/>
          </a:xfrm>
        </p:spPr>
        <p:txBody>
          <a:bodyPr>
            <a:normAutofit fontScale="92500" lnSpcReduction="10000"/>
          </a:bodyPr>
          <a:lstStyle/>
          <a:p>
            <a:pPr>
              <a:lnSpc>
                <a:spcPct val="150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lights that travel from certain origin / destination</a:t>
            </a: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Flights that are operated by specific carriers</a:t>
            </a: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Arrival or Departure delays of flights from </a:t>
            </a:r>
            <a:r>
              <a:rPr lang="en-US" dirty="0">
                <a:latin typeface="Times New Roman" panose="02020603050405020304" pitchFamily="18" charset="0"/>
                <a:ea typeface="Times New Roman" panose="02020603050405020304" pitchFamily="18" charset="0"/>
                <a:cs typeface="Times New Roman" panose="02020603050405020304" pitchFamily="18" charset="0"/>
              </a:rPr>
              <a:t>each carrier</a:t>
            </a: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Flights in each month from specific origin to destination for each carrier</a:t>
            </a: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Flights with shortest and longest </a:t>
            </a:r>
            <a:r>
              <a:rPr lang="en-US" dirty="0">
                <a:latin typeface="Times New Roman" panose="02020603050405020304" pitchFamily="18" charset="0"/>
                <a:ea typeface="Times New Roman" panose="02020603050405020304" pitchFamily="18" charset="0"/>
                <a:cs typeface="Times New Roman" panose="02020603050405020304" pitchFamily="18" charset="0"/>
              </a:rPr>
              <a:t>airtime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Flights having arrival delay or departure delay more than certain time (</a:t>
            </a:r>
            <a:r>
              <a:rPr lang="en-US" dirty="0">
                <a:latin typeface="Times New Roman" panose="02020603050405020304" pitchFamily="18" charset="0"/>
                <a:ea typeface="Times New Roman" panose="02020603050405020304" pitchFamily="18" charset="0"/>
                <a:cs typeface="Times New Roman" panose="02020603050405020304" pitchFamily="18" charset="0"/>
              </a:rPr>
              <a:t>in mins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spcBef>
                <a:spcPts val="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flight has the worst-on time record</a:t>
            </a:r>
          </a:p>
          <a:p>
            <a:pPr>
              <a:lnSpc>
                <a:spcPct val="150000"/>
              </a:lnSpc>
              <a:spcBef>
                <a:spcPts val="0"/>
              </a:spcBef>
            </a:pPr>
            <a:r>
              <a:rPr lang="en-US" dirty="0">
                <a:latin typeface="Times New Roman" panose="02020603050405020304" pitchFamily="18" charset="0"/>
                <a:cs typeface="Times New Roman" panose="02020603050405020304" pitchFamily="18" charset="0"/>
              </a:rPr>
              <a:t>Flights availability in specific month or days</a:t>
            </a:r>
          </a:p>
          <a:p>
            <a:pPr>
              <a:lnSpc>
                <a:spcPct val="150000"/>
              </a:lnSpc>
              <a:spcBef>
                <a:spcPts val="0"/>
              </a:spcBef>
            </a:pPr>
            <a:r>
              <a:rPr lang="en-US" dirty="0">
                <a:latin typeface="Times New Roman" panose="02020603050405020304" pitchFamily="18" charset="0"/>
                <a:cs typeface="Times New Roman" panose="02020603050405020304" pitchFamily="18" charset="0"/>
              </a:rPr>
              <a:t>Average arrival/departure delays of flights from origin to destination</a:t>
            </a:r>
          </a:p>
        </p:txBody>
      </p:sp>
    </p:spTree>
    <p:extLst>
      <p:ext uri="{BB962C8B-B14F-4D97-AF65-F5344CB8AC3E}">
        <p14:creationId xmlns:p14="http://schemas.microsoft.com/office/powerpoint/2010/main" val="341457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6B09-A35F-4AEE-9729-27A943A11714}"/>
              </a:ext>
            </a:extLst>
          </p:cNvPr>
          <p:cNvSpPr>
            <a:spLocks noGrp="1"/>
          </p:cNvSpPr>
          <p:nvPr>
            <p:ph type="title"/>
          </p:nvPr>
        </p:nvSpPr>
        <p:spPr/>
        <p:txBody>
          <a:bodyPr/>
          <a:lstStyle/>
          <a:p>
            <a:r>
              <a:rPr lang="en-US" dirty="0"/>
              <a:t>Benefits to the Customers</a:t>
            </a:r>
          </a:p>
        </p:txBody>
      </p:sp>
      <p:sp>
        <p:nvSpPr>
          <p:cNvPr id="3" name="Content Placeholder 2">
            <a:extLst>
              <a:ext uri="{FF2B5EF4-FFF2-40B4-BE49-F238E27FC236}">
                <a16:creationId xmlns:a16="http://schemas.microsoft.com/office/drawing/2014/main" id="{2854FA3C-B43B-46DF-95D9-A2B1493BAB00}"/>
              </a:ext>
            </a:extLst>
          </p:cNvPr>
          <p:cNvSpPr>
            <a:spLocks noGrp="1"/>
          </p:cNvSpPr>
          <p:nvPr>
            <p:ph idx="1"/>
          </p:nvPr>
        </p:nvSpPr>
        <p:spPr>
          <a:xfrm>
            <a:off x="1154954" y="2603500"/>
            <a:ext cx="10469010" cy="3416300"/>
          </a:xfrm>
        </p:spPr>
        <p:txBody>
          <a:bodyPr/>
          <a:lstStyle/>
          <a:p>
            <a:r>
              <a:rPr lang="en-US" dirty="0"/>
              <a:t>Easily choose the Fastest Flights in Emergency Situations</a:t>
            </a:r>
          </a:p>
          <a:p>
            <a:r>
              <a:rPr lang="en-US" dirty="0"/>
              <a:t>Find the flights information from various Origins and the Destinations</a:t>
            </a:r>
          </a:p>
          <a:p>
            <a:r>
              <a:rPr lang="en-US" dirty="0"/>
              <a:t>Choose the carriers with minimum Delays, so they can save time in travel</a:t>
            </a:r>
          </a:p>
          <a:p>
            <a:r>
              <a:rPr lang="en-US" dirty="0"/>
              <a:t>Choose the best  Flight with minimum duration </a:t>
            </a:r>
          </a:p>
          <a:p>
            <a:r>
              <a:rPr lang="en-US" dirty="0"/>
              <a:t>Choose which month has the more availability of flights to specific location</a:t>
            </a:r>
          </a:p>
          <a:p>
            <a:r>
              <a:rPr lang="en-US" dirty="0"/>
              <a:t>Can analyze which flights have the best on-time and worst on-time records, which helps them to decide the better carrier</a:t>
            </a:r>
          </a:p>
          <a:p>
            <a:endParaRPr lang="en-US" dirty="0"/>
          </a:p>
          <a:p>
            <a:endParaRPr lang="en-US" dirty="0"/>
          </a:p>
        </p:txBody>
      </p:sp>
    </p:spTree>
    <p:extLst>
      <p:ext uri="{BB962C8B-B14F-4D97-AF65-F5344CB8AC3E}">
        <p14:creationId xmlns:p14="http://schemas.microsoft.com/office/powerpoint/2010/main" val="120295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894-F913-470C-9B65-2BCF36B758BD}"/>
              </a:ext>
            </a:extLst>
          </p:cNvPr>
          <p:cNvSpPr>
            <a:spLocks noGrp="1"/>
          </p:cNvSpPr>
          <p:nvPr>
            <p:ph type="title"/>
          </p:nvPr>
        </p:nvSpPr>
        <p:spPr/>
        <p:txBody>
          <a:bodyPr/>
          <a:lstStyle/>
          <a:p>
            <a:r>
              <a:rPr lang="en-IN" dirty="0"/>
              <a:t>Yearly Technical Cost Estimation</a:t>
            </a:r>
          </a:p>
        </p:txBody>
      </p:sp>
      <p:sp>
        <p:nvSpPr>
          <p:cNvPr id="3" name="Content Placeholder 2">
            <a:extLst>
              <a:ext uri="{FF2B5EF4-FFF2-40B4-BE49-F238E27FC236}">
                <a16:creationId xmlns:a16="http://schemas.microsoft.com/office/drawing/2014/main" id="{E788432D-16D4-4252-B0B5-21FEC4B5257B}"/>
              </a:ext>
            </a:extLst>
          </p:cNvPr>
          <p:cNvSpPr>
            <a:spLocks noGrp="1"/>
          </p:cNvSpPr>
          <p:nvPr>
            <p:ph idx="1"/>
          </p:nvPr>
        </p:nvSpPr>
        <p:spPr>
          <a:xfrm>
            <a:off x="1440873" y="3269672"/>
            <a:ext cx="8539740" cy="2750127"/>
          </a:xfrm>
        </p:spPr>
        <p:txBody>
          <a:bodyPr/>
          <a:lstStyle/>
          <a:p>
            <a:r>
              <a:rPr lang="en-US" dirty="0"/>
              <a:t>AWS Server and Storage costs: ~$35,000</a:t>
            </a:r>
          </a:p>
          <a:p>
            <a:r>
              <a:rPr lang="en-US" dirty="0"/>
              <a:t>DBMS Administrator Salary if hired- ~$80,000-90,000</a:t>
            </a:r>
          </a:p>
          <a:p>
            <a:r>
              <a:rPr lang="en-US" dirty="0"/>
              <a:t>Tableau: ~$1000</a:t>
            </a:r>
          </a:p>
          <a:p>
            <a:pPr marL="0" indent="0">
              <a:buNone/>
            </a:pPr>
            <a:endParaRPr lang="en-IN" dirty="0"/>
          </a:p>
        </p:txBody>
      </p:sp>
    </p:spTree>
    <p:extLst>
      <p:ext uri="{BB962C8B-B14F-4D97-AF65-F5344CB8AC3E}">
        <p14:creationId xmlns:p14="http://schemas.microsoft.com/office/powerpoint/2010/main" val="1808505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{B446F4F0-681A-4817-ACE4-4B3B7EB0BC14}tf02900722</Template>
  <TotalTime>11182</TotalTime>
  <Words>1095</Words>
  <Application>Microsoft Office PowerPoint</Application>
  <PresentationFormat>Widescreen</PresentationFormat>
  <Paragraphs>118</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Century Gothic</vt:lpstr>
      <vt:lpstr>Consolas</vt:lpstr>
      <vt:lpstr>Roboto</vt:lpstr>
      <vt:lpstr>Tableau Light</vt:lpstr>
      <vt:lpstr>Times New Roman</vt:lpstr>
      <vt:lpstr>Wingdings 3</vt:lpstr>
      <vt:lpstr>Ion Boardroom</vt:lpstr>
      <vt:lpstr>604 FINAL PROJECT PRESENTATION  NYC FLIGHTS 2013 </vt:lpstr>
      <vt:lpstr>Dataset Contains information on…</vt:lpstr>
      <vt:lpstr>Introduction</vt:lpstr>
      <vt:lpstr>Dataset Contains information on…..</vt:lpstr>
      <vt:lpstr>Dataset Contains information on…..</vt:lpstr>
      <vt:lpstr>Process And Tools Used</vt:lpstr>
      <vt:lpstr>What can we Analyse?</vt:lpstr>
      <vt:lpstr>Benefits to the Customers</vt:lpstr>
      <vt:lpstr>Yearly Technical Cost Estimation</vt:lpstr>
      <vt:lpstr>Entity Relationship Diagram</vt:lpstr>
      <vt:lpstr>PowerPoint Presentation</vt:lpstr>
      <vt:lpstr>PowerPoint Presentation</vt:lpstr>
      <vt:lpstr>Tables</vt:lpstr>
      <vt:lpstr>Tables</vt:lpstr>
      <vt:lpstr>Tables</vt:lpstr>
      <vt:lpstr>Tables</vt:lpstr>
      <vt:lpstr>Queries to Analyse Data using SQL</vt:lpstr>
      <vt:lpstr>Queries to Analyze Data using SQL</vt:lpstr>
      <vt:lpstr>Creating Views </vt:lpstr>
      <vt:lpstr>Tableau </vt:lpstr>
      <vt:lpstr>Tableau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604 FINAL PROJECT PRESENTATION  FLIGHTS</dc:title>
  <dc:creator>Showri Niharika Yeruva</dc:creator>
  <cp:lastModifiedBy>akkapally.harshini@gmail.com</cp:lastModifiedBy>
  <cp:revision>32</cp:revision>
  <dcterms:created xsi:type="dcterms:W3CDTF">2022-04-24T21:28:58Z</dcterms:created>
  <dcterms:modified xsi:type="dcterms:W3CDTF">2022-05-10T06:21:54Z</dcterms:modified>
</cp:coreProperties>
</file>