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5" r:id="rId7"/>
    <p:sldId id="268" r:id="rId8"/>
    <p:sldId id="261" r:id="rId9"/>
    <p:sldId id="269" r:id="rId10"/>
    <p:sldId id="274" r:id="rId11"/>
    <p:sldId id="270" r:id="rId12"/>
    <p:sldId id="262"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91FF"/>
    <a:srgbClr val="6EEBFF"/>
    <a:srgbClr val="68E4FF"/>
    <a:srgbClr val="25998E"/>
    <a:srgbClr val="8AD378"/>
    <a:srgbClr val="499F46"/>
    <a:srgbClr val="6FC1B4"/>
    <a:srgbClr val="D1814F"/>
    <a:srgbClr val="DFA785"/>
    <a:srgbClr val="9EC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94" d="100"/>
          <a:sy n="94" d="100"/>
        </p:scale>
        <p:origin x="9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24E6C-2933-455D-B335-5A5B34E6CC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F724-CF52-4F08-A481-78F2AB2573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66800" y="628650"/>
            <a:ext cx="2803525" cy="3867150"/>
          </a:xfrm>
        </p:spPr>
        <p:txBody>
          <a:bodyPr/>
          <a:lstStyle/>
          <a:p>
            <a:endParaRPr lang="zh-CN" altLang="en-US"/>
          </a:p>
        </p:txBody>
      </p:sp>
      <p:sp>
        <p:nvSpPr>
          <p:cNvPr id="5" name="图片占位符 6"/>
          <p:cNvSpPr>
            <a:spLocks noGrp="1"/>
          </p:cNvSpPr>
          <p:nvPr>
            <p:ph type="pic" sz="quarter" idx="11"/>
          </p:nvPr>
        </p:nvSpPr>
        <p:spPr>
          <a:xfrm>
            <a:off x="4724400" y="628650"/>
            <a:ext cx="2803525" cy="3867150"/>
          </a:xfrm>
        </p:spPr>
        <p:txBody>
          <a:bodyPr/>
          <a:lstStyle/>
          <a:p>
            <a:endParaRPr lang="zh-CN" altLang="en-US"/>
          </a:p>
        </p:txBody>
      </p:sp>
      <p:sp>
        <p:nvSpPr>
          <p:cNvPr id="6" name="图片占位符 6"/>
          <p:cNvSpPr>
            <a:spLocks noGrp="1"/>
          </p:cNvSpPr>
          <p:nvPr>
            <p:ph type="pic" sz="quarter" idx="12"/>
          </p:nvPr>
        </p:nvSpPr>
        <p:spPr>
          <a:xfrm>
            <a:off x="8382000" y="628650"/>
            <a:ext cx="2803525" cy="386715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290" r="10641"/>
          <a:stretch>
            <a:fillRect/>
          </a:stretch>
        </p:blipFill>
        <p:spPr>
          <a:xfrm>
            <a:off x="7335388" y="756470"/>
            <a:ext cx="4856612" cy="6101530"/>
          </a:xfrm>
          <a:prstGeom prst="rect">
            <a:avLst/>
          </a:prstGeom>
        </p:spPr>
      </p:pic>
      <p:sp>
        <p:nvSpPr>
          <p:cNvPr id="18" name="图片占位符 17"/>
          <p:cNvSpPr>
            <a:spLocks noGrp="1"/>
          </p:cNvSpPr>
          <p:nvPr>
            <p:ph type="pic" sz="quarter" idx="10"/>
          </p:nvPr>
        </p:nvSpPr>
        <p:spPr>
          <a:xfrm>
            <a:off x="7997826" y="1063835"/>
            <a:ext cx="2095242" cy="4558880"/>
          </a:xfrm>
          <a:custGeom>
            <a:avLst/>
            <a:gdLst>
              <a:gd name="connsiteX0" fmla="*/ 237244 w 2355011"/>
              <a:gd name="connsiteY0" fmla="*/ 0 h 5124092"/>
              <a:gd name="connsiteX1" fmla="*/ 2117767 w 2355011"/>
              <a:gd name="connsiteY1" fmla="*/ 0 h 5124092"/>
              <a:gd name="connsiteX2" fmla="*/ 2355011 w 2355011"/>
              <a:gd name="connsiteY2" fmla="*/ 237244 h 5124092"/>
              <a:gd name="connsiteX3" fmla="*/ 2355011 w 2355011"/>
              <a:gd name="connsiteY3" fmla="*/ 4886848 h 5124092"/>
              <a:gd name="connsiteX4" fmla="*/ 2117767 w 2355011"/>
              <a:gd name="connsiteY4" fmla="*/ 5124092 h 5124092"/>
              <a:gd name="connsiteX5" fmla="*/ 237244 w 2355011"/>
              <a:gd name="connsiteY5" fmla="*/ 5124092 h 5124092"/>
              <a:gd name="connsiteX6" fmla="*/ 0 w 2355011"/>
              <a:gd name="connsiteY6" fmla="*/ 4886848 h 5124092"/>
              <a:gd name="connsiteX7" fmla="*/ 0 w 2355011"/>
              <a:gd name="connsiteY7" fmla="*/ 4819977 h 5124092"/>
              <a:gd name="connsiteX8" fmla="*/ 30933 w 2355011"/>
              <a:gd name="connsiteY8" fmla="*/ 4797780 h 5124092"/>
              <a:gd name="connsiteX9" fmla="*/ 91034 w 2355011"/>
              <a:gd name="connsiteY9" fmla="*/ 4745367 h 5124092"/>
              <a:gd name="connsiteX10" fmla="*/ 154534 w 2355011"/>
              <a:gd name="connsiteY10" fmla="*/ 4554867 h 5124092"/>
              <a:gd name="connsiteX11" fmla="*/ 113259 w 2355011"/>
              <a:gd name="connsiteY11" fmla="*/ 4421517 h 5124092"/>
              <a:gd name="connsiteX12" fmla="*/ 62062 w 2355011"/>
              <a:gd name="connsiteY12" fmla="*/ 4379449 h 5124092"/>
              <a:gd name="connsiteX13" fmla="*/ 0 w 2355011"/>
              <a:gd name="connsiteY13" fmla="*/ 4352126 h 5124092"/>
              <a:gd name="connsiteX14" fmla="*/ 0 w 2355011"/>
              <a:gd name="connsiteY14" fmla="*/ 237244 h 5124092"/>
              <a:gd name="connsiteX15" fmla="*/ 237244 w 2355011"/>
              <a:gd name="connsiteY15" fmla="*/ 0 h 512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011" h="5124092">
                <a:moveTo>
                  <a:pt x="237244" y="0"/>
                </a:moveTo>
                <a:lnTo>
                  <a:pt x="2117767" y="0"/>
                </a:lnTo>
                <a:cubicBezTo>
                  <a:pt x="2248793" y="0"/>
                  <a:pt x="2355011" y="106218"/>
                  <a:pt x="2355011" y="237244"/>
                </a:cubicBezTo>
                <a:lnTo>
                  <a:pt x="2355011" y="4886848"/>
                </a:lnTo>
                <a:cubicBezTo>
                  <a:pt x="2355011" y="5017874"/>
                  <a:pt x="2248793" y="5124092"/>
                  <a:pt x="2117767" y="5124092"/>
                </a:cubicBezTo>
                <a:lnTo>
                  <a:pt x="237244" y="5124092"/>
                </a:lnTo>
                <a:cubicBezTo>
                  <a:pt x="106218" y="5124092"/>
                  <a:pt x="0" y="5017874"/>
                  <a:pt x="0" y="4886848"/>
                </a:cubicBezTo>
                <a:lnTo>
                  <a:pt x="0" y="4819977"/>
                </a:lnTo>
                <a:lnTo>
                  <a:pt x="30933" y="4797780"/>
                </a:lnTo>
                <a:cubicBezTo>
                  <a:pt x="55779" y="4777779"/>
                  <a:pt x="77144" y="4758729"/>
                  <a:pt x="91034" y="4745367"/>
                </a:cubicBezTo>
                <a:cubicBezTo>
                  <a:pt x="146596" y="4691921"/>
                  <a:pt x="150830" y="4608842"/>
                  <a:pt x="154534" y="4554867"/>
                </a:cubicBezTo>
                <a:cubicBezTo>
                  <a:pt x="158238" y="4500892"/>
                  <a:pt x="139188" y="4455384"/>
                  <a:pt x="113259" y="4421517"/>
                </a:cubicBezTo>
                <a:cubicBezTo>
                  <a:pt x="100295" y="4404584"/>
                  <a:pt x="82171" y="4390826"/>
                  <a:pt x="62062" y="4379449"/>
                </a:cubicBezTo>
                <a:lnTo>
                  <a:pt x="0" y="4352126"/>
                </a:lnTo>
                <a:lnTo>
                  <a:pt x="0" y="237244"/>
                </a:lnTo>
                <a:cubicBezTo>
                  <a:pt x="0" y="106218"/>
                  <a:pt x="106218" y="0"/>
                  <a:pt x="237244" y="0"/>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6096000" y="723900"/>
            <a:ext cx="2514600" cy="2514600"/>
          </a:xfrm>
        </p:spPr>
        <p:txBody>
          <a:bodyPr/>
          <a:lstStyle/>
          <a:p>
            <a:endParaRPr lang="zh-CN" altLang="en-US"/>
          </a:p>
        </p:txBody>
      </p:sp>
      <p:sp>
        <p:nvSpPr>
          <p:cNvPr id="3" name="图片占位符 2"/>
          <p:cNvSpPr>
            <a:spLocks noGrp="1"/>
          </p:cNvSpPr>
          <p:nvPr>
            <p:ph type="pic" sz="quarter" idx="11"/>
          </p:nvPr>
        </p:nvSpPr>
        <p:spPr>
          <a:xfrm>
            <a:off x="9077325" y="723900"/>
            <a:ext cx="2514600" cy="2514600"/>
          </a:xfrm>
        </p:spPr>
        <p:txBody>
          <a:bodyPr/>
          <a:lstStyle/>
          <a:p>
            <a:endParaRPr lang="zh-CN" altLang="en-US"/>
          </a:p>
        </p:txBody>
      </p:sp>
      <p:sp>
        <p:nvSpPr>
          <p:cNvPr id="4" name="图片占位符 2"/>
          <p:cNvSpPr>
            <a:spLocks noGrp="1"/>
          </p:cNvSpPr>
          <p:nvPr>
            <p:ph type="pic" sz="quarter" idx="12"/>
          </p:nvPr>
        </p:nvSpPr>
        <p:spPr>
          <a:xfrm>
            <a:off x="6096000" y="3657600"/>
            <a:ext cx="2514600" cy="2514600"/>
          </a:xfrm>
        </p:spPr>
        <p:txBody>
          <a:bodyPr/>
          <a:lstStyle/>
          <a:p>
            <a:endParaRPr lang="zh-CN" altLang="en-US"/>
          </a:p>
        </p:txBody>
      </p:sp>
      <p:sp>
        <p:nvSpPr>
          <p:cNvPr id="5" name="图片占位符 2"/>
          <p:cNvSpPr>
            <a:spLocks noGrp="1"/>
          </p:cNvSpPr>
          <p:nvPr>
            <p:ph type="pic" sz="quarter" idx="13"/>
          </p:nvPr>
        </p:nvSpPr>
        <p:spPr>
          <a:xfrm>
            <a:off x="9077325" y="3657600"/>
            <a:ext cx="2514600" cy="25146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2"/>
          </p:nvPr>
        </p:nvSpPr>
        <p:spPr>
          <a:xfrm>
            <a:off x="8212998" y="2020953"/>
            <a:ext cx="3058185" cy="3617286"/>
          </a:xfrm>
          <a:custGeom>
            <a:avLst/>
            <a:gdLst>
              <a:gd name="connsiteX0" fmla="*/ 0 w 3058185"/>
              <a:gd name="connsiteY0" fmla="*/ 0 h 3617286"/>
              <a:gd name="connsiteX1" fmla="*/ 3058185 w 3058185"/>
              <a:gd name="connsiteY1" fmla="*/ 0 h 3617286"/>
              <a:gd name="connsiteX2" fmla="*/ 3058185 w 3058185"/>
              <a:gd name="connsiteY2" fmla="*/ 3617286 h 3617286"/>
              <a:gd name="connsiteX3" fmla="*/ 0 w 3058185"/>
              <a:gd name="connsiteY3" fmla="*/ 3617286 h 3617286"/>
            </a:gdLst>
            <a:ahLst/>
            <a:cxnLst>
              <a:cxn ang="0">
                <a:pos x="connsiteX0" y="connsiteY0"/>
              </a:cxn>
              <a:cxn ang="0">
                <a:pos x="connsiteX1" y="connsiteY1"/>
              </a:cxn>
              <a:cxn ang="0">
                <a:pos x="connsiteX2" y="connsiteY2"/>
              </a:cxn>
              <a:cxn ang="0">
                <a:pos x="connsiteX3" y="connsiteY3"/>
              </a:cxn>
            </a:cxnLst>
            <a:rect l="l" t="t" r="r" b="b"/>
            <a:pathLst>
              <a:path w="3058185" h="3617286">
                <a:moveTo>
                  <a:pt x="0" y="0"/>
                </a:moveTo>
                <a:lnTo>
                  <a:pt x="3058185" y="0"/>
                </a:lnTo>
                <a:lnTo>
                  <a:pt x="3058185" y="3617286"/>
                </a:lnTo>
                <a:lnTo>
                  <a:pt x="0" y="3617286"/>
                </a:lnTo>
                <a:close/>
              </a:path>
            </a:pathLst>
          </a:custGeom>
        </p:spPr>
        <p:txBody>
          <a:bodyPr wrap="square">
            <a:noAutofit/>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图片占位符 6"/>
          <p:cNvSpPr>
            <a:spLocks noGrp="1"/>
          </p:cNvSpPr>
          <p:nvPr>
            <p:ph type="pic" sz="quarter" idx="10"/>
          </p:nvPr>
        </p:nvSpPr>
        <p:spPr>
          <a:xfrm>
            <a:off x="1030514" y="1690234"/>
            <a:ext cx="5578021" cy="3477532"/>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339590" y="845185"/>
            <a:ext cx="2791460" cy="460375"/>
          </a:xfrm>
          <a:prstGeom prst="rect">
            <a:avLst/>
          </a:prstGeom>
          <a:noFill/>
        </p:spPr>
        <p:txBody>
          <a:bodyPr wrap="none" rtlCol="0">
            <a:spAutoFit/>
          </a:bodyPr>
          <a:p>
            <a:r>
              <a:rPr lang="en-IN" altLang="en-US" sz="2400" b="1" u="sng">
                <a:latin typeface="Times New Roman" panose="02020603050405020304" charset="0"/>
                <a:cs typeface="Times New Roman" panose="02020603050405020304" charset="0"/>
              </a:rPr>
              <a:t>WEB  DESIGNING</a:t>
            </a:r>
            <a:endParaRPr lang="en-IN" altLang="en-US" sz="2400" b="1" u="sng">
              <a:latin typeface="Times New Roman" panose="02020603050405020304" charset="0"/>
              <a:cs typeface="Times New Roman" panose="02020603050405020304" charset="0"/>
            </a:endParaRPr>
          </a:p>
        </p:txBody>
      </p:sp>
      <p:sp>
        <p:nvSpPr>
          <p:cNvPr id="7" name="Text Box 6"/>
          <p:cNvSpPr txBox="1"/>
          <p:nvPr/>
        </p:nvSpPr>
        <p:spPr>
          <a:xfrm>
            <a:off x="2004060" y="1865630"/>
            <a:ext cx="7855585" cy="1938020"/>
          </a:xfrm>
          <a:prstGeom prst="rect">
            <a:avLst/>
          </a:prstGeom>
          <a:noFill/>
        </p:spPr>
        <p:txBody>
          <a:bodyPr wrap="none" rtlCol="0">
            <a:spAutoFit/>
          </a:bodyPr>
          <a:p>
            <a:r>
              <a:rPr lang="en-IN" altLang="en-US" sz="2400" b="1" u="sng">
                <a:latin typeface="Times New Roman" panose="02020603050405020304" charset="0"/>
                <a:cs typeface="Times New Roman" panose="02020603050405020304" charset="0"/>
              </a:rPr>
              <a:t>COURSE CODE:</a:t>
            </a:r>
            <a:endParaRPr lang="en-IN" altLang="en-US" sz="2400" b="1" u="sng">
              <a:latin typeface="Times New Roman" panose="02020603050405020304" charset="0"/>
              <a:cs typeface="Times New Roman" panose="02020603050405020304" charset="0"/>
            </a:endParaRPr>
          </a:p>
          <a:p>
            <a:endParaRPr lang="en-IN" altLang="en-US" sz="2400" b="1" u="sng">
              <a:latin typeface="Times New Roman" panose="02020603050405020304" charset="0"/>
              <a:cs typeface="Times New Roman" panose="02020603050405020304" charset="0"/>
            </a:endParaRPr>
          </a:p>
          <a:p>
            <a:r>
              <a:rPr lang="en-IN" altLang="en-US" sz="2400" b="1" u="sng">
                <a:latin typeface="Times New Roman" panose="02020603050405020304" charset="0"/>
                <a:cs typeface="Times New Roman" panose="02020603050405020304" charset="0"/>
              </a:rPr>
              <a:t>TOPIC:</a:t>
            </a:r>
            <a:r>
              <a:rPr lang="en-IN" altLang="en-US" sz="2400" b="1">
                <a:latin typeface="Times New Roman" panose="02020603050405020304" charset="0"/>
                <a:cs typeface="Times New Roman" panose="02020603050405020304" charset="0"/>
              </a:rPr>
              <a:t>   HTML  AND CSS TAGS AND ITS FUNCTIONS</a:t>
            </a:r>
            <a:endParaRPr lang="en-IN" altLang="en-US" sz="2400" b="1">
              <a:latin typeface="Times New Roman" panose="02020603050405020304" charset="0"/>
              <a:cs typeface="Times New Roman" panose="02020603050405020304" charset="0"/>
            </a:endParaRPr>
          </a:p>
          <a:p>
            <a:endParaRPr lang="en-IN" altLang="en-US" sz="2400" b="1">
              <a:latin typeface="Times New Roman" panose="02020603050405020304" charset="0"/>
              <a:cs typeface="Times New Roman" panose="02020603050405020304" charset="0"/>
            </a:endParaRPr>
          </a:p>
          <a:p>
            <a:endParaRPr lang="en-IN" altLang="en-US" sz="2400" b="1">
              <a:latin typeface="Times New Roman" panose="02020603050405020304" charset="0"/>
              <a:cs typeface="Times New Roman" panose="02020603050405020304" charset="0"/>
            </a:endParaRPr>
          </a:p>
        </p:txBody>
      </p:sp>
      <p:sp>
        <p:nvSpPr>
          <p:cNvPr id="8" name="Text Box 7"/>
          <p:cNvSpPr txBox="1"/>
          <p:nvPr/>
        </p:nvSpPr>
        <p:spPr>
          <a:xfrm>
            <a:off x="8577580" y="5037455"/>
            <a:ext cx="1880870" cy="1198880"/>
          </a:xfrm>
          <a:prstGeom prst="rect">
            <a:avLst/>
          </a:prstGeom>
          <a:noFill/>
        </p:spPr>
        <p:txBody>
          <a:bodyPr wrap="none" rtlCol="0">
            <a:spAutoFit/>
          </a:bodyPr>
          <a:p>
            <a:r>
              <a:rPr lang="en-IN" altLang="en-US" sz="2400" b="1" i="1" u="sng">
                <a:latin typeface="Times New Roman" panose="02020603050405020304" charset="0"/>
                <a:cs typeface="Times New Roman" panose="02020603050405020304" charset="0"/>
              </a:rPr>
              <a:t>Submitted by,</a:t>
            </a:r>
            <a:endParaRPr lang="en-IN" altLang="en-US" sz="2400" b="1" i="1" u="sng">
              <a:latin typeface="Times New Roman" panose="02020603050405020304" charset="0"/>
              <a:cs typeface="Times New Roman" panose="02020603050405020304" charset="0"/>
            </a:endParaRPr>
          </a:p>
          <a:p>
            <a:r>
              <a:rPr lang="en-IN" altLang="en-US" sz="2400" b="1" i="1">
                <a:latin typeface="Times New Roman" panose="02020603050405020304" charset="0"/>
                <a:cs typeface="Times New Roman" panose="02020603050405020304" charset="0"/>
              </a:rPr>
              <a:t>Harshini B.K</a:t>
            </a:r>
            <a:endParaRPr lang="en-IN" altLang="en-US" sz="2400" b="1" i="1">
              <a:latin typeface="Times New Roman" panose="02020603050405020304" charset="0"/>
              <a:cs typeface="Times New Roman" panose="02020603050405020304" charset="0"/>
            </a:endParaRPr>
          </a:p>
          <a:p>
            <a:r>
              <a:rPr lang="en-IN" altLang="en-US" sz="2400" b="1" i="1">
                <a:latin typeface="Times New Roman" panose="02020603050405020304" charset="0"/>
                <a:cs typeface="Times New Roman" panose="02020603050405020304" charset="0"/>
              </a:rPr>
              <a:t>21bbae016</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254635"/>
            <a:ext cx="12258040" cy="6739255"/>
          </a:xfrm>
          <a:prstGeom prst="rect">
            <a:avLst/>
          </a:prstGeom>
          <a:noFill/>
        </p:spPr>
        <p:txBody>
          <a:bodyPr wrap="square" rtlCol="0">
            <a:spAutoFit/>
          </a:bodyPr>
          <a:p>
            <a:pPr algn="l"/>
            <a:r>
              <a:rPr lang="en-IN" altLang="en-US" sz="2400" b="1" i="1" u="sng">
                <a:latin typeface="Times New Roman" panose="02020603050405020304" charset="0"/>
                <a:cs typeface="Times New Roman" panose="02020603050405020304" charset="0"/>
              </a:rPr>
              <a:t>19.</a:t>
            </a:r>
            <a:r>
              <a:rPr lang="en-US" sz="2400" b="1" i="1" u="sng">
                <a:latin typeface="Times New Roman" panose="02020603050405020304" charset="0"/>
                <a:cs typeface="Times New Roman" panose="02020603050405020304" charset="0"/>
              </a:rPr>
              <a:t>&lt;address&gt; tag</a:t>
            </a:r>
            <a:r>
              <a:rPr lang="en-IN" altLang="en-US" sz="2400" b="1" i="1" u="sng">
                <a:latin typeface="Times New Roman" panose="02020603050405020304" charset="0"/>
                <a:cs typeface="Times New Roman" panose="02020603050405020304" charset="0"/>
              </a:rPr>
              <a:t>:</a:t>
            </a:r>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&lt;address&gt; tag is used to display the contact or address of a person or an organization.</a:t>
            </a:r>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It can include any kind of information email, phone number, house number, social media, etc.</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20.&lt;dfn&gt;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&lt;dfn&gt; tag (definition tag) is used to tell that a term is being defined in the sentence.</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When you use &lt;dfn&gt; tag then nearest parent element like &lt;p&gt; or &lt;section&gt; tag should contain the definition of the term.</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21. &lt;var&gt;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&lt;var&gt; tag is used to represent a variable in a program or in a mathematical expression.</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The browser represents it in an italicized version.</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22.&lt;img&gt;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&lt;img&gt; is used to define an image on the webpage. It is a self-closing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The img tag accepts the URL of the image by the src attribute. You can also provide alt text (alternative text) used when the image does not exist.</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175260"/>
            <a:ext cx="12041505" cy="6739255"/>
          </a:xfrm>
          <a:prstGeom prst="rect">
            <a:avLst/>
          </a:prstGeom>
          <a:noFill/>
        </p:spPr>
        <p:txBody>
          <a:bodyPr wrap="square" rtlCol="0">
            <a:spAutoFit/>
          </a:bodyPr>
          <a:p>
            <a:pPr algn="l"/>
            <a:r>
              <a:rPr lang="en-IN" altLang="en-US" sz="2400" b="1" i="1" u="sng">
                <a:latin typeface="Times New Roman" panose="02020603050405020304" charset="0"/>
                <a:cs typeface="Times New Roman" panose="02020603050405020304" charset="0"/>
              </a:rPr>
              <a:t>23.</a:t>
            </a:r>
            <a:r>
              <a:rPr lang="en-US" sz="2400" b="1" i="1" u="sng">
                <a:latin typeface="Times New Roman" panose="02020603050405020304" charset="0"/>
                <a:cs typeface="Times New Roman" panose="02020603050405020304" charset="0"/>
              </a:rPr>
              <a:t>&lt;ul&gt; tag</a:t>
            </a:r>
            <a:r>
              <a:rPr lang="en-IN" altLang="en-US" sz="2400" b="1" i="1" u="sng">
                <a:latin typeface="Times New Roman" panose="02020603050405020304" charset="0"/>
                <a:cs typeface="Times New Roman" panose="02020603050405020304" charset="0"/>
              </a:rPr>
              <a:t>:</a:t>
            </a:r>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&lt;ul&gt; tag defines unordered list. It behaves like a container for unordered list items.</a:t>
            </a:r>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The unordered list items are rendered as bullet items however they can be changed using the type attribute.</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b="1" i="1">
                <a:latin typeface="Times New Roman" panose="02020603050405020304" charset="0"/>
                <a:cs typeface="Times New Roman" panose="02020603050405020304" charset="0"/>
              </a:rPr>
              <a:t>type="circle"</a:t>
            </a:r>
            <a:endParaRPr 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b="1" i="1">
                <a:latin typeface="Times New Roman" panose="02020603050405020304" charset="0"/>
                <a:cs typeface="Times New Roman" panose="02020603050405020304" charset="0"/>
              </a:rPr>
              <a:t>type="disc"</a:t>
            </a:r>
            <a:endParaRPr 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b="1" i="1">
                <a:latin typeface="Times New Roman" panose="02020603050405020304" charset="0"/>
                <a:cs typeface="Times New Roman" panose="02020603050405020304" charset="0"/>
              </a:rPr>
              <a:t>type="square"</a:t>
            </a:r>
            <a:endParaRPr 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US" sz="2400" b="1" i="1">
              <a:latin typeface="Times New Roman" panose="02020603050405020304" charset="0"/>
              <a:cs typeface="Times New Roman" panose="02020603050405020304" charset="0"/>
            </a:endParaRPr>
          </a:p>
          <a:p>
            <a:pPr indent="0" algn="l">
              <a:buFont typeface="Arial" panose="020B0604020202020204" pitchFamily="34" charset="0"/>
              <a:buNone/>
            </a:pPr>
            <a:r>
              <a:rPr lang="en-IN" altLang="en-US" sz="2400" b="1" i="1" u="sng">
                <a:latin typeface="Times New Roman" panose="02020603050405020304" charset="0"/>
                <a:cs typeface="Times New Roman" panose="02020603050405020304" charset="0"/>
              </a:rPr>
              <a:t>24.&lt;form&gt; tag:</a:t>
            </a:r>
            <a:endParaRPr lang="en-IN" altLang="en-US" sz="2400" b="1" i="1" u="sng">
              <a:latin typeface="Times New Roman" panose="02020603050405020304" charset="0"/>
              <a:cs typeface="Times New Roman" panose="02020603050405020304" charset="0"/>
            </a:endParaRPr>
          </a:p>
          <a:p>
            <a:pPr indent="0" algn="l">
              <a:buFont typeface="Arial" panose="020B0604020202020204" pitchFamily="34" charset="0"/>
              <a:buNone/>
            </a:pPr>
            <a:r>
              <a:rPr lang="en-IN" altLang="en-US" sz="2400" b="1" i="1">
                <a:latin typeface="Times New Roman" panose="02020603050405020304" charset="0"/>
                <a:cs typeface="Times New Roman" panose="02020603050405020304" charset="0"/>
              </a:rPr>
              <a:t>       The &lt;form&gt; tag is used to define a form in an HTML document for submitting a user's information.</a:t>
            </a:r>
            <a:endParaRPr lang="en-IN" altLang="en-US" sz="2400" b="1" i="1">
              <a:latin typeface="Times New Roman" panose="02020603050405020304" charset="0"/>
              <a:cs typeface="Times New Roman" panose="02020603050405020304" charset="0"/>
            </a:endParaRPr>
          </a:p>
          <a:p>
            <a:pPr indent="0" algn="l">
              <a:buFont typeface="Arial" panose="020B0604020202020204" pitchFamily="34" charset="0"/>
              <a:buNone/>
            </a:pPr>
            <a:endParaRPr lang="en-IN" altLang="en-US" sz="2400" b="1" i="1">
              <a:latin typeface="Times New Roman" panose="02020603050405020304" charset="0"/>
              <a:cs typeface="Times New Roman" panose="02020603050405020304" charset="0"/>
            </a:endParaRPr>
          </a:p>
          <a:p>
            <a:pPr indent="0" algn="l">
              <a:buFont typeface="Arial" panose="020B0604020202020204" pitchFamily="34" charset="0"/>
              <a:buNone/>
            </a:pPr>
            <a:r>
              <a:rPr lang="en-IN" altLang="en-US" sz="2400" b="1" i="1" u="sng">
                <a:latin typeface="Times New Roman" panose="02020603050405020304" charset="0"/>
                <a:cs typeface="Times New Roman" panose="02020603050405020304" charset="0"/>
              </a:rPr>
              <a:t>25.&lt;table&gt; tag:</a:t>
            </a:r>
            <a:endParaRPr lang="en-IN" altLang="en-US" sz="2400" b="1" i="1" u="sng">
              <a:latin typeface="Times New Roman" panose="02020603050405020304" charset="0"/>
              <a:cs typeface="Times New Roman" panose="02020603050405020304" charset="0"/>
            </a:endParaRPr>
          </a:p>
          <a:p>
            <a:pPr indent="0" algn="l">
              <a:buFont typeface="Arial" panose="020B0604020202020204" pitchFamily="34" charset="0"/>
              <a:buNone/>
            </a:pPr>
            <a:r>
              <a:rPr lang="en-IN" altLang="en-US" sz="2400" b="1" i="1">
                <a:latin typeface="Times New Roman" panose="02020603050405020304" charset="0"/>
                <a:cs typeface="Times New Roman" panose="02020603050405020304" charset="0"/>
              </a:rPr>
              <a:t>The &lt;table&gt; tag is used to create a table in HTML to represent tabular data on the webpage.</a:t>
            </a:r>
            <a:endParaRPr lang="en-IN" altLang="en-US" sz="2400" b="1" i="1">
              <a:latin typeface="Times New Roman" panose="02020603050405020304" charset="0"/>
              <a:cs typeface="Times New Roman" panose="02020603050405020304" charset="0"/>
            </a:endParaRPr>
          </a:p>
          <a:p>
            <a:pPr indent="0" algn="l">
              <a:buFont typeface="Arial" panose="020B0604020202020204" pitchFamily="34" charset="0"/>
              <a:buNone/>
            </a:pPr>
            <a:r>
              <a:rPr lang="en-IN" altLang="en-US" sz="2400" b="1" i="1">
                <a:latin typeface="Times New Roman" panose="02020603050405020304" charset="0"/>
                <a:cs typeface="Times New Roman" panose="02020603050405020304" charset="0"/>
              </a:rPr>
              <a:t>Only &lt;table&gt; tag does not create a table, a table has many components like head, rows, table data, etc and each component is created by its own tag which you will learn further in the section.</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560070"/>
            <a:ext cx="12192000" cy="6000750"/>
          </a:xfrm>
          <a:prstGeom prst="rect">
            <a:avLst/>
          </a:prstGeom>
          <a:noFill/>
        </p:spPr>
        <p:txBody>
          <a:bodyPr wrap="square" rtlCol="0">
            <a:spAutoFit/>
          </a:bodyPr>
          <a:p>
            <a:pPr algn="l"/>
            <a:r>
              <a:rPr lang="en-IN" altLang="en-US" sz="2400" b="1" i="1" u="sng">
                <a:latin typeface="Times New Roman" panose="02020603050405020304" charset="0"/>
                <a:cs typeface="Times New Roman" panose="02020603050405020304" charset="0"/>
              </a:rPr>
              <a:t>What is HTML?</a:t>
            </a:r>
            <a:endParaRPr lang="en-IN" altLang="en-US" sz="2400" b="1" i="1" u="sng">
              <a:latin typeface="Times New Roman" panose="02020603050405020304" charset="0"/>
              <a:cs typeface="Times New Roman" panose="02020603050405020304" charset="0"/>
            </a:endParaRPr>
          </a:p>
          <a:p>
            <a:pPr algn="l"/>
            <a:endParaRPr lang="en-IN" alt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HTML (HyperText Markup Language) is the most basic building block of the Web. It defines the meaning and structure of web content. Other technologies besides HTML are generally used to describe a web page's appearance/presentation (CSS) or functionality/behavior (JavaScript).</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What is CSS?</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Cascading Style Sheets (CSS) is a stylesheet language used to describe the presentation of a document written in HTML or XML (including XML dialects such as SVG, MathML or XHTML). CSS describes how elements should be rendered on screen, on paper, in speech, or on other media.</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467995"/>
            <a:ext cx="12192635" cy="6369685"/>
          </a:xfrm>
          <a:prstGeom prst="rect">
            <a:avLst/>
          </a:prstGeom>
          <a:noFill/>
        </p:spPr>
        <p:txBody>
          <a:bodyPr wrap="square" rtlCol="0">
            <a:spAutoFit/>
          </a:bodyPr>
          <a:p>
            <a:pPr algn="l"/>
            <a:r>
              <a:rPr lang="en-IN" altLang="en-US" sz="2400" b="1" i="1" u="sng">
                <a:latin typeface="Times New Roman" panose="02020603050405020304" charset="0"/>
                <a:cs typeface="Times New Roman" panose="02020603050405020304" charset="0"/>
              </a:rPr>
              <a:t>HTML AND CSS TAGS AND ITS FUNCTIONS:</a:t>
            </a:r>
            <a:endParaRPr lang="en-IN" altLang="en-US" sz="2400" b="1" i="1" u="sng">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1. </a:t>
            </a:r>
            <a:r>
              <a:rPr lang="en-IN" altLang="en-US" sz="2400" b="1" i="1" u="sng">
                <a:latin typeface="Times New Roman" panose="02020603050405020304" charset="0"/>
                <a:cs typeface="Times New Roman" panose="02020603050405020304" charset="0"/>
              </a:rPr>
              <a:t>&lt;html&gt; … &lt;/html&gt; — The root element:</a:t>
            </a:r>
            <a:endParaRPr lang="en-IN" alt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All web pages start with the html element. It’s also called the root element because it’s at the root of the tree of elements that make up a web page.</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To create the html element, you write an opening &lt;html&gt; tag followed by a closing &lt;/html&gt; tag. Everything else in your web page then goes between these 2 tags.</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2. </a:t>
            </a:r>
            <a:r>
              <a:rPr lang="en-IN" altLang="en-US" sz="2400" b="1" i="1" u="sng">
                <a:latin typeface="Times New Roman" panose="02020603050405020304" charset="0"/>
                <a:cs typeface="Times New Roman" panose="02020603050405020304" charset="0"/>
              </a:rPr>
              <a:t>&lt;head&gt; … &lt;/head&gt; — The document head:</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head element contains information about the web page, as opposed to the web page content itself. There are many elements that you can put inside the head element, such as:</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Title (described below),</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Link, which you can use to add style sheets and favicons to your page</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Meta, for specifying things like character sets, page descriptions, and keywords for search engines,</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Script, for adding JavaScript code to the page,</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35" y="367030"/>
            <a:ext cx="12191365" cy="6000750"/>
          </a:xfrm>
          <a:prstGeom prst="rect">
            <a:avLst/>
          </a:prstGeom>
          <a:noFill/>
        </p:spPr>
        <p:txBody>
          <a:bodyPr wrap="square" rtlCol="0">
            <a:spAutoFit/>
          </a:bodyPr>
          <a:p>
            <a:pPr algn="l"/>
            <a:r>
              <a:rPr lang="en-US" sz="2400" b="1" i="1">
                <a:latin typeface="Times New Roman" panose="02020603050405020304" charset="0"/>
                <a:cs typeface="Times New Roman" panose="02020603050405020304" charset="0"/>
              </a:rPr>
              <a:t>3. </a:t>
            </a:r>
            <a:r>
              <a:rPr lang="en-US" sz="2400" b="1" i="1" u="sng">
                <a:latin typeface="Times New Roman" panose="02020603050405020304" charset="0"/>
                <a:cs typeface="Times New Roman" panose="02020603050405020304" charset="0"/>
              </a:rPr>
              <a:t>&lt;title&gt; … &lt;/title&gt; — The page title</a:t>
            </a:r>
            <a:r>
              <a:rPr lang="en-IN" altLang="en-US" sz="2400" b="1" i="1" u="sng">
                <a:latin typeface="Times New Roman" panose="02020603050405020304" charset="0"/>
                <a:cs typeface="Times New Roman" panose="02020603050405020304" charset="0"/>
              </a:rPr>
              <a:t>:</a:t>
            </a:r>
            <a:endParaRPr 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title element contains the title of the page. The title is displayed in the browser’s title bar (the bar at the top of the browser window), as well as in bookmarks, search engine results, and many other places.</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The title should describe the page’s content succinctly and accurately. Try to give each page of your site its own unique title.</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4. </a:t>
            </a:r>
            <a:r>
              <a:rPr lang="en-US" sz="2400" b="1" i="1" u="sng">
                <a:latin typeface="Times New Roman" panose="02020603050405020304" charset="0"/>
                <a:cs typeface="Times New Roman" panose="02020603050405020304" charset="0"/>
              </a:rPr>
              <a:t>&lt;body&gt; … &lt;/body&gt; — The page’s content</a:t>
            </a:r>
            <a:r>
              <a:rPr lang="en-IN" altLang="en-US" sz="2400" b="1" i="1" u="sng">
                <a:latin typeface="Times New Roman" panose="02020603050405020304" charset="0"/>
                <a:cs typeface="Times New Roman" panose="02020603050405020304" charset="0"/>
              </a:rPr>
              <a:t>:</a:t>
            </a:r>
            <a:endParaRPr 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body element appears after the head element in the page. It should contain all the content of your web page: text, images, and so on. All web pages have 1 single body element, with the exception of frameset pages, which contain frame elements instead.</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5. </a:t>
            </a:r>
            <a:r>
              <a:rPr lang="en-US" sz="2400" b="1" i="1" u="sng">
                <a:latin typeface="Times New Roman" panose="02020603050405020304" charset="0"/>
                <a:cs typeface="Times New Roman" panose="02020603050405020304" charset="0"/>
              </a:rPr>
              <a:t>&lt;h1&gt; … &lt;/h1&gt; — A section heading</a:t>
            </a:r>
            <a:r>
              <a:rPr lang="en-IN" altLang="en-US" sz="2400" b="1" i="1" u="sng">
                <a:latin typeface="Times New Roman" panose="02020603050405020304" charset="0"/>
                <a:cs typeface="Times New Roman" panose="02020603050405020304" charset="0"/>
              </a:rPr>
              <a:t>:</a:t>
            </a:r>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Headings let you break up your page content into readable chunks. They work much like headings and subheadings in a book or a repor</a:t>
            </a:r>
            <a:r>
              <a:rPr lang="en-IN" altLang="en-US" sz="2400" b="1" i="1">
                <a:latin typeface="Times New Roman" panose="02020603050405020304" charset="0"/>
                <a:cs typeface="Times New Roman" panose="02020603050405020304" charset="0"/>
              </a:rPr>
              <a:t>t.</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293370"/>
            <a:ext cx="12192635" cy="6369685"/>
          </a:xfrm>
          <a:prstGeom prst="rect">
            <a:avLst/>
          </a:prstGeom>
          <a:noFill/>
        </p:spPr>
        <p:txBody>
          <a:bodyPr wrap="square" rtlCol="0">
            <a:spAutoFit/>
          </a:bodyPr>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HTML actually supports 6 heading elements: h1, h2, h3, h4, h5, and h6. h1 is for the most important headings, h2 is for less important subheadings, and so on. Typically you won’t need to use more than h1, h2 and h3, unless your page is very long and complex.</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6.</a:t>
            </a:r>
            <a:r>
              <a:rPr lang="en-US" sz="2400" b="1" i="1" u="sng">
                <a:latin typeface="Times New Roman" panose="02020603050405020304" charset="0"/>
                <a:cs typeface="Times New Roman" panose="02020603050405020304" charset="0"/>
              </a:rPr>
              <a:t> &lt;p&gt; … &lt;/p&gt; — A paragraph</a:t>
            </a:r>
            <a:r>
              <a:rPr lang="en-IN" altLang="en-US" sz="2400" b="1" i="1" u="sng">
                <a:latin typeface="Times New Roman" panose="02020603050405020304" charset="0"/>
                <a:cs typeface="Times New Roman" panose="02020603050405020304" charset="0"/>
              </a:rPr>
              <a:t>:</a:t>
            </a:r>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p element lets you create paragraphs of text. Most browsers display paragraphs with a vertical gap between each paragraph, nicely breaking up the text.</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While you can create “paragraphs” of text just by using &lt;br&gt; tags to insert blank lines between chunks of text, it’s better to use p elements instead. Not only is it neater, but it gives browsers, search engines and other non-humans a better idea of how your page is structured</a:t>
            </a:r>
            <a:r>
              <a:rPr lang="en-IN" altLang="en-US" sz="2400" b="1" i="1">
                <a:latin typeface="Times New Roman" panose="02020603050405020304" charset="0"/>
                <a:cs typeface="Times New Roman" panose="02020603050405020304" charset="0"/>
              </a:rPr>
              <a:t>.</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7. </a:t>
            </a:r>
            <a:r>
              <a:rPr lang="en-IN" altLang="en-US" sz="2400" b="1" i="1" u="sng">
                <a:latin typeface="Times New Roman" panose="02020603050405020304" charset="0"/>
                <a:cs typeface="Times New Roman" panose="02020603050405020304" charset="0"/>
              </a:rPr>
              <a:t>&lt;a&gt; … &lt;/a&gt; — A link:</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One of the most important elements in a web page, the a element lets you create links to other content. The content can be either on your own site or on another site.</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To create a link, you wrap &lt;a&gt; and &lt;/a&gt; tags around the content you want to use for the link, and supply the URL to link to in the &lt;a&gt; tag’s href attribute.</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6210" y="128270"/>
            <a:ext cx="11941175" cy="6369685"/>
          </a:xfrm>
          <a:prstGeom prst="rect">
            <a:avLst/>
          </a:prstGeom>
          <a:noFill/>
        </p:spPr>
        <p:txBody>
          <a:bodyPr wrap="square" rtlCol="0">
            <a:spAutoFit/>
          </a:bodyPr>
          <a:p>
            <a:pPr algn="l"/>
            <a:r>
              <a:rPr lang="en-US" sz="2400" b="1" i="1">
                <a:latin typeface="Times New Roman" panose="02020603050405020304" charset="0"/>
                <a:cs typeface="Times New Roman" panose="02020603050405020304" charset="0"/>
              </a:rPr>
              <a:t>8.</a:t>
            </a:r>
            <a:r>
              <a:rPr lang="en-US" sz="2400" b="1" i="1" u="sng">
                <a:latin typeface="Times New Roman" panose="02020603050405020304" charset="0"/>
                <a:cs typeface="Times New Roman" panose="02020603050405020304" charset="0"/>
              </a:rPr>
              <a:t> &lt;img&gt; — An image</a:t>
            </a:r>
            <a:r>
              <a:rPr lang="en-IN" altLang="en-US" sz="2400" b="1" i="1" u="sng">
                <a:latin typeface="Times New Roman" panose="02020603050405020304" charset="0"/>
                <a:cs typeface="Times New Roman" panose="02020603050405020304" charset="0"/>
              </a:rPr>
              <a:t>:</a:t>
            </a:r>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img element lets you insert images into your web pages. To insert an image, you first upload the image to your web server, then use an &lt;img&gt; tag to reference the uploaded image filename.</a:t>
            </a:r>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alt attribute is required for all img tags. It’s used by browsers that don’t display images to give alternative text to the visitor.</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9. </a:t>
            </a:r>
            <a:r>
              <a:rPr lang="en-IN" altLang="en-US" sz="2400" b="1" i="1" u="sng">
                <a:latin typeface="Times New Roman" panose="02020603050405020304" charset="0"/>
                <a:cs typeface="Times New Roman" panose="02020603050405020304" charset="0"/>
              </a:rPr>
              <a:t>&lt;div&gt; … &lt;/div&gt; — A block-level container for content:</a:t>
            </a:r>
            <a:endParaRPr lang="en-IN" alt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div element is a generic container that you can use to add more structure to your page content. For example, you might group several paragraphs or headings that serve a similar purpose together inside a div element. Typically, div elements are used for things like:</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Page headers and footers,</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Columns of content and sidebars,</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Highlighted boxes within the text flow,</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Areas of the page with a specific purpose, such as ad spots,</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Image galleries.</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0" y="431165"/>
            <a:ext cx="12191365" cy="6739255"/>
          </a:xfrm>
          <a:prstGeom prst="rect">
            <a:avLst/>
          </a:prstGeom>
          <a:noFill/>
        </p:spPr>
        <p:txBody>
          <a:bodyPr wrap="square" rtlCol="0">
            <a:spAutoFit/>
          </a:bodyPr>
          <a:p>
            <a:pPr algn="l"/>
            <a:r>
              <a:rPr lang="en-US" sz="2400" b="1" i="1">
                <a:latin typeface="Times New Roman" panose="02020603050405020304" charset="0"/>
                <a:cs typeface="Times New Roman" panose="02020603050405020304" charset="0"/>
              </a:rPr>
              <a:t>By adding class and/or id attributes to your div elements, you can then use CSS to style and position the divs. This is the basis for creating CSS-based page layouts.</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10. </a:t>
            </a:r>
            <a:r>
              <a:rPr lang="en-IN" altLang="en-US" sz="2400" b="1" i="1" u="sng">
                <a:latin typeface="Times New Roman" panose="02020603050405020304" charset="0"/>
                <a:cs typeface="Times New Roman" panose="02020603050405020304" charset="0"/>
              </a:rPr>
              <a:t>&lt;span&gt; … &lt;/span&gt; — An inline container for content:</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span element is similar to div in that it’s used to add structure to your content. The difference is that div is a block-level element, while span is an inline element:</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  Block-level elements, such as div, h1, and p, are elements that are designed to hold relatively large or stand-alone blocks of content, such as paragraphs of text. A block-level element always starts on a new line.</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IN" altLang="en-US" sz="2400" b="1" i="1">
                <a:latin typeface="Times New Roman" panose="02020603050405020304" charset="0"/>
                <a:cs typeface="Times New Roman" panose="02020603050405020304" charset="0"/>
              </a:rPr>
              <a:t>    Inline elements, such as span, a, and img, are designed to hold smaller pieces of content — such as a few words or a sentence — within a larger block of content. Adding an inline element doesn’t cause a new line to be created. Block-level elements can contain inline elements, but inline elements can’t contain block-level elements.</a:t>
            </a:r>
            <a:endParaRPr lang="en-IN" altLang="en-US" sz="2400" b="1" i="1">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IN" altLang="en-US" sz="2400" b="1" i="1">
              <a:latin typeface="Times New Roman" panose="02020603050405020304" charset="0"/>
              <a:cs typeface="Times New Roman" panose="02020603050405020304" charset="0"/>
            </a:endParaRPr>
          </a:p>
          <a:p>
            <a:pPr indent="0" algn="l">
              <a:buFont typeface="Arial" panose="020B0604020202020204" pitchFamily="34" charset="0"/>
              <a:buNone/>
            </a:pPr>
            <a:r>
              <a:rPr lang="en-IN" altLang="en-US" sz="2400" b="1" i="1">
                <a:latin typeface="Times New Roman" panose="02020603050405020304" charset="0"/>
                <a:cs typeface="Times New Roman" panose="02020603050405020304" charset="0"/>
              </a:rPr>
              <a:t>As with a div, you often add a class and/or id attribute to a span so that you can style it using CSS.</a:t>
            </a:r>
            <a:endParaRPr lang="en-IN" altLang="en-US" sz="2400" b="1" i="1">
              <a:latin typeface="Times New Roman" panose="02020603050405020304" charset="0"/>
              <a:cs typeface="Times New Roman" panose="02020603050405020304" charset="0"/>
            </a:endParaRPr>
          </a:p>
          <a:p>
            <a:pPr indent="0" algn="l">
              <a:buFont typeface="Arial" panose="020B0604020202020204" pitchFamily="34" charset="0"/>
              <a:buNone/>
            </a:pPr>
            <a:endParaRPr lang="en-IN" altLang="en-US" sz="2400" b="1" i="1">
              <a:latin typeface="Times New Roman" panose="02020603050405020304" charset="0"/>
              <a:cs typeface="Times New Roman" panose="02020603050405020304" charset="0"/>
            </a:endParaRPr>
          </a:p>
          <a:p>
            <a:pPr indent="0" algn="l">
              <a:buFont typeface="Arial" panose="020B0604020202020204" pitchFamily="34" charset="0"/>
              <a:buNone/>
            </a:pP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14630" y="280670"/>
            <a:ext cx="11915775" cy="6739255"/>
          </a:xfrm>
          <a:prstGeom prst="rect">
            <a:avLst/>
          </a:prstGeom>
          <a:noFill/>
        </p:spPr>
        <p:txBody>
          <a:bodyPr wrap="square" rtlCol="0">
            <a:spAutoFit/>
          </a:bodyPr>
          <a:p>
            <a:pPr algn="l"/>
            <a:r>
              <a:rPr lang="en-IN" altLang="en-US" sz="2400" b="1" i="1" u="sng">
                <a:latin typeface="Times New Roman" panose="02020603050405020304" charset="0"/>
                <a:cs typeface="Times New Roman" panose="02020603050405020304" charset="0"/>
              </a:rPr>
              <a:t>11. </a:t>
            </a:r>
            <a:r>
              <a:rPr lang="en-US" sz="2400" b="1" i="1" u="sng">
                <a:latin typeface="Times New Roman" panose="02020603050405020304" charset="0"/>
                <a:cs typeface="Times New Roman" panose="02020603050405020304" charset="0"/>
              </a:rPr>
              <a:t>&lt;BR&gt;</a:t>
            </a:r>
            <a:r>
              <a:rPr lang="en-IN" altLang="en-US" sz="2400" b="1" i="1" u="sng">
                <a:latin typeface="Times New Roman" panose="02020603050405020304" charset="0"/>
                <a:cs typeface="Times New Roman" panose="02020603050405020304" charset="0"/>
              </a:rPr>
              <a:t>:</a:t>
            </a:r>
            <a:endParaRPr lang="en-IN" altLang="en-US" sz="2400" b="1" i="1" u="sng">
              <a:latin typeface="Times New Roman" panose="02020603050405020304" charset="0"/>
              <a:cs typeface="Times New Roman" panose="02020603050405020304" charset="0"/>
            </a:endParaRPr>
          </a:p>
          <a:p>
            <a:pPr algn="l"/>
            <a:endParaRPr lang="en-IN" alt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Line Break This tag will show a blank line.</a:t>
            </a:r>
            <a:endParaRPr lang="en-IN" altLang="en-US" sz="2400" b="1" i="1">
              <a:latin typeface="Times New Roman" panose="02020603050405020304" charset="0"/>
              <a:cs typeface="Times New Roman" panose="02020603050405020304" charset="0"/>
            </a:endParaRPr>
          </a:p>
          <a:p>
            <a:pPr algn="l"/>
            <a:endParaRPr lang="en-IN" altLang="en-US" sz="2400" b="1" i="1" u="sng">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12. &lt;sup&gt;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&lt;sup&gt; tag is used to display text as a superscrip.</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Superscript is rendered with a raised baseline and smaller text.</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13. &lt;sub&gt;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&lt;sub&gt; tag is used to display text as a subscript.</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Subscript is rendered as small text with a lower baseline.</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14.&lt;pre&gt;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&lt;pre&gt; is also called a preformatted tag. It is used to present text as it is written in an HTML document.</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It renders text using a monospace font. The whitespaces used in the element are displayed the same as written.</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41300" y="262890"/>
            <a:ext cx="11951335" cy="6369685"/>
          </a:xfrm>
          <a:prstGeom prst="rect">
            <a:avLst/>
          </a:prstGeom>
          <a:noFill/>
        </p:spPr>
        <p:txBody>
          <a:bodyPr wrap="square" rtlCol="0">
            <a:spAutoFit/>
          </a:bodyPr>
          <a:p>
            <a:pPr algn="l"/>
            <a:r>
              <a:rPr lang="en-IN" altLang="en-US" sz="2400" b="1" i="1" u="sng">
                <a:latin typeface="Times New Roman" panose="02020603050405020304" charset="0"/>
                <a:cs typeface="Times New Roman" panose="02020603050405020304" charset="0"/>
              </a:rPr>
              <a:t>15. </a:t>
            </a:r>
            <a:r>
              <a:rPr lang="en-US" sz="2400" b="1" i="1" u="sng">
                <a:latin typeface="Times New Roman" panose="02020603050405020304" charset="0"/>
                <a:cs typeface="Times New Roman" panose="02020603050405020304" charset="0"/>
              </a:rPr>
              <a:t>&lt;small&gt; tag</a:t>
            </a:r>
            <a:r>
              <a:rPr lang="en-IN" altLang="en-US" sz="2400" b="1" i="1" u="sng">
                <a:latin typeface="Times New Roman" panose="02020603050405020304" charset="0"/>
                <a:cs typeface="Times New Roman" panose="02020603050405020304" charset="0"/>
              </a:rPr>
              <a:t>:</a:t>
            </a:r>
            <a:endParaRPr 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a:t>
            </a:r>
            <a:r>
              <a:rPr lang="en-US" sz="2400" b="1" i="1">
                <a:latin typeface="Times New Roman" panose="02020603050405020304" charset="0"/>
                <a:cs typeface="Times New Roman" panose="02020603050405020304" charset="0"/>
              </a:rPr>
              <a:t>The &lt;small&gt; tag is used to define smaller text like copyright, comments, etc.</a:t>
            </a:r>
            <a:endParaRPr lang="en-US" sz="2400" b="1" i="1">
              <a:latin typeface="Times New Roman" panose="02020603050405020304" charset="0"/>
              <a:cs typeface="Times New Roman" panose="02020603050405020304" charset="0"/>
            </a:endParaRPr>
          </a:p>
          <a:p>
            <a:pPr algn="l"/>
            <a:r>
              <a:rPr lang="en-US" sz="2400" b="1" i="1">
                <a:latin typeface="Times New Roman" panose="02020603050405020304" charset="0"/>
                <a:cs typeface="Times New Roman" panose="02020603050405020304" charset="0"/>
              </a:rPr>
              <a:t>By default, it renders text smaller than standard however it can be controlled using CSS.</a:t>
            </a:r>
            <a:endParaRPr lang="en-US" sz="2400" b="1" i="1">
              <a:latin typeface="Times New Roman" panose="02020603050405020304" charset="0"/>
              <a:cs typeface="Times New Roman" panose="02020603050405020304" charset="0"/>
            </a:endParaRPr>
          </a:p>
          <a:p>
            <a:pPr algn="l"/>
            <a:endParaRPr 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16. &lt;abbr&gt; tag:</a:t>
            </a:r>
            <a:endParaRPr lang="en-IN" altLang="en-US" sz="2400" b="1" i="1" u="sng">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&lt;abbr&gt; tag is used to represent an abbreviation or acronym. The tag accepts a title attribute that accepts the full form of the word. When the reader hovers the text it shows a full description of the word.</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17.&lt;code&gt;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&lt;code&gt; tag is used to display computer codes on the webpage. The browser uses some default style to indicate that this is a code.</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You can use CSS to add additional style properties to the tag.</a:t>
            </a:r>
            <a:endParaRPr lang="en-IN" altLang="en-US" sz="2400" b="1" i="1">
              <a:latin typeface="Times New Roman" panose="02020603050405020304" charset="0"/>
              <a:cs typeface="Times New Roman" panose="02020603050405020304" charset="0"/>
            </a:endParaRPr>
          </a:p>
          <a:p>
            <a:pPr algn="l"/>
            <a:endParaRPr lang="en-IN" altLang="en-US" sz="2400" b="1" i="1">
              <a:latin typeface="Times New Roman" panose="02020603050405020304" charset="0"/>
              <a:cs typeface="Times New Roman" panose="02020603050405020304" charset="0"/>
            </a:endParaRPr>
          </a:p>
          <a:p>
            <a:pPr algn="l"/>
            <a:r>
              <a:rPr lang="en-IN" altLang="en-US" sz="2400" b="1" i="1" u="sng">
                <a:latin typeface="Times New Roman" panose="02020603050405020304" charset="0"/>
                <a:cs typeface="Times New Roman" panose="02020603050405020304" charset="0"/>
              </a:rPr>
              <a:t>18.&lt;mark&gt; tag:</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      The &lt;mark&gt; tag marks or highlights a text to grab the reader's attention.</a:t>
            </a:r>
            <a:endParaRPr lang="en-IN" altLang="en-US" sz="2400" b="1" i="1">
              <a:latin typeface="Times New Roman" panose="02020603050405020304" charset="0"/>
              <a:cs typeface="Times New Roman" panose="02020603050405020304" charset="0"/>
            </a:endParaRPr>
          </a:p>
          <a:p>
            <a:pPr algn="l"/>
            <a:r>
              <a:rPr lang="en-IN" altLang="en-US" sz="2400" b="1" i="1">
                <a:latin typeface="Times New Roman" panose="02020603050405020304" charset="0"/>
                <a:cs typeface="Times New Roman" panose="02020603050405020304" charset="0"/>
              </a:rPr>
              <a:t>According to HTML standards, it is not mandatory to use it, you can achieve it using CSS.</a:t>
            </a:r>
            <a:endParaRPr lang="en-IN" altLang="en-US" sz="2400" b="1"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自定义 12">
      <a:dk1>
        <a:srgbClr val="000000"/>
      </a:dk1>
      <a:lt1>
        <a:srgbClr val="FFFFFF"/>
      </a:lt1>
      <a:dk2>
        <a:srgbClr val="768395"/>
      </a:dk2>
      <a:lt2>
        <a:srgbClr val="F0F0F0"/>
      </a:lt2>
      <a:accent1>
        <a:srgbClr val="D3604F"/>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dd5r1ie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8692</Words>
  <Application>WPS Presentation</Application>
  <PresentationFormat>宽屏</PresentationFormat>
  <Paragraphs>144</Paragraphs>
  <Slides>11</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Microsoft YaHei</vt:lpstr>
      <vt:lpstr>Arial Unicode MS</vt:lpstr>
      <vt:lpstr>等线</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kruth</cp:lastModifiedBy>
  <cp:revision>84</cp:revision>
  <dcterms:created xsi:type="dcterms:W3CDTF">2018-10-16T08:10:00Z</dcterms:created>
  <dcterms:modified xsi:type="dcterms:W3CDTF">2022-08-14T13:31:51Z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A2FA7269EE9144A8BBC574DF7B56E6A7</vt:lpwstr>
  </property>
  <property fmtid="{D5CDD505-2E9C-101B-9397-08002B2CF9AE}" pid="3" name="KSOProductBuildVer">
    <vt:lpwstr>1033-11.2.0.11191</vt:lpwstr>
  </property>
</Properties>
</file>