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5" r:id="rId1"/>
  </p:sldMasterIdLst>
  <p:notesMasterIdLst>
    <p:notesMasterId r:id="rId24"/>
  </p:notesMasterIdLst>
  <p:handoutMasterIdLst>
    <p:handoutMasterId r:id="rId25"/>
  </p:handoutMasterIdLst>
  <p:sldIdLst>
    <p:sldId id="256" r:id="rId2"/>
    <p:sldId id="258" r:id="rId3"/>
    <p:sldId id="324" r:id="rId4"/>
    <p:sldId id="295" r:id="rId5"/>
    <p:sldId id="260" r:id="rId6"/>
    <p:sldId id="294" r:id="rId7"/>
    <p:sldId id="259" r:id="rId8"/>
    <p:sldId id="296" r:id="rId9"/>
    <p:sldId id="297" r:id="rId10"/>
    <p:sldId id="262" r:id="rId11"/>
    <p:sldId id="292" r:id="rId12"/>
    <p:sldId id="299" r:id="rId13"/>
    <p:sldId id="300" r:id="rId14"/>
    <p:sldId id="314" r:id="rId15"/>
    <p:sldId id="298" r:id="rId16"/>
    <p:sldId id="320" r:id="rId17"/>
    <p:sldId id="321" r:id="rId18"/>
    <p:sldId id="322" r:id="rId19"/>
    <p:sldId id="323" r:id="rId20"/>
    <p:sldId id="319" r:id="rId21"/>
    <p:sldId id="290"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5E095-9A5A-47BD-8457-CCDD4D1A3E81}" v="3" dt="2024-07-06T06:09:20.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67" autoAdjust="0"/>
  </p:normalViewPr>
  <p:slideViewPr>
    <p:cSldViewPr snapToGrid="0">
      <p:cViewPr varScale="1">
        <p:scale>
          <a:sx n="70" d="100"/>
          <a:sy n="70" d="100"/>
        </p:scale>
        <p:origin x="536"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5DB480-DD2E-6E99-2F36-BF1F875942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0849BB-85D8-C749-5D6E-05BF2E2DBC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FE393-0C0A-4C81-8C74-9E7681F7835E}" type="datetimeFigureOut">
              <a:rPr lang="en-US" smtClean="0"/>
              <a:t>7/6/2024</a:t>
            </a:fld>
            <a:endParaRPr lang="en-US"/>
          </a:p>
        </p:txBody>
      </p:sp>
      <p:sp>
        <p:nvSpPr>
          <p:cNvPr id="4" name="Footer Placeholder 3">
            <a:extLst>
              <a:ext uri="{FF2B5EF4-FFF2-40B4-BE49-F238E27FC236}">
                <a16:creationId xmlns:a16="http://schemas.microsoft.com/office/drawing/2014/main" id="{7A57E954-D03E-6DC5-7D1F-0D1F1E42A7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521D4A-CA09-B541-B483-2318B2439E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0CCF40-D4E4-4705-9690-2A2327E23433}" type="slidenum">
              <a:rPr lang="en-US" smtClean="0"/>
              <a:t>‹#›</a:t>
            </a:fld>
            <a:endParaRPr lang="en-US"/>
          </a:p>
        </p:txBody>
      </p:sp>
    </p:spTree>
    <p:extLst>
      <p:ext uri="{BB962C8B-B14F-4D97-AF65-F5344CB8AC3E}">
        <p14:creationId xmlns:p14="http://schemas.microsoft.com/office/powerpoint/2010/main" val="24078149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1E2D7-7AFC-4E00-981A-349A20B4611A}"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45B35-8143-4FB5-B739-2E6A9EC3103E}" type="slidenum">
              <a:rPr lang="en-US" smtClean="0"/>
              <a:t>‹#›</a:t>
            </a:fld>
            <a:endParaRPr lang="en-US"/>
          </a:p>
        </p:txBody>
      </p:sp>
    </p:spTree>
    <p:extLst>
      <p:ext uri="{BB962C8B-B14F-4D97-AF65-F5344CB8AC3E}">
        <p14:creationId xmlns:p14="http://schemas.microsoft.com/office/powerpoint/2010/main" val="30957238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45B35-8143-4FB5-B739-2E6A9EC3103E}" type="slidenum">
              <a:rPr lang="en-US" smtClean="0"/>
              <a:t>3</a:t>
            </a:fld>
            <a:endParaRPr lang="en-US"/>
          </a:p>
        </p:txBody>
      </p:sp>
    </p:spTree>
    <p:extLst>
      <p:ext uri="{BB962C8B-B14F-4D97-AF65-F5344CB8AC3E}">
        <p14:creationId xmlns:p14="http://schemas.microsoft.com/office/powerpoint/2010/main" val="4118984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45B35-8143-4FB5-B739-2E6A9EC3103E}" type="slidenum">
              <a:rPr lang="en-US" smtClean="0"/>
              <a:t>4</a:t>
            </a:fld>
            <a:endParaRPr lang="en-US"/>
          </a:p>
        </p:txBody>
      </p:sp>
    </p:spTree>
    <p:extLst>
      <p:ext uri="{BB962C8B-B14F-4D97-AF65-F5344CB8AC3E}">
        <p14:creationId xmlns:p14="http://schemas.microsoft.com/office/powerpoint/2010/main" val="4239109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3C0CD4D-9494-49CE-94EB-4E81DA6C78B5}" type="datetime1">
              <a:rPr lang="en-US" smtClean="0"/>
              <a:t>7/6/2024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3148050"/>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1291E6-BE95-4A31-AEA0-3D87A5E62B12}"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4117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EEDF41-F02D-44C0-BE01-22784CBA8A70}"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89536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61B963-74EA-4389-9867-572EC1A6F6D9}"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20935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15C15-0EA2-4B64-B4AC-3FDCB4D8896F}"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0904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EE7500-EF99-4626-8930-4A51D0BB1B86}" type="datetime1">
              <a:rPr lang="en-US" smtClean="0"/>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97438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32E341-6357-4736-9BBC-874DF2ECCDAB}" type="datetime1">
              <a:rPr lang="en-US" smtClean="0"/>
              <a:t>7/6/2024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7872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E5E7F3E-5B71-481A-A09C-01B43FDDFD3A}"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5314630"/>
      </p:ext>
    </p:extLst>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6003641-1E35-4FC5-BE38-3BBECDF3D9BB}"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97931090"/>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A519B-BA9B-4481-B178-31CA1759CFF3}"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4798486"/>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988DE-EE3A-49F1-9739-EFDA8761122E}"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05299225"/>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5FD49-4613-4A0E-A556-A877F6059799}"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77664124"/>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761AE1-BD68-4446-B872-3490725B22A1}" type="datetime1">
              <a:rPr lang="en-US" smtClean="0"/>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42526444"/>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EEC251-58A5-46A8-8228-3D7E687E9743}" type="datetime1">
              <a:rPr lang="en-US" smtClean="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8121453"/>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FEF1A-43F3-4D6B-A5BE-E1ACD320F3A8}" type="datetime1">
              <a:rPr lang="en-US" smtClean="0"/>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9794121"/>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BD1BD-8E84-49BA-B3D9-C0CAB20A0B62}"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7727156"/>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1AE21-5DE0-4A01-BB96-491CBB7029EB}"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776365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90CB903-1453-4F62-B821-51E9928F59A3}" type="datetime1">
              <a:rPr lang="en-US" smtClean="0"/>
              <a:t>7/6/2024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334715280"/>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ransition>
    <p:split orient="vert"/>
  </p:transition>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16/j.tre.2024.103550"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16/j.tre.2024.103550"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016/j.tre.2024.10355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72008" y="940404"/>
            <a:ext cx="8963405" cy="1678678"/>
          </a:xfrm>
        </p:spPr>
        <p:txBody>
          <a:bodyPr anchor="b">
            <a:noAutofit/>
          </a:bodyPr>
          <a:lstStyle/>
          <a:p>
            <a:r>
              <a:rPr lang="en-US" sz="3600" b="1" dirty="0">
                <a:latin typeface="Times New Roman" panose="02020603050405020304" pitchFamily="18" charset="0"/>
                <a:cs typeface="Times New Roman" panose="02020603050405020304" pitchFamily="18" charset="0"/>
              </a:rPr>
              <a:t>VEHICLE ROUTING PROBLEM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WITH SIMULTANEOUS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PICKUP &amp; DELIVERY</a:t>
            </a:r>
          </a:p>
        </p:txBody>
      </p:sp>
      <p:sp>
        <p:nvSpPr>
          <p:cNvPr id="3" name="Subtitle 2"/>
          <p:cNvSpPr>
            <a:spLocks noGrp="1"/>
          </p:cNvSpPr>
          <p:nvPr>
            <p:ph type="subTitle" idx="1"/>
          </p:nvPr>
        </p:nvSpPr>
        <p:spPr>
          <a:xfrm>
            <a:off x="7586580" y="4252634"/>
            <a:ext cx="3175907" cy="1206186"/>
          </a:xfrm>
        </p:spPr>
        <p:txBody>
          <a:bodyPr vert="horz" lIns="68580" tIns="34290" rIns="68580" bIns="34290" rtlCol="0" anchor="ctr">
            <a:normAutofit fontScale="92500"/>
          </a:bodyPr>
          <a:lstStyle/>
          <a:p>
            <a:pPr algn="l">
              <a:lnSpc>
                <a:spcPct val="100000"/>
              </a:lnSpc>
            </a:pPr>
            <a:r>
              <a:rPr lang="en-US" dirty="0">
                <a:solidFill>
                  <a:schemeClr val="bg1"/>
                </a:solidFill>
                <a:latin typeface="Times New Roman" panose="02020603050405020304" pitchFamily="18" charset="0"/>
                <a:cs typeface="Times New Roman" panose="02020603050405020304" pitchFamily="18" charset="0"/>
              </a:rPr>
              <a:t>Guided By -</a:t>
            </a:r>
          </a:p>
          <a:p>
            <a:pPr algn="l">
              <a:lnSpc>
                <a:spcPct val="100000"/>
              </a:lnSpc>
            </a:pPr>
            <a:r>
              <a:rPr lang="en-US" dirty="0">
                <a:solidFill>
                  <a:schemeClr val="bg1"/>
                </a:solidFill>
                <a:latin typeface="Times New Roman" panose="02020603050405020304" pitchFamily="18" charset="0"/>
                <a:cs typeface="Times New Roman" panose="02020603050405020304" pitchFamily="18" charset="0"/>
              </a:rPr>
              <a:t>Dr. Naveen Nekuri</a:t>
            </a:r>
          </a:p>
          <a:p>
            <a:pPr algn="l">
              <a:lnSpc>
                <a:spcPct val="100000"/>
              </a:lnSpc>
            </a:pPr>
            <a:r>
              <a:rPr lang="en-US" dirty="0">
                <a:solidFill>
                  <a:schemeClr val="bg1"/>
                </a:solidFill>
                <a:latin typeface="Times New Roman" panose="02020603050405020304" pitchFamily="18" charset="0"/>
                <a:cs typeface="Times New Roman" panose="02020603050405020304" pitchFamily="18" charset="0"/>
              </a:rPr>
              <a:t>Assistant Professor, UOH</a:t>
            </a:r>
          </a:p>
          <a:p>
            <a:pPr>
              <a:lnSpc>
                <a:spcPct val="100000"/>
              </a:lnSpc>
            </a:pPr>
            <a:endParaRPr lang="en-US" dirty="0">
              <a:solidFill>
                <a:schemeClr val="bg1"/>
              </a:solidFill>
            </a:endParaRPr>
          </a:p>
        </p:txBody>
      </p:sp>
      <p:sp>
        <p:nvSpPr>
          <p:cNvPr id="7" name="Subtitle 2">
            <a:extLst>
              <a:ext uri="{FF2B5EF4-FFF2-40B4-BE49-F238E27FC236}">
                <a16:creationId xmlns:a16="http://schemas.microsoft.com/office/drawing/2014/main" id="{7F3005F4-8C42-6A41-453E-88E040050489}"/>
              </a:ext>
            </a:extLst>
          </p:cNvPr>
          <p:cNvSpPr txBox="1">
            <a:spLocks/>
          </p:cNvSpPr>
          <p:nvPr/>
        </p:nvSpPr>
        <p:spPr>
          <a:xfrm>
            <a:off x="1884969" y="4109707"/>
            <a:ext cx="2101217" cy="1206186"/>
          </a:xfrm>
          <a:prstGeom prst="rect">
            <a:avLst/>
          </a:prstGeom>
        </p:spPr>
        <p:txBody>
          <a:bodyPr vert="horz" lIns="68580" tIns="34290" rIns="68580" bIns="3429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pPr>
            <a:r>
              <a:rPr lang="en-US" dirty="0">
                <a:solidFill>
                  <a:schemeClr val="bg1"/>
                </a:solidFill>
                <a:latin typeface="Times New Roman" panose="02020603050405020304" pitchFamily="18" charset="0"/>
                <a:cs typeface="Times New Roman" panose="02020603050405020304" pitchFamily="18" charset="0"/>
              </a:rPr>
              <a:t>Submitted By -</a:t>
            </a:r>
          </a:p>
          <a:p>
            <a:pPr>
              <a:spcBef>
                <a:spcPts val="750"/>
              </a:spcBef>
            </a:pPr>
            <a:r>
              <a:rPr lang="en-US" dirty="0">
                <a:solidFill>
                  <a:schemeClr val="bg1"/>
                </a:solidFill>
                <a:latin typeface="Times New Roman" panose="02020603050405020304" pitchFamily="18" charset="0"/>
                <a:cs typeface="Times New Roman" panose="02020603050405020304" pitchFamily="18" charset="0"/>
              </a:rPr>
              <a:t>Harshini Borugadda</a:t>
            </a:r>
          </a:p>
          <a:p>
            <a:pPr>
              <a:spcBef>
                <a:spcPts val="750"/>
              </a:spcBef>
            </a:pPr>
            <a:r>
              <a:rPr lang="en-US" dirty="0">
                <a:solidFill>
                  <a:schemeClr val="bg1"/>
                </a:solidFill>
                <a:latin typeface="Times New Roman" panose="02020603050405020304" pitchFamily="18" charset="0"/>
                <a:cs typeface="Times New Roman" panose="02020603050405020304" pitchFamily="18" charset="0"/>
              </a:rPr>
              <a:t>23MCMI13</a:t>
            </a:r>
          </a:p>
          <a:p>
            <a:pPr>
              <a:spcBef>
                <a:spcPts val="750"/>
              </a:spcBef>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2" descr="University of Hyderabad - Wikipedia">
            <a:extLst>
              <a:ext uri="{FF2B5EF4-FFF2-40B4-BE49-F238E27FC236}">
                <a16:creationId xmlns:a16="http://schemas.microsoft.com/office/drawing/2014/main" id="{EC7B7B90-2B7B-E186-652B-8AD54C699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21" y="3031001"/>
            <a:ext cx="2143125" cy="215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03E27B8E-C490-B7F5-E0D4-23FDB499F303}"/>
              </a:ext>
            </a:extLst>
          </p:cNvPr>
          <p:cNvSpPr>
            <a:spLocks noGrp="1"/>
          </p:cNvSpPr>
          <p:nvPr>
            <p:ph idx="1"/>
          </p:nvPr>
        </p:nvSpPr>
        <p:spPr>
          <a:xfrm>
            <a:off x="603504" y="2548636"/>
            <a:ext cx="11036808" cy="3843020"/>
          </a:xfrm>
        </p:spPr>
        <p:txBody>
          <a:bodyPr>
            <a:no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Fast ILS Localized Optimization for Simultaneous Pickup and Delivery (FSPD) algorithm is designed to solve Vehicle Routing Problems with Simultaneous Pickup and Delivery (VRPSPD) and Vehicle Routing Problems with Multiple Pickup and Delivery (VRPMPD).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FSPD is an extension of the FILO framework tailored for the Capacitated Vehicle Routing Problem (CVRP) by Accorsi and Vigo (2021) but adapted to more constrained VRP variants.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includes new features to enhance performance on constrained VRP variants.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FSPD approach can be extended to other VRP variants as long as constraints can be expressed in terms of Route Exchange Formats (REFs) for efficient handling within local search.</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Extensions of FSPD to different VRP variants may require design changes to optimize effectiveness.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paper provides a brief overview of the FILO framework and then details the extensions made in FSPD to accommodate pickup and delivery constraints for VRPSPD and VRPMPD.</a:t>
            </a:r>
          </a:p>
          <a:p>
            <a:pPr lvl="1"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A98158-3F9A-3299-D822-D9C5C5720C1B}"/>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480935031"/>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FILO Framework</a:t>
            </a:r>
          </a:p>
        </p:txBody>
      </p:sp>
      <p:sp>
        <p:nvSpPr>
          <p:cNvPr id="3" name="Content Placeholder 2">
            <a:extLst>
              <a:ext uri="{FF2B5EF4-FFF2-40B4-BE49-F238E27FC236}">
                <a16:creationId xmlns:a16="http://schemas.microsoft.com/office/drawing/2014/main" id="{03E27B8E-C490-B7F5-E0D4-23FDB499F303}"/>
              </a:ext>
            </a:extLst>
          </p:cNvPr>
          <p:cNvSpPr>
            <a:spLocks noGrp="1"/>
          </p:cNvSpPr>
          <p:nvPr>
            <p:ph idx="1"/>
          </p:nvPr>
        </p:nvSpPr>
        <p:spPr>
          <a:xfrm>
            <a:off x="770906" y="2603500"/>
            <a:ext cx="10604230" cy="3416300"/>
          </a:xfrm>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FILO algorithm is a randomized and efficient algorithm specifically designed for the effective solution of large-scale instances of the Capacitated Vehicle Routing Problem (CVRP).</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 initializes a random engine with a seed for each run and creates an initial solution using a restricted version of the Clarke and Wright savings algorithm.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may apply a route minimization procedure if the initial solution has more routes than a greedily estimated number.</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core of the optimization iteration is based on the iterated local search (ILS) paradigm. It consists of a shaking step and a local search step interleaving for a fixed number of iterations.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applying local search, the resulting solution is accepted with a probabilistic rule based on simulated annealing.</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D7230A-6448-0B5D-5ADC-8673A10664AE}"/>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942588855"/>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FILO Framework</a:t>
            </a:r>
          </a:p>
        </p:txBody>
      </p:sp>
      <p:sp>
        <p:nvSpPr>
          <p:cNvPr id="3" name="Content Placeholder 2">
            <a:extLst>
              <a:ext uri="{FF2B5EF4-FFF2-40B4-BE49-F238E27FC236}">
                <a16:creationId xmlns:a16="http://schemas.microsoft.com/office/drawing/2014/main" id="{03E27B8E-C490-B7F5-E0D4-23FDB499F303}"/>
              </a:ext>
            </a:extLst>
          </p:cNvPr>
          <p:cNvSpPr>
            <a:spLocks noGrp="1"/>
          </p:cNvSpPr>
          <p:nvPr>
            <p:ph idx="1"/>
          </p:nvPr>
        </p:nvSpPr>
        <p:spPr>
          <a:xfrm>
            <a:off x="770906" y="2603500"/>
            <a:ext cx="10604230" cy="3416300"/>
          </a:xfrm>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efficiency of FILO is due to the locality of its procedures, where both shaking and local search make changes in a spatially delimited area of the solution.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shaking procedure achieves locality by removing spatially close customers in a ruin-and-recreate manner, while the local search maintains locality through a heuristic pruning technique called selective vertex caching (SVC).</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SVC tracks a limited-size set of recently modified solution areas. This ensures that the algorithm's computational effort in each core optimization iteration is almost independent of the instance size.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Although the algorithm includes some linear-time operations like solution copying, these have a limited impact on the overall computing time of an iteration.</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1CE34C-E7F7-68AA-50CF-F3866397AA74}"/>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140298715"/>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FILO Framework</a:t>
            </a:r>
          </a:p>
        </p:txBody>
      </p:sp>
      <p:pic>
        <p:nvPicPr>
          <p:cNvPr id="5" name="Content Placeholder 4">
            <a:extLst>
              <a:ext uri="{FF2B5EF4-FFF2-40B4-BE49-F238E27FC236}">
                <a16:creationId xmlns:a16="http://schemas.microsoft.com/office/drawing/2014/main" id="{433BA97E-0B25-41CC-CFD5-25F874034FCC}"/>
              </a:ext>
            </a:extLst>
          </p:cNvPr>
          <p:cNvPicPr>
            <a:picLocks noGrp="1" noChangeAspect="1"/>
          </p:cNvPicPr>
          <p:nvPr>
            <p:ph sz="half" idx="1"/>
          </p:nvPr>
        </p:nvPicPr>
        <p:blipFill>
          <a:blip r:embed="rId2"/>
          <a:stretch>
            <a:fillRect/>
          </a:stretch>
        </p:blipFill>
        <p:spPr>
          <a:xfrm>
            <a:off x="6925734" y="2285999"/>
            <a:ext cx="4637014" cy="4326467"/>
          </a:xfrm>
        </p:spPr>
      </p:pic>
      <p:sp>
        <p:nvSpPr>
          <p:cNvPr id="7" name="Content Placeholder 6">
            <a:extLst>
              <a:ext uri="{FF2B5EF4-FFF2-40B4-BE49-F238E27FC236}">
                <a16:creationId xmlns:a16="http://schemas.microsoft.com/office/drawing/2014/main" id="{F9624ED0-986D-F203-4620-49473606DBD7}"/>
              </a:ext>
            </a:extLst>
          </p:cNvPr>
          <p:cNvSpPr>
            <a:spLocks noGrp="1"/>
          </p:cNvSpPr>
          <p:nvPr>
            <p:ph sz="half" idx="2"/>
          </p:nvPr>
        </p:nvSpPr>
        <p:spPr>
          <a:xfrm>
            <a:off x="485320" y="2074418"/>
            <a:ext cx="6302947" cy="447395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Components of Core Optimization Iteration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Ruin and Recreate:</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ruin-and-recreate procedure disrupts the current solution by removing a subset of customers that are spatially close.</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step is crucial for introducing diversity and escaping local optima.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Local Search:</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local search step aims to improve the solution by exploring the neighborhood of the current solution.</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search is focused on areas that have been recently modified, using the selective vertex caching (SVC) technique.</a:t>
            </a:r>
          </a:p>
        </p:txBody>
      </p:sp>
      <p:sp>
        <p:nvSpPr>
          <p:cNvPr id="3" name="Slide Number Placeholder 2">
            <a:extLst>
              <a:ext uri="{FF2B5EF4-FFF2-40B4-BE49-F238E27FC236}">
                <a16:creationId xmlns:a16="http://schemas.microsoft.com/office/drawing/2014/main" id="{6581A158-FF83-4ED0-6EE3-2EB8D24B73E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TextBox 3">
            <a:extLst>
              <a:ext uri="{FF2B5EF4-FFF2-40B4-BE49-F238E27FC236}">
                <a16:creationId xmlns:a16="http://schemas.microsoft.com/office/drawing/2014/main" id="{D6EA780C-C86B-80F6-5E49-5CF80FBED8F8}"/>
              </a:ext>
            </a:extLst>
          </p:cNvPr>
          <p:cNvSpPr txBox="1"/>
          <p:nvPr/>
        </p:nvSpPr>
        <p:spPr>
          <a:xfrm>
            <a:off x="8055864" y="6473966"/>
            <a:ext cx="3017621"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Src</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3"/>
              </a:rPr>
              <a:t>https://doi.org/10.1016/j.tre.2024.103550</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962730"/>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CA3A-6294-0CBB-B63E-4A675CC41A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FILO Framework</a:t>
            </a:r>
            <a:endParaRPr lang="en-US" dirty="0"/>
          </a:p>
        </p:txBody>
      </p:sp>
      <p:sp>
        <p:nvSpPr>
          <p:cNvPr id="3" name="Content Placeholder 2">
            <a:extLst>
              <a:ext uri="{FF2B5EF4-FFF2-40B4-BE49-F238E27FC236}">
                <a16:creationId xmlns:a16="http://schemas.microsoft.com/office/drawing/2014/main" id="{AA233F45-8DFE-8690-E546-75976261E693}"/>
              </a:ext>
            </a:extLst>
          </p:cNvPr>
          <p:cNvSpPr>
            <a:spLocks noGrp="1"/>
          </p:cNvSpPr>
          <p:nvPr>
            <p:ph sz="half" idx="1"/>
          </p:nvPr>
        </p:nvSpPr>
        <p:spPr>
          <a:xfrm>
            <a:off x="1154953" y="2463796"/>
            <a:ext cx="4825158" cy="3616964"/>
          </a:xfrm>
        </p:spPr>
        <p:txBody>
          <a:bodyPr>
            <a:no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Shaking: </a:t>
            </a:r>
            <a:r>
              <a:rPr lang="en-US" dirty="0">
                <a:latin typeface="Times New Roman" panose="02020603050405020304" pitchFamily="18" charset="0"/>
                <a:cs typeface="Times New Roman" panose="02020603050405020304" pitchFamily="18" charset="0"/>
              </a:rPr>
              <a:t>Generates a new solution from the current solution.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Ruin step</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seed</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Removal of customer</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walk</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Recreate Step</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Reinsertion of Customers: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Equal Probability</a:t>
            </a:r>
          </a:p>
        </p:txBody>
      </p:sp>
      <p:sp>
        <p:nvSpPr>
          <p:cNvPr id="4" name="Content Placeholder 3">
            <a:extLst>
              <a:ext uri="{FF2B5EF4-FFF2-40B4-BE49-F238E27FC236}">
                <a16:creationId xmlns:a16="http://schemas.microsoft.com/office/drawing/2014/main" id="{2B4EB25C-9440-DE16-6DBC-524A01C06687}"/>
              </a:ext>
            </a:extLst>
          </p:cNvPr>
          <p:cNvSpPr>
            <a:spLocks noGrp="1"/>
          </p:cNvSpPr>
          <p:nvPr>
            <p:ph sz="half" idx="2"/>
          </p:nvPr>
        </p:nvSpPr>
        <p:spPr>
          <a:xfrm>
            <a:off x="6211890" y="2468032"/>
            <a:ext cx="4825159" cy="3416300"/>
          </a:xfrm>
        </p:spPr>
        <p:txBody>
          <a:bodyPr>
            <a:no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Local Search: </a:t>
            </a:r>
            <a:r>
              <a:rPr lang="en-US" dirty="0">
                <a:latin typeface="Times New Roman" panose="02020603050405020304" pitchFamily="18" charset="0"/>
                <a:cs typeface="Times New Roman" panose="02020603050405020304" pitchFamily="18" charset="0"/>
              </a:rPr>
              <a:t>Refines the solution obtained from the shaking step to find a local optimum.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Vertex-wise Granular Neighborhoods (GNs):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Move Generators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Selective Vertex Caching (SVC):</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Tracking Changes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Heuristic Pruning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Static Move Descriptors (SMDs):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Move Identification</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Structures</a:t>
            </a:r>
          </a:p>
        </p:txBody>
      </p:sp>
      <p:sp>
        <p:nvSpPr>
          <p:cNvPr id="5" name="Slide Number Placeholder 4">
            <a:extLst>
              <a:ext uri="{FF2B5EF4-FFF2-40B4-BE49-F238E27FC236}">
                <a16:creationId xmlns:a16="http://schemas.microsoft.com/office/drawing/2014/main" id="{600F918D-D588-9F57-9045-B008F199DF8A}"/>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787677023"/>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FSPD Framework</a:t>
            </a:r>
          </a:p>
        </p:txBody>
      </p:sp>
      <p:sp>
        <p:nvSpPr>
          <p:cNvPr id="3" name="Content Placeholder 2">
            <a:extLst>
              <a:ext uri="{FF2B5EF4-FFF2-40B4-BE49-F238E27FC236}">
                <a16:creationId xmlns:a16="http://schemas.microsoft.com/office/drawing/2014/main" id="{03E27B8E-C490-B7F5-E0D4-23FDB499F303}"/>
              </a:ext>
            </a:extLst>
          </p:cNvPr>
          <p:cNvSpPr>
            <a:spLocks noGrp="1"/>
          </p:cNvSpPr>
          <p:nvPr>
            <p:ph idx="1"/>
          </p:nvPr>
        </p:nvSpPr>
        <p:spPr>
          <a:xfrm>
            <a:off x="1036420" y="2357966"/>
            <a:ext cx="9936379" cy="3416300"/>
          </a:xfrm>
        </p:spPr>
        <p:txBody>
          <a:bodyPr>
            <a:no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extension of the FILO framework to more constrained VRPs requires a substantial effort to incorporate the handling of problem-specific constraints while retaining the efficiency and scalability of the main procedures. In FSDP, this is achieved by mainly extending three components of the algorithm, namely:</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initial solution construction </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shaking step</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local search engine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Introduction of two major innovations in the original FILO approach, namely:</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 extension of the local search engine to support the well-known resource extension functions (REFs) </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generalization of the original recreate strategy aimed at handling multi-attribute VRPs.</a:t>
            </a:r>
          </a:p>
        </p:txBody>
      </p:sp>
      <p:sp>
        <p:nvSpPr>
          <p:cNvPr id="4" name="Slide Number Placeholder 3">
            <a:extLst>
              <a:ext uri="{FF2B5EF4-FFF2-40B4-BE49-F238E27FC236}">
                <a16:creationId xmlns:a16="http://schemas.microsoft.com/office/drawing/2014/main" id="{4C73447E-7014-F838-DCA8-770BF9E54960}"/>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010942568"/>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FSPD Framework</a:t>
            </a:r>
          </a:p>
        </p:txBody>
      </p:sp>
      <p:sp>
        <p:nvSpPr>
          <p:cNvPr id="3" name="Content Placeholder 2">
            <a:extLst>
              <a:ext uri="{FF2B5EF4-FFF2-40B4-BE49-F238E27FC236}">
                <a16:creationId xmlns:a16="http://schemas.microsoft.com/office/drawing/2014/main" id="{03E27B8E-C490-B7F5-E0D4-23FDB499F303}"/>
              </a:ext>
            </a:extLst>
          </p:cNvPr>
          <p:cNvSpPr>
            <a:spLocks noGrp="1"/>
          </p:cNvSpPr>
          <p:nvPr>
            <p:ph idx="1"/>
          </p:nvPr>
        </p:nvSpPr>
        <p:spPr>
          <a:xfrm>
            <a:off x="1036420" y="2357966"/>
            <a:ext cx="9936379" cy="3850810"/>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Resource Extension Functions (REFs) </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REFs extend algorithms from the Capacitated Vehicle Routing Problem (CVRP) to more complex VRP variants.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variants often have additional constraints that cannot be efficiently managed by simple cumulative attributes.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 basic CVRP, capacity, and distance constraints are managed using demand-sum and distance-sum respectively.</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 complex VRP variants like VRPSPD and VRPMPD, simple cumulative attributes are insufficient due to the non-monotonical load profile and propagating local infeasibilities.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General approaches include Lexicographic Search, Global Variables, and Segment REFs.</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73447E-7014-F838-DCA8-770BF9E54960}"/>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134298092"/>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FSPD Framework</a:t>
            </a:r>
          </a:p>
        </p:txBody>
      </p:sp>
      <p:sp>
        <p:nvSpPr>
          <p:cNvPr id="3" name="Content Placeholder 2">
            <a:extLst>
              <a:ext uri="{FF2B5EF4-FFF2-40B4-BE49-F238E27FC236}">
                <a16:creationId xmlns:a16="http://schemas.microsoft.com/office/drawing/2014/main" id="{03E27B8E-C490-B7F5-E0D4-23FDB499F303}"/>
              </a:ext>
            </a:extLst>
          </p:cNvPr>
          <p:cNvSpPr>
            <a:spLocks noGrp="1"/>
          </p:cNvSpPr>
          <p:nvPr>
            <p:ph idx="1"/>
          </p:nvPr>
        </p:nvSpPr>
        <p:spPr>
          <a:xfrm>
            <a:off x="1027276" y="2220805"/>
            <a:ext cx="9936379" cy="4341465"/>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Extending Local Search Engine to Support REFs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Resource Extension Functions (REFs) integration into local search engine requires modifications to handle complex constraints in advanced VRP variants.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Local search evaluates the feasibility of modified routes by computing resources for route segments.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Resources include a segment from the depot to the vertex before the insertion point, a resource for the single customer being inserted, and a segment from the vertex after the insertion point to the depot.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Two main scenarios in local search include inserting a segment into a route and relocating a segment within the same route.</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Intra-route segment swapping involves depot inclusion and segment reversal.</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Two special handling cases: depot not included in segments and depot included in one segment.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efficiently manages segment management and resource concatenation, ensuring feasibility and optimizing routes in VRP variants like VRPSPD and VRPMPD.</a:t>
            </a:r>
          </a:p>
        </p:txBody>
      </p:sp>
      <p:sp>
        <p:nvSpPr>
          <p:cNvPr id="4" name="Slide Number Placeholder 3">
            <a:extLst>
              <a:ext uri="{FF2B5EF4-FFF2-40B4-BE49-F238E27FC236}">
                <a16:creationId xmlns:a16="http://schemas.microsoft.com/office/drawing/2014/main" id="{4C73447E-7014-F838-DCA8-770BF9E54960}"/>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709412762"/>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FSPD Framework</a:t>
            </a:r>
          </a:p>
        </p:txBody>
      </p:sp>
      <p:sp>
        <p:nvSpPr>
          <p:cNvPr id="3" name="Content Placeholder 2">
            <a:extLst>
              <a:ext uri="{FF2B5EF4-FFF2-40B4-BE49-F238E27FC236}">
                <a16:creationId xmlns:a16="http://schemas.microsoft.com/office/drawing/2014/main" id="{03E27B8E-C490-B7F5-E0D4-23FDB499F303}"/>
              </a:ext>
            </a:extLst>
          </p:cNvPr>
          <p:cNvSpPr>
            <a:spLocks noGrp="1"/>
          </p:cNvSpPr>
          <p:nvPr>
            <p:ph idx="1"/>
          </p:nvPr>
        </p:nvSpPr>
        <p:spPr>
          <a:xfrm>
            <a:off x="1027276" y="2220805"/>
            <a:ext cx="9936379" cy="4454315"/>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Segment Resources Computation in Resource Extension Functions (REFs)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Pre-computation Strategy</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resources from the depot to each customer and from each customer back to the depot.</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evaluate changes involving individual customers quickly.</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Reversal of Segment Resources</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Computes and stores resources for each segment in both original and reversed directions.</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algorithm to handle moves involving reversing segments without recomputing resources from scratch.</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Sub-segment Resources for Small Sizes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Optimization of Updates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Storing Resources for Small Segments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Implementation Choices in the Current Approach</a:t>
            </a:r>
          </a:p>
        </p:txBody>
      </p:sp>
      <p:sp>
        <p:nvSpPr>
          <p:cNvPr id="4" name="Slide Number Placeholder 3">
            <a:extLst>
              <a:ext uri="{FF2B5EF4-FFF2-40B4-BE49-F238E27FC236}">
                <a16:creationId xmlns:a16="http://schemas.microsoft.com/office/drawing/2014/main" id="{4C73447E-7014-F838-DCA8-770BF9E54960}"/>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576052264"/>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FSPD Framework</a:t>
            </a:r>
          </a:p>
        </p:txBody>
      </p:sp>
      <p:sp>
        <p:nvSpPr>
          <p:cNvPr id="3" name="Content Placeholder 2">
            <a:extLst>
              <a:ext uri="{FF2B5EF4-FFF2-40B4-BE49-F238E27FC236}">
                <a16:creationId xmlns:a16="http://schemas.microsoft.com/office/drawing/2014/main" id="{03E27B8E-C490-B7F5-E0D4-23FDB499F303}"/>
              </a:ext>
            </a:extLst>
          </p:cNvPr>
          <p:cNvSpPr>
            <a:spLocks noGrp="1"/>
          </p:cNvSpPr>
          <p:nvPr>
            <p:ph idx="1"/>
          </p:nvPr>
        </p:nvSpPr>
        <p:spPr>
          <a:xfrm>
            <a:off x="1027276" y="2220805"/>
            <a:ext cx="9936379" cy="4454315"/>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Improved Recreate Procedure </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recreate step of the ruin-and-recreate algorithm has been redesigned in FSPD to address the slowdown observed in the original FILO procedure.</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process involves detailed feasibility checks for each insertion position, rather than route-wise checks.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FSPD uses a pre-computed list of neighbors sorted by distance for each customer, reducing the number of insertion position checks.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algorithm includes initialization, neighborhood list iteration, avoiding double checks, feasibility and cost checks, updating the best position, and inserting the customer at the best found position.</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improved recreate procedure enhances efficiency and solution quality for large instances.</a:t>
            </a:r>
          </a:p>
        </p:txBody>
      </p:sp>
      <p:sp>
        <p:nvSpPr>
          <p:cNvPr id="4" name="Slide Number Placeholder 3">
            <a:extLst>
              <a:ext uri="{FF2B5EF4-FFF2-40B4-BE49-F238E27FC236}">
                <a16:creationId xmlns:a16="http://schemas.microsoft.com/office/drawing/2014/main" id="{4C73447E-7014-F838-DCA8-770BF9E54960}"/>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1142355501"/>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1154954" y="2250608"/>
            <a:ext cx="8825659" cy="4049608"/>
          </a:xfrm>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Applications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Literature Review </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Solution Approach</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FILO Framework</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FSPD Framework</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3E52-CA7C-EFCC-5C2C-C566A718AD6E}"/>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4282065362"/>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9B8-DC36-0E46-0818-599B9E311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Approach : FSPD Framework</a:t>
            </a:r>
          </a:p>
        </p:txBody>
      </p:sp>
      <p:pic>
        <p:nvPicPr>
          <p:cNvPr id="5" name="Content Placeholder 4">
            <a:extLst>
              <a:ext uri="{FF2B5EF4-FFF2-40B4-BE49-F238E27FC236}">
                <a16:creationId xmlns:a16="http://schemas.microsoft.com/office/drawing/2014/main" id="{ED1DBBF8-7EF9-FB64-5564-A4870B11B831}"/>
              </a:ext>
            </a:extLst>
          </p:cNvPr>
          <p:cNvPicPr>
            <a:picLocks noGrp="1" noChangeAspect="1"/>
          </p:cNvPicPr>
          <p:nvPr>
            <p:ph sz="half" idx="1"/>
          </p:nvPr>
        </p:nvPicPr>
        <p:blipFill>
          <a:blip r:embed="rId2"/>
          <a:stretch>
            <a:fillRect/>
          </a:stretch>
        </p:blipFill>
        <p:spPr>
          <a:xfrm>
            <a:off x="620458" y="2286000"/>
            <a:ext cx="5264007" cy="4572000"/>
          </a:xfrm>
        </p:spPr>
      </p:pic>
      <p:sp>
        <p:nvSpPr>
          <p:cNvPr id="6" name="Content Placeholder 5">
            <a:extLst>
              <a:ext uri="{FF2B5EF4-FFF2-40B4-BE49-F238E27FC236}">
                <a16:creationId xmlns:a16="http://schemas.microsoft.com/office/drawing/2014/main" id="{629E6C4E-D88D-7CCB-026A-ADDD3EABFAD3}"/>
              </a:ext>
            </a:extLst>
          </p:cNvPr>
          <p:cNvSpPr>
            <a:spLocks noGrp="1"/>
          </p:cNvSpPr>
          <p:nvPr>
            <p:ph sz="half" idx="2"/>
          </p:nvPr>
        </p:nvSpPr>
        <p:spPr>
          <a:xfrm>
            <a:off x="5769864" y="2286000"/>
            <a:ext cx="6117336" cy="4462272"/>
          </a:xfrm>
        </p:spPr>
        <p:txBody>
          <a:bodyPr>
            <a:normAutofit lnSpcReduction="10000"/>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Initialization: Initializes a new route from the depot to customer ρ and back to the depot.</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Sets initial candidate previous and successor nodes to the depot.</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Initializes the best cost to twice the distance from the depot to ρ.</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Neighbor List Iteration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Gets the predecessor and successor of the neighbor in the partial solution.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Feasibility and Cost Check for Insertion Before and After Check if the insertion position before and after is feasible and provides a lower cost.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Return Best Insertion Position: Returns the best-found insertion positions after checking all neighbors or exiting early.</a:t>
            </a:r>
          </a:p>
        </p:txBody>
      </p:sp>
      <p:sp>
        <p:nvSpPr>
          <p:cNvPr id="3" name="Slide Number Placeholder 2">
            <a:extLst>
              <a:ext uri="{FF2B5EF4-FFF2-40B4-BE49-F238E27FC236}">
                <a16:creationId xmlns:a16="http://schemas.microsoft.com/office/drawing/2014/main" id="{99936DC4-AD42-2FAC-9341-70EB283A4988}"/>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TextBox 3">
            <a:extLst>
              <a:ext uri="{FF2B5EF4-FFF2-40B4-BE49-F238E27FC236}">
                <a16:creationId xmlns:a16="http://schemas.microsoft.com/office/drawing/2014/main" id="{E902424C-72F3-A830-AC7C-8348442E63B8}"/>
              </a:ext>
            </a:extLst>
          </p:cNvPr>
          <p:cNvSpPr txBox="1"/>
          <p:nvPr/>
        </p:nvSpPr>
        <p:spPr>
          <a:xfrm>
            <a:off x="1640631" y="6581001"/>
            <a:ext cx="3017621"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Src</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3"/>
              </a:rPr>
              <a:t>https://doi.org/10.1016/j.tre.2024.103550</a:t>
            </a:r>
            <a:endParaRPr 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722EF9-1CF7-8B6E-76E5-07B3924D9A09}"/>
              </a:ext>
            </a:extLst>
          </p:cNvPr>
          <p:cNvSpPr txBox="1"/>
          <p:nvPr/>
        </p:nvSpPr>
        <p:spPr>
          <a:xfrm>
            <a:off x="8055864" y="6473966"/>
            <a:ext cx="3017621"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Src</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3"/>
              </a:rPr>
              <a:t>https://doi.org/10.1016/j.tre.2024.103550</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498743"/>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F148-E787-4230-AEFC-F3391517AA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75E722C-73D6-8A2F-A90B-53D24C3D8017}"/>
              </a:ext>
            </a:extLst>
          </p:cNvPr>
          <p:cNvSpPr>
            <a:spLocks noGrp="1"/>
          </p:cNvSpPr>
          <p:nvPr>
            <p:ph idx="1"/>
          </p:nvPr>
        </p:nvSpPr>
        <p:spPr>
          <a:xfrm>
            <a:off x="557785" y="2468880"/>
            <a:ext cx="11183112" cy="3913632"/>
          </a:xfrm>
        </p:spPr>
        <p:txBody>
          <a:bodyPr>
            <a:normAutofit/>
          </a:bodyPr>
          <a:lstStyle/>
          <a:p>
            <a:pPr marL="0" marR="457200" indent="0" algn="l">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‌[1] F. Cavaliere, L. Accorsi, Demetrio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Laganà</a:t>
            </a:r>
            <a:r>
              <a:rPr lang="en-US" sz="2000" dirty="0">
                <a:latin typeface="Times New Roman" panose="02020603050405020304" pitchFamily="18" charset="0"/>
                <a:ea typeface="Calibri" panose="020F0502020204030204" pitchFamily="34" charset="0"/>
                <a:cs typeface="Times New Roman" panose="02020603050405020304" pitchFamily="18" charset="0"/>
              </a:rPr>
              <a:t>, R.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Musmanno</a:t>
            </a:r>
            <a:r>
              <a:rPr lang="en-US" sz="2000" dirty="0">
                <a:latin typeface="Times New Roman" panose="02020603050405020304" pitchFamily="18" charset="0"/>
                <a:ea typeface="Calibri" panose="020F0502020204030204" pitchFamily="34" charset="0"/>
                <a:cs typeface="Times New Roman" panose="02020603050405020304" pitchFamily="18" charset="0"/>
              </a:rPr>
              <a:t>, and D. Vigo, “An efficient heuristic for very large-scale vehicle routing problems with simultaneous pickup and delivery,” </a:t>
            </a:r>
          </a:p>
          <a:p>
            <a:pPr marL="0" marR="457200" indent="0" algn="l">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Transportation research. Part E, Logistics and transportation review, vol. 186, pp. 103550–103550, Jun. 2024,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doi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hlinkClick r:id="rId2"/>
              </a:rPr>
              <a:t>https://doi.org/10.1016/j.tre.2024.103550</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L="0" marR="457200" indent="0" algn="l">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a:t>
            </a:r>
          </a:p>
          <a:p>
            <a:pPr marL="0" indent="0" algn="l">
              <a:buNone/>
            </a:pP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0" marR="342900" indent="0">
              <a:buNone/>
            </a:pP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B00BA82-7BC9-A5DD-858A-937820D9B703}"/>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1933272299"/>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BF48A-D573-9280-B428-B5C6ED6CCE49}"/>
              </a:ext>
            </a:extLst>
          </p:cNvPr>
          <p:cNvSpPr>
            <a:spLocks noGrp="1"/>
          </p:cNvSpPr>
          <p:nvPr>
            <p:ph idx="1"/>
          </p:nvPr>
        </p:nvSpPr>
        <p:spPr>
          <a:xfrm>
            <a:off x="2152650" y="1274965"/>
            <a:ext cx="7886700" cy="4215008"/>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7200" dirty="0">
                <a:latin typeface="Times New Roman" panose="02020603050405020304" pitchFamily="18" charset="0"/>
                <a:cs typeface="Times New Roman" panose="02020603050405020304" pitchFamily="18" charset="0"/>
              </a:rPr>
              <a:t>Thank You </a:t>
            </a:r>
          </a:p>
        </p:txBody>
      </p:sp>
      <p:sp>
        <p:nvSpPr>
          <p:cNvPr id="2" name="Slide Number Placeholder 1">
            <a:extLst>
              <a:ext uri="{FF2B5EF4-FFF2-40B4-BE49-F238E27FC236}">
                <a16:creationId xmlns:a16="http://schemas.microsoft.com/office/drawing/2014/main" id="{BF71843C-598A-3AC8-D1DB-75CC6FB5165F}"/>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72891784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8B1E-2A04-A44B-E2E3-B8F2E55C266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1BCEF84-139B-771D-3A61-36E072ED6BB0}"/>
              </a:ext>
            </a:extLst>
          </p:cNvPr>
          <p:cNvSpPr>
            <a:spLocks noGrp="1"/>
          </p:cNvSpPr>
          <p:nvPr>
            <p:ph idx="1"/>
          </p:nvPr>
        </p:nvSpPr>
        <p:spPr>
          <a:xfrm>
            <a:off x="539496" y="2276856"/>
            <a:ext cx="11356848" cy="4361688"/>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Develop an efficient heuristic (FSPD) to solve large-scale VRPSPD and VRPMPD instances, ensuring computational efficiency and high solution quality.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problem is modeled on a graph with vertices (depot and customers) and edges (with associated costs).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Graph Components:</a:t>
            </a:r>
          </a:p>
          <a:p>
            <a:pPr lvl="2"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 = (V, E): The problem is represented on an undirected graph G.</a:t>
            </a:r>
          </a:p>
          <a:p>
            <a:pPr lvl="2"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Vertices (V): Includes a depot (0) and a set of customers (Vc).</a:t>
            </a:r>
          </a:p>
          <a:p>
            <a:pPr lvl="2"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Edges (E): Connections between vertices with an associated cost (cij).</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Demands: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Delivery Demand (di): The amount each customer needs to receive from the depot.</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Pickup Demand (pi): The amount each customer sends back to the depot.</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Depot Demands: Both delivery and pickup demands for the depot (d0 and p0) are zero.</a:t>
            </a:r>
          </a:p>
        </p:txBody>
      </p:sp>
      <p:sp>
        <p:nvSpPr>
          <p:cNvPr id="4" name="Slide Number Placeholder 3">
            <a:extLst>
              <a:ext uri="{FF2B5EF4-FFF2-40B4-BE49-F238E27FC236}">
                <a16:creationId xmlns:a16="http://schemas.microsoft.com/office/drawing/2014/main" id="{AE1F18BB-2C43-26D4-7B04-F4728FDCE049}"/>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086704864"/>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8B1E-2A04-A44B-E2E3-B8F2E55C266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1BCEF84-139B-771D-3A61-36E072ED6BB0}"/>
              </a:ext>
            </a:extLst>
          </p:cNvPr>
          <p:cNvSpPr>
            <a:spLocks noGrp="1"/>
          </p:cNvSpPr>
          <p:nvPr>
            <p:ph idx="1"/>
          </p:nvPr>
        </p:nvSpPr>
        <p:spPr>
          <a:xfrm>
            <a:off x="1154954" y="2295144"/>
            <a:ext cx="8825659" cy="4069080"/>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Vehicle Fleet:</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Homogeneous Vehicles: Vehicles have the same capacity (Q).</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Fleet Size: Can be unlimited or fixed, depending on the problem setting.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Routes - Feasibility Conditions: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customer is visited by one vehicle.</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vehicle travels only one route.</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Routes start and end at the depot.</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Pickup demands for each route do not exceed vehicle capacity (Q).</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Vehicle capacity constraints are met after each customer visit to avoid overloading.</a:t>
            </a:r>
          </a:p>
        </p:txBody>
      </p:sp>
      <p:sp>
        <p:nvSpPr>
          <p:cNvPr id="4" name="Slide Number Placeholder 3">
            <a:extLst>
              <a:ext uri="{FF2B5EF4-FFF2-40B4-BE49-F238E27FC236}">
                <a16:creationId xmlns:a16="http://schemas.microsoft.com/office/drawing/2014/main" id="{1B121B29-1566-B87D-5836-84E17CD90026}"/>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577153495"/>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9650-C64C-56AD-1295-56ACECA47C5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EC98623-4813-7256-576A-4A5B2433C443}"/>
              </a:ext>
            </a:extLst>
          </p:cNvPr>
          <p:cNvSpPr>
            <a:spLocks noGrp="1"/>
          </p:cNvSpPr>
          <p:nvPr>
            <p:ph idx="1"/>
          </p:nvPr>
        </p:nvSpPr>
        <p:spPr>
          <a:xfrm>
            <a:off x="495300" y="2286000"/>
            <a:ext cx="11201400" cy="4343400"/>
          </a:xfrm>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E-commerce and environmental concerns have created new transportation and logistics challenges. Management of forward and reverse logistics is a pressing issue.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Growing volume of returns from online shopping impacts businesses' bottom lines and environment. Carbon footprint and potential for increased landfill waste necessitate efficient routing strategies. Vehicle Routing Problem (VRP) is a key concept in logistics optimization.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research study focused on developing an algorithm for two specific types of Capacitated Vehicle Routing Problem (CVRP): the Vehicle Routing Problem with Simultaneous Pickup and Delivery (VRPSPD) and the Vehicle Routing Problem with Mixed Pickup and Delivery (VRPMPD). These problems are common in logistics where vehicles must handle both pickups and deliveries efficiently.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extend an existing algorithm framework (FILO) designed for the basic CVRP to handle VRPSPD and VRPMPD.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ensure the new algorithm (called FSPD) is competitive with the best existing algorithms.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efficiently solve large benchmark problems, ensuring the computing time increases linearly with problem size.</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DBAD31-DD70-1BC0-4421-87DA0283E2C2}"/>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587032883"/>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9650-C64C-56AD-1295-56ACECA47C5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 </a:t>
            </a:r>
          </a:p>
        </p:txBody>
      </p:sp>
      <p:sp>
        <p:nvSpPr>
          <p:cNvPr id="3" name="Content Placeholder 2">
            <a:extLst>
              <a:ext uri="{FF2B5EF4-FFF2-40B4-BE49-F238E27FC236}">
                <a16:creationId xmlns:a16="http://schemas.microsoft.com/office/drawing/2014/main" id="{CEC98623-4813-7256-576A-4A5B2433C443}"/>
              </a:ext>
            </a:extLst>
          </p:cNvPr>
          <p:cNvSpPr>
            <a:spLocks noGrp="1"/>
          </p:cNvSpPr>
          <p:nvPr>
            <p:ph idx="1"/>
          </p:nvPr>
        </p:nvSpPr>
        <p:spPr>
          <a:xfrm>
            <a:off x="457200" y="2118286"/>
            <a:ext cx="10890504" cy="4639129"/>
          </a:xfrm>
        </p:spPr>
        <p:txBody>
          <a:bodyPr>
            <a:noAutofit/>
          </a:bodyPr>
          <a:lstStyle/>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Impact of the Gig Economy:</a:t>
            </a:r>
          </a:p>
          <a:p>
            <a:pPr lvl="2"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Increased waste and returned goods due to online shopping.</a:t>
            </a:r>
          </a:p>
          <a:p>
            <a:pPr lvl="2"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 return rates during the holiday season and for online purchases.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Disaster Management:</a:t>
            </a:r>
          </a:p>
          <a:p>
            <a:pPr lvl="2"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Efficiently allocate limited resources and aid during crises.</a:t>
            </a:r>
          </a:p>
          <a:p>
            <a:pPr lvl="2"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 timely delivery of essential supplies to affected areas.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Environmental Concerns:</a:t>
            </a:r>
          </a:p>
          <a:p>
            <a:pPr lvl="2"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Returns contribute significantly to carbon emissions and landfill waste.</a:t>
            </a:r>
          </a:p>
          <a:p>
            <a:pPr lvl="2"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Efficient management of returns is essential for environmental benefits.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Reverse Logistics:</a:t>
            </a:r>
          </a:p>
          <a:p>
            <a:pPr lvl="2"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Focus on operational problems related to routes where pickups and deliveries can occur simultaneously.</a:t>
            </a:r>
          </a:p>
          <a:p>
            <a:pPr lvl="2"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Importance of optimizing vehicle usage to reduce environmental impact.</a:t>
            </a:r>
          </a:p>
        </p:txBody>
      </p:sp>
      <p:sp>
        <p:nvSpPr>
          <p:cNvPr id="4" name="Slide Number Placeholder 3">
            <a:extLst>
              <a:ext uri="{FF2B5EF4-FFF2-40B4-BE49-F238E27FC236}">
                <a16:creationId xmlns:a16="http://schemas.microsoft.com/office/drawing/2014/main" id="{C8C65380-4D88-D2F3-AEA1-4FCAB7BC49AE}"/>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860397080"/>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C901-89EF-E8D6-0577-E8ED6E407C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6681C5D2-1F1A-8858-0534-4D77BB123A6A}"/>
              </a:ext>
            </a:extLst>
          </p:cNvPr>
          <p:cNvSpPr>
            <a:spLocks noGrp="1"/>
          </p:cNvSpPr>
          <p:nvPr>
            <p:ph idx="1"/>
          </p:nvPr>
        </p:nvSpPr>
        <p:spPr>
          <a:xfrm>
            <a:off x="621792" y="2456856"/>
            <a:ext cx="11100816" cy="3980519"/>
          </a:xfrm>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Vehicle Routing Problem with Simultaneous Pickup and Delivery (VRPSPD) has garnered significant attention due to its practical relevance for distribution companies. The problem was first introduced by Min (1989), who developed a model and heuristic method based on a "Cluster First - Route Second" approach, applied to a public library distribution system. Since then, numerous studies have focused on VRPSPD and its variants.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comprehensive survey by </a:t>
            </a:r>
            <a:r>
              <a:rPr lang="en-US" dirty="0" err="1">
                <a:latin typeface="Times New Roman" panose="02020603050405020304" pitchFamily="18" charset="0"/>
                <a:cs typeface="Times New Roman" panose="02020603050405020304" pitchFamily="18" charset="0"/>
              </a:rPr>
              <a:t>Koç</a:t>
            </a:r>
            <a:r>
              <a:rPr lang="en-US" dirty="0">
                <a:latin typeface="Times New Roman" panose="02020603050405020304" pitchFamily="18" charset="0"/>
                <a:cs typeface="Times New Roman" panose="02020603050405020304" pitchFamily="18" charset="0"/>
              </a:rPr>
              <a:t> et al. (2020) provides a detailed review of heuristics developed for VRPSPD, categorizing 29 relevant papers into the following heuristic types: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Classical Construction and Improvement Heuristics: 3 papers.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Local Search Metaheuristics: 15 papers.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Population Search Heuristics: 6 papers.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Ant Colony Heuristics: 5 papers.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CFED96-87A0-50C4-1903-7D4859DD266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4062289135"/>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C901-89EF-E8D6-0577-E8ED6E407C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6681C5D2-1F1A-8858-0534-4D77BB123A6A}"/>
              </a:ext>
            </a:extLst>
          </p:cNvPr>
          <p:cNvSpPr>
            <a:spLocks noGrp="1"/>
          </p:cNvSpPr>
          <p:nvPr>
            <p:ph idx="1"/>
          </p:nvPr>
        </p:nvSpPr>
        <p:spPr>
          <a:xfrm>
            <a:off x="569129" y="2208445"/>
            <a:ext cx="11053741" cy="4425696"/>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Performance Measuring Datasets: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Salhi and Nagy (1999): 28 instances with 50-199 customers divided into two subsets (CMTX and CMTY).</a:t>
            </a:r>
          </a:p>
          <a:p>
            <a:pPr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Dethloff</a:t>
            </a:r>
            <a:r>
              <a:rPr lang="en-US" dirty="0">
                <a:latin typeface="Times New Roman" panose="02020603050405020304" pitchFamily="18" charset="0"/>
                <a:cs typeface="Times New Roman" panose="02020603050405020304" pitchFamily="18" charset="0"/>
              </a:rPr>
              <a:t> (2001): 40 instances with 50 customers each, featuring different customer distributions.</a:t>
            </a:r>
          </a:p>
          <a:p>
            <a:pPr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Montané</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Galvão</a:t>
            </a:r>
            <a:r>
              <a:rPr lang="en-US" dirty="0">
                <a:latin typeface="Times New Roman" panose="02020603050405020304" pitchFamily="18" charset="0"/>
                <a:cs typeface="Times New Roman" panose="02020603050405020304" pitchFamily="18" charset="0"/>
              </a:rPr>
              <a:t> (2006): 18 instances with 100, 200, and 400 customers, derived from VRP with time windows test problems.</a:t>
            </a:r>
          </a:p>
          <a:p>
            <a:pPr marL="0" indent="0" algn="just">
              <a:buNone/>
            </a:pPr>
            <a:r>
              <a:rPr lang="en-US" dirty="0">
                <a:latin typeface="Times New Roman" panose="02020603050405020304" pitchFamily="18" charset="0"/>
                <a:cs typeface="Times New Roman" panose="02020603050405020304" pitchFamily="18" charset="0"/>
              </a:rPr>
              <a:t>Key Contributions and Developments: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Subramanian et al. (2013) and Vidal et al. (2014): Identified as providing best solutions in </a:t>
            </a:r>
            <a:r>
              <a:rPr lang="en-US" dirty="0" err="1">
                <a:latin typeface="Times New Roman" panose="02020603050405020304" pitchFamily="18" charset="0"/>
                <a:cs typeface="Times New Roman" panose="02020603050405020304" pitchFamily="18" charset="0"/>
              </a:rPr>
              <a:t>Koç</a:t>
            </a:r>
            <a:r>
              <a:rPr lang="en-US" dirty="0">
                <a:latin typeface="Times New Roman" panose="02020603050405020304" pitchFamily="18" charset="0"/>
                <a:cs typeface="Times New Roman" panose="02020603050405020304" pitchFamily="18" charset="0"/>
              </a:rPr>
              <a:t> et al. (2020) survey.</a:t>
            </a:r>
          </a:p>
          <a:p>
            <a:pPr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Simsir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Ekmekci</a:t>
            </a:r>
            <a:r>
              <a:rPr lang="en-US" dirty="0">
                <a:latin typeface="Times New Roman" panose="02020603050405020304" pitchFamily="18" charset="0"/>
                <a:cs typeface="Times New Roman" panose="02020603050405020304" pitchFamily="18" charset="0"/>
              </a:rPr>
              <a:t> (2019): Proposed artificial bee colony algorithm tested on </a:t>
            </a:r>
            <a:r>
              <a:rPr lang="en-US" dirty="0" err="1">
                <a:latin typeface="Times New Roman" panose="02020603050405020304" pitchFamily="18" charset="0"/>
                <a:cs typeface="Times New Roman" panose="02020603050405020304" pitchFamily="18" charset="0"/>
              </a:rPr>
              <a:t>Dethloff</a:t>
            </a:r>
            <a:r>
              <a:rPr lang="en-US" dirty="0">
                <a:latin typeface="Times New Roman" panose="02020603050405020304" pitchFamily="18" charset="0"/>
                <a:cs typeface="Times New Roman" panose="02020603050405020304" pitchFamily="18" charset="0"/>
              </a:rPr>
              <a:t> (2001) instances.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Hof and Schneider (2019): Developed adaptive large neighborhood search combined with path-relinking (ALNS-PR), tested on Salhi and Nagy, </a:t>
            </a:r>
            <a:r>
              <a:rPr lang="en-US" dirty="0" err="1">
                <a:latin typeface="Times New Roman" panose="02020603050405020304" pitchFamily="18" charset="0"/>
                <a:cs typeface="Times New Roman" panose="02020603050405020304" pitchFamily="18" charset="0"/>
              </a:rPr>
              <a:t>Dethloff</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Montané</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Galvão</a:t>
            </a:r>
            <a:r>
              <a:rPr lang="en-US" dirty="0">
                <a:latin typeface="Times New Roman" panose="02020603050405020304" pitchFamily="18" charset="0"/>
                <a:cs typeface="Times New Roman" panose="02020603050405020304" pitchFamily="18" charset="0"/>
              </a:rPr>
              <a:t> datasets.</a:t>
            </a:r>
          </a:p>
        </p:txBody>
      </p:sp>
      <p:sp>
        <p:nvSpPr>
          <p:cNvPr id="4" name="Slide Number Placeholder 3">
            <a:extLst>
              <a:ext uri="{FF2B5EF4-FFF2-40B4-BE49-F238E27FC236}">
                <a16:creationId xmlns:a16="http://schemas.microsoft.com/office/drawing/2014/main" id="{C3416E61-12DE-44DD-B356-D225FA852BE6}"/>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264386514"/>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C901-89EF-E8D6-0577-E8ED6E407C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6681C5D2-1F1A-8858-0534-4D77BB123A6A}"/>
              </a:ext>
            </a:extLst>
          </p:cNvPr>
          <p:cNvSpPr>
            <a:spLocks noGrp="1"/>
          </p:cNvSpPr>
          <p:nvPr>
            <p:ph idx="1"/>
          </p:nvPr>
        </p:nvSpPr>
        <p:spPr>
          <a:xfrm>
            <a:off x="502920" y="2222669"/>
            <a:ext cx="11192256" cy="4425696"/>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Other Metaheuristics :</a:t>
            </a:r>
          </a:p>
          <a:p>
            <a:pPr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Christiaens</a:t>
            </a:r>
            <a:r>
              <a:rPr lang="en-US" sz="1800" dirty="0">
                <a:latin typeface="Times New Roman" panose="02020603050405020304" pitchFamily="18" charset="0"/>
                <a:cs typeface="Times New Roman" panose="02020603050405020304" pitchFamily="18" charset="0"/>
              </a:rPr>
              <a:t> and Vanden </a:t>
            </a:r>
            <a:r>
              <a:rPr lang="en-US" sz="1800" dirty="0" err="1">
                <a:latin typeface="Times New Roman" panose="02020603050405020304" pitchFamily="18" charset="0"/>
                <a:cs typeface="Times New Roman" panose="02020603050405020304" pitchFamily="18" charset="0"/>
              </a:rPr>
              <a:t>Berghe</a:t>
            </a:r>
            <a:r>
              <a:rPr lang="en-US" sz="1800" dirty="0">
                <a:latin typeface="Times New Roman" panose="02020603050405020304" pitchFamily="18" charset="0"/>
                <a:cs typeface="Times New Roman" panose="02020603050405020304" pitchFamily="18" charset="0"/>
              </a:rPr>
              <a:t> (2020) introduced the SIR heuristic, which achieved BKS in 22 out of 28 instances of Salhi and Nagy (1999).</a:t>
            </a:r>
          </a:p>
          <a:p>
            <a:pPr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Hornstra</a:t>
            </a:r>
            <a:r>
              <a:rPr lang="en-US" sz="1800" dirty="0">
                <a:latin typeface="Times New Roman" panose="02020603050405020304" pitchFamily="18" charset="0"/>
                <a:cs typeface="Times New Roman" panose="02020603050405020304" pitchFamily="18" charset="0"/>
              </a:rPr>
              <a:t> et al. (2020) proposed an adaptive ALNS metaheuristic strengthened by a local search procedure, finding 11 BKSs out of 14 instances for the first dataset.</a:t>
            </a:r>
          </a:p>
          <a:p>
            <a:pPr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Hamzadayı</a:t>
            </a:r>
            <a:r>
              <a:rPr lang="en-US" sz="1800" dirty="0">
                <a:latin typeface="Times New Roman" panose="02020603050405020304" pitchFamily="18" charset="0"/>
                <a:cs typeface="Times New Roman" panose="02020603050405020304" pitchFamily="18" charset="0"/>
              </a:rPr>
              <a:t> et al. (2020) developed the Single Seekers Society (SSS) algorithm, combining various local search heuristics, reaching almost all BKSs.</a:t>
            </a:r>
          </a:p>
          <a:p>
            <a:pPr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Olgun</a:t>
            </a:r>
            <a:r>
              <a:rPr lang="en-US" sz="1800" dirty="0">
                <a:latin typeface="Times New Roman" panose="02020603050405020304" pitchFamily="18" charset="0"/>
                <a:cs typeface="Times New Roman" panose="02020603050405020304" pitchFamily="18" charset="0"/>
              </a:rPr>
              <a:t> et al. (2021) designed a hyper-heuristic (HH-ILS) algorithm for the green version of VRPSPD, achieving 38 BKSs out of 40 instances.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Park et al. (2021) proposed a genetic algorithm, but did not use standard test problems for comparison.</a:t>
            </a:r>
          </a:p>
          <a:p>
            <a:pPr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Öztaş</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Tuş</a:t>
            </a:r>
            <a:r>
              <a:rPr lang="en-US" sz="1800" dirty="0">
                <a:latin typeface="Times New Roman" panose="02020603050405020304" pitchFamily="18" charset="0"/>
                <a:cs typeface="Times New Roman" panose="02020603050405020304" pitchFamily="18" charset="0"/>
              </a:rPr>
              <a:t> (2022) presented a hybrid metaheuristic combining iterated local search, variable neighborhood descent, and threshold acceptance metaheuristics, performing competitively on Salhi and Nagy (1999) and </a:t>
            </a:r>
            <a:r>
              <a:rPr lang="en-US" sz="1800" dirty="0" err="1">
                <a:latin typeface="Times New Roman" panose="02020603050405020304" pitchFamily="18" charset="0"/>
                <a:cs typeface="Times New Roman" panose="02020603050405020304" pitchFamily="18" charset="0"/>
              </a:rPr>
              <a:t>Dethloff</a:t>
            </a:r>
            <a:r>
              <a:rPr lang="en-US" sz="1800" dirty="0">
                <a:latin typeface="Times New Roman" panose="02020603050405020304" pitchFamily="18" charset="0"/>
                <a:cs typeface="Times New Roman" panose="02020603050405020304" pitchFamily="18" charset="0"/>
              </a:rPr>
              <a:t> (2001) datasets.</a:t>
            </a:r>
          </a:p>
        </p:txBody>
      </p:sp>
      <p:sp>
        <p:nvSpPr>
          <p:cNvPr id="4" name="Slide Number Placeholder 3">
            <a:extLst>
              <a:ext uri="{FF2B5EF4-FFF2-40B4-BE49-F238E27FC236}">
                <a16:creationId xmlns:a16="http://schemas.microsoft.com/office/drawing/2014/main" id="{8EFDE434-272C-3B65-D78D-4C9ADBE8941E}"/>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130142519"/>
      </p:ext>
    </p:extLst>
  </p:cSld>
  <p:clrMapOvr>
    <a:masterClrMapping/>
  </p:clrMapOvr>
  <p:transition>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525"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D3AAE76-7E2F-4860-8FD8-7F02E3FDE14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6F9F39-DFE6-4B79-86DB-C40072B82083}">
  <we:reference id="wa200006038" version="1.0.0.3" store="en-US" storeType="OMEX"/>
  <we:alternateReferences>
    <we:reference id="WA200006038" version="1.0.0.3" store="WA200006038" storeType="OMEX"/>
  </we:alternateReferences>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Props/app.xml><?xml version="1.0" encoding="utf-8"?>
<Properties xmlns="http://schemas.openxmlformats.org/officeDocument/2006/extended-properties" xmlns:vt="http://schemas.openxmlformats.org/officeDocument/2006/docPropsVTypes">
  <Template>Ion</Template>
  <TotalTime>2009</TotalTime>
  <Words>2463</Words>
  <Application>Microsoft Office PowerPoint</Application>
  <PresentationFormat>Widescreen</PresentationFormat>
  <Paragraphs>216</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Ion Boardroom</vt:lpstr>
      <vt:lpstr>VEHICLE ROUTING PROBLEM  WITH SIMULTANEOUS  PICKUP &amp; DELIVERY</vt:lpstr>
      <vt:lpstr>Contents</vt:lpstr>
      <vt:lpstr>Problem Statement</vt:lpstr>
      <vt:lpstr>Problem Statement</vt:lpstr>
      <vt:lpstr>Introduction</vt:lpstr>
      <vt:lpstr>Applications </vt:lpstr>
      <vt:lpstr>Literature Review</vt:lpstr>
      <vt:lpstr>Literature Review</vt:lpstr>
      <vt:lpstr>Literature Review</vt:lpstr>
      <vt:lpstr>Literature Review</vt:lpstr>
      <vt:lpstr>Solution Approach : FILO Framework</vt:lpstr>
      <vt:lpstr>Solution Approach : FILO Framework</vt:lpstr>
      <vt:lpstr>Solution Approach : FILO Framework</vt:lpstr>
      <vt:lpstr>Solution Approach : FILO Framework</vt:lpstr>
      <vt:lpstr>Solution Approach : FSPD Framework</vt:lpstr>
      <vt:lpstr>Solution Approach : FSPD Framework</vt:lpstr>
      <vt:lpstr>Solution Approach : FSPD Framework</vt:lpstr>
      <vt:lpstr>Solution Approach : FSPD Framework</vt:lpstr>
      <vt:lpstr>Solution Approach : FSPD Framework</vt:lpstr>
      <vt:lpstr>Solution Approach : FSPD Framework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Harshini Borugadda</dc:creator>
  <cp:lastModifiedBy>Harshini Borugadda</cp:lastModifiedBy>
  <cp:revision>4</cp:revision>
  <dcterms:created xsi:type="dcterms:W3CDTF">2024-06-26T14:56:06Z</dcterms:created>
  <dcterms:modified xsi:type="dcterms:W3CDTF">2024-07-06T06:13:32Z</dcterms:modified>
</cp:coreProperties>
</file>