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5" r:id="rId1"/>
  </p:sldMasterIdLst>
  <p:notesMasterIdLst>
    <p:notesMasterId r:id="rId24"/>
  </p:notesMasterIdLst>
  <p:sldIdLst>
    <p:sldId id="256" r:id="rId2"/>
    <p:sldId id="258" r:id="rId3"/>
    <p:sldId id="314" r:id="rId4"/>
    <p:sldId id="322" r:id="rId5"/>
    <p:sldId id="323" r:id="rId6"/>
    <p:sldId id="324" r:id="rId7"/>
    <p:sldId id="315" r:id="rId8"/>
    <p:sldId id="326" r:id="rId9"/>
    <p:sldId id="327" r:id="rId10"/>
    <p:sldId id="325" r:id="rId11"/>
    <p:sldId id="317" r:id="rId12"/>
    <p:sldId id="328" r:id="rId13"/>
    <p:sldId id="318" r:id="rId14"/>
    <p:sldId id="319" r:id="rId15"/>
    <p:sldId id="332" r:id="rId16"/>
    <p:sldId id="330" r:id="rId17"/>
    <p:sldId id="333" r:id="rId18"/>
    <p:sldId id="313" r:id="rId19"/>
    <p:sldId id="331" r:id="rId20"/>
    <p:sldId id="329" r:id="rId21"/>
    <p:sldId id="321"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A26CDB-080E-4508-A80D-9F90F82AA390}" v="102" dt="2024-07-06T06:05:37.9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26" autoAdjust="0"/>
    <p:restoredTop sz="95267" autoAdjust="0"/>
  </p:normalViewPr>
  <p:slideViewPr>
    <p:cSldViewPr snapToGrid="0">
      <p:cViewPr varScale="1">
        <p:scale>
          <a:sx n="70" d="100"/>
          <a:sy n="70" d="100"/>
        </p:scale>
        <p:origin x="288"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1E2D7-7AFC-4E00-981A-349A20B4611A}" type="datetimeFigureOut">
              <a:rPr lang="en-US" smtClean="0"/>
              <a:t>7/6/2024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45B35-8143-4FB5-B739-2E6A9EC3103E}" type="slidenum">
              <a:rPr lang="en-US" smtClean="0"/>
              <a:t>‹#›</a:t>
            </a:fld>
            <a:endParaRPr lang="en-US"/>
          </a:p>
        </p:txBody>
      </p:sp>
    </p:spTree>
    <p:extLst>
      <p:ext uri="{BB962C8B-B14F-4D97-AF65-F5344CB8AC3E}">
        <p14:creationId xmlns:p14="http://schemas.microsoft.com/office/powerpoint/2010/main" val="3095723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9D90453-81F2-4011-8B5C-080C88D0F5B5}" type="datetime1">
              <a:rPr lang="en-US" smtClean="0"/>
              <a:t>7/6/2024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53148050"/>
      </p:ext>
    </p:extLst>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038A99-5E9C-4964-8D61-84B359BDF56A}" type="datetime1">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4117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B7C1CD-1CE9-4DE0-8252-C4CD00C2FA12}"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89536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43751A-4B9D-49D1-8759-C7D3D8A8652F}"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20935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903AE-3F77-4994-AF62-8E3C1504BFD5}"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0904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C18A8A-4DB3-49EB-898B-8E29C03DAD2F}" type="datetime1">
              <a:rPr lang="en-US" smtClean="0"/>
              <a:t>7/6/2024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97438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D0E5F7-4172-4BFA-A072-4008839361AA}" type="datetime1">
              <a:rPr lang="en-US" smtClean="0"/>
              <a:t>7/6/2024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37872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09DB1E0-2065-48E5-A0E2-40FC3DFEC1F1}"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15314630"/>
      </p:ext>
    </p:extLst>
  </p:cSld>
  <p:clrMapOvr>
    <a:masterClrMapping/>
  </p:clrMapOvr>
  <p:transition>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05C9A60-0304-4156-A900-79FB37C075A2}"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97931090"/>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D7C2F-AD68-411E-AF6E-857DE8EA8DF8}"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84798486"/>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F7E2AC-C940-4627-850E-9AA358B10D10}" type="datetime1">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05299225"/>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E3DE1-C9CA-4A2B-B900-81D78B177C3D}" type="datetime1">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77664124"/>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C19B6D-3CC3-4057-8414-6B8D0EDBA40A}" type="datetime1">
              <a:rPr lang="en-US" smtClean="0"/>
              <a:t>7/6/2024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42526444"/>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398CFF-2F95-4DA9-B634-263BCE023900}" type="datetime1">
              <a:rPr lang="en-US" smtClean="0"/>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18121453"/>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B3340-FBAE-4E42-B43B-B450EA17C84B}" type="datetime1">
              <a:rPr lang="en-US" smtClean="0"/>
              <a:t>7/6/2024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9794121"/>
      </p:ext>
    </p:extLst>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DFD14B-9F13-4E73-AEA4-39AE65B20424}" type="datetime1">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7727156"/>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967000-52D8-4A8B-9A07-C9B2E436B386}" type="datetime1">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67763655"/>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292BF35-9F6F-4C84-B1CA-D0F0311AF337}" type="datetime1">
              <a:rPr lang="en-US" smtClean="0"/>
              <a:t>7/6/2024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334715280"/>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transition>
    <p:split orient="vert"/>
  </p:transition>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log.devgenius.io/the-different-parts-of-a-genetic-algorithm-487c5443e16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log.devgenius.io/the-different-parts-of-a-genetic-algorithm-487c5443e165"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1000">
              <a:schemeClr val="accent4">
                <a:lumMod val="95000"/>
                <a:lumOff val="5000"/>
              </a:schemeClr>
            </a:gs>
            <a:gs pos="100000">
              <a:schemeClr val="accent4">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72008" y="940404"/>
            <a:ext cx="8963405" cy="1098708"/>
          </a:xfrm>
        </p:spPr>
        <p:txBody>
          <a:bodyPr anchor="b">
            <a:noAutofit/>
          </a:bodyPr>
          <a:lstStyle/>
          <a:p>
            <a:r>
              <a:rPr lang="en-US" sz="3600" b="1" dirty="0">
                <a:latin typeface="Times New Roman" panose="02020603050405020304" pitchFamily="18" charset="0"/>
                <a:cs typeface="Times New Roman" panose="02020603050405020304" pitchFamily="18" charset="0"/>
              </a:rPr>
              <a:t>GENETIC ALGORITHMS</a:t>
            </a:r>
          </a:p>
        </p:txBody>
      </p:sp>
      <p:sp>
        <p:nvSpPr>
          <p:cNvPr id="3" name="Subtitle 2"/>
          <p:cNvSpPr>
            <a:spLocks noGrp="1"/>
          </p:cNvSpPr>
          <p:nvPr>
            <p:ph type="subTitle" idx="1"/>
          </p:nvPr>
        </p:nvSpPr>
        <p:spPr>
          <a:xfrm>
            <a:off x="7586580" y="4252634"/>
            <a:ext cx="3175907" cy="1206186"/>
          </a:xfrm>
        </p:spPr>
        <p:txBody>
          <a:bodyPr vert="horz" lIns="68580" tIns="34290" rIns="68580" bIns="34290" rtlCol="0" anchor="ctr">
            <a:normAutofit fontScale="92500"/>
          </a:bodyPr>
          <a:lstStyle/>
          <a:p>
            <a:pPr algn="l">
              <a:lnSpc>
                <a:spcPct val="100000"/>
              </a:lnSpc>
            </a:pPr>
            <a:r>
              <a:rPr lang="en-US" dirty="0">
                <a:solidFill>
                  <a:schemeClr val="bg1"/>
                </a:solidFill>
                <a:latin typeface="Times New Roman" panose="02020603050405020304" pitchFamily="18" charset="0"/>
                <a:cs typeface="Times New Roman" panose="02020603050405020304" pitchFamily="18" charset="0"/>
              </a:rPr>
              <a:t>Guided By -</a:t>
            </a:r>
          </a:p>
          <a:p>
            <a:pPr algn="l">
              <a:lnSpc>
                <a:spcPct val="100000"/>
              </a:lnSpc>
            </a:pPr>
            <a:r>
              <a:rPr lang="en-US" dirty="0">
                <a:solidFill>
                  <a:schemeClr val="bg1"/>
                </a:solidFill>
                <a:latin typeface="Times New Roman" panose="02020603050405020304" pitchFamily="18" charset="0"/>
                <a:cs typeface="Times New Roman" panose="02020603050405020304" pitchFamily="18" charset="0"/>
              </a:rPr>
              <a:t>Dr. Naveen Nekuri</a:t>
            </a:r>
          </a:p>
          <a:p>
            <a:pPr algn="l">
              <a:lnSpc>
                <a:spcPct val="100000"/>
              </a:lnSpc>
            </a:pPr>
            <a:r>
              <a:rPr lang="en-US" dirty="0">
                <a:solidFill>
                  <a:schemeClr val="bg1"/>
                </a:solidFill>
                <a:latin typeface="Times New Roman" panose="02020603050405020304" pitchFamily="18" charset="0"/>
                <a:cs typeface="Times New Roman" panose="02020603050405020304" pitchFamily="18" charset="0"/>
              </a:rPr>
              <a:t>Assistant Professor, UOH</a:t>
            </a:r>
          </a:p>
          <a:p>
            <a:pPr>
              <a:lnSpc>
                <a:spcPct val="100000"/>
              </a:lnSpc>
            </a:pPr>
            <a:endParaRPr lang="en-US" dirty="0">
              <a:solidFill>
                <a:schemeClr val="bg1"/>
              </a:solidFill>
            </a:endParaRPr>
          </a:p>
        </p:txBody>
      </p:sp>
      <p:sp>
        <p:nvSpPr>
          <p:cNvPr id="7" name="Subtitle 2">
            <a:extLst>
              <a:ext uri="{FF2B5EF4-FFF2-40B4-BE49-F238E27FC236}">
                <a16:creationId xmlns:a16="http://schemas.microsoft.com/office/drawing/2014/main" id="{7F3005F4-8C42-6A41-453E-88E040050489}"/>
              </a:ext>
            </a:extLst>
          </p:cNvPr>
          <p:cNvSpPr txBox="1">
            <a:spLocks/>
          </p:cNvSpPr>
          <p:nvPr/>
        </p:nvSpPr>
        <p:spPr>
          <a:xfrm>
            <a:off x="1884969" y="4109707"/>
            <a:ext cx="2101217" cy="1206186"/>
          </a:xfrm>
          <a:prstGeom prst="rect">
            <a:avLst/>
          </a:prstGeom>
        </p:spPr>
        <p:txBody>
          <a:bodyPr vert="horz" lIns="68580" tIns="34290" rIns="68580" bIns="3429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750"/>
              </a:spcBef>
            </a:pPr>
            <a:r>
              <a:rPr lang="en-US" dirty="0">
                <a:solidFill>
                  <a:schemeClr val="bg1"/>
                </a:solidFill>
                <a:latin typeface="Times New Roman" panose="02020603050405020304" pitchFamily="18" charset="0"/>
                <a:cs typeface="Times New Roman" panose="02020603050405020304" pitchFamily="18" charset="0"/>
              </a:rPr>
              <a:t>Submitted By -</a:t>
            </a:r>
          </a:p>
          <a:p>
            <a:pPr>
              <a:spcBef>
                <a:spcPts val="750"/>
              </a:spcBef>
            </a:pPr>
            <a:r>
              <a:rPr lang="en-US" dirty="0">
                <a:solidFill>
                  <a:schemeClr val="bg1"/>
                </a:solidFill>
                <a:latin typeface="Times New Roman" panose="02020603050405020304" pitchFamily="18" charset="0"/>
                <a:cs typeface="Times New Roman" panose="02020603050405020304" pitchFamily="18" charset="0"/>
              </a:rPr>
              <a:t>Harshini Borugadda</a:t>
            </a:r>
          </a:p>
          <a:p>
            <a:pPr>
              <a:spcBef>
                <a:spcPts val="750"/>
              </a:spcBef>
            </a:pPr>
            <a:r>
              <a:rPr lang="en-US" dirty="0">
                <a:solidFill>
                  <a:schemeClr val="bg1"/>
                </a:solidFill>
                <a:latin typeface="Times New Roman" panose="02020603050405020304" pitchFamily="18" charset="0"/>
                <a:cs typeface="Times New Roman" panose="02020603050405020304" pitchFamily="18" charset="0"/>
              </a:rPr>
              <a:t>23MCMI13</a:t>
            </a:r>
          </a:p>
          <a:p>
            <a:pPr>
              <a:spcBef>
                <a:spcPts val="750"/>
              </a:spcBef>
            </a:pP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Picture 2" descr="University of Hyderabad - Wikipedia">
            <a:extLst>
              <a:ext uri="{FF2B5EF4-FFF2-40B4-BE49-F238E27FC236}">
                <a16:creationId xmlns:a16="http://schemas.microsoft.com/office/drawing/2014/main" id="{EC7B7B90-2B7B-E186-652B-8AD54C699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21" y="3031001"/>
            <a:ext cx="2143125" cy="215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Selection </a:t>
            </a:r>
            <a:br>
              <a:rPr lang="en-US" sz="36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723154" y="2132074"/>
            <a:ext cx="10531078" cy="4339168"/>
          </a:xfrm>
        </p:spPr>
        <p:txBody>
          <a:bodyPr>
            <a:normAutofit fontScale="92500"/>
          </a:bodyPr>
          <a:lstStyle/>
          <a:p>
            <a:pPr marL="0" indent="0">
              <a:buNone/>
            </a:pPr>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Evaluating solutions or individuals in your population</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Using a selection strategy to select the ones you want to keep</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Evaluating</a:t>
            </a:r>
          </a:p>
          <a:p>
            <a:pPr lvl="1"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Creating some function that takes in the individual or solution as input, and outputs a quantitative estimate — or a fitness score — a number indicating how good it is a solution.</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NOTE: Choose the evaluation function carefully — a wrong choice would lead you to a bad kind of solution, and you’ll end up thinking the whole algorithm sucks. An incorrect evaluation function won’t throw an error, it will just take you to a different kind of solution. Make sure a high-scoring solution is always preferable over a low-scoring solution.</a:t>
            </a: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22F6C9-B686-B20D-26B8-63813984C246}"/>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849017912"/>
      </p:ext>
    </p:extLst>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Selection </a:t>
            </a:r>
            <a:br>
              <a:rPr lang="en-US" sz="36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680821" y="2250608"/>
            <a:ext cx="6397313" cy="4339168"/>
          </a:xfrm>
        </p:spPr>
        <p:txBody>
          <a:bodyPr>
            <a:normAutofit lnSpcReduction="10000"/>
          </a:bodyPr>
          <a:lstStyle/>
          <a:p>
            <a:pPr marL="0" indent="0">
              <a:buNone/>
            </a:pPr>
            <a:r>
              <a:rPr lang="en-US" sz="2600" b="1" dirty="0">
                <a:latin typeface="Times New Roman" panose="02020603050405020304" pitchFamily="18" charset="0"/>
                <a:cs typeface="Times New Roman" panose="02020603050405020304" pitchFamily="18" charset="0"/>
              </a:rPr>
              <a:t>Roulette Wheel selection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Every solution is assigned a probability.</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roulette wheel selection method calculates fitness probabilities by adding fitness metrics for each solution and assigning a probability of selection based on individual fitness.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probability is based on the fitness score — the more fit the solution, the higher the probability.</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probabilities of getting picked as a fit solution is proportional to the fitness — double fitness means double probability.</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9500DC-2AD5-05E9-05E5-3BC4EC017E88}"/>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6" name="Picture 5">
            <a:extLst>
              <a:ext uri="{FF2B5EF4-FFF2-40B4-BE49-F238E27FC236}">
                <a16:creationId xmlns:a16="http://schemas.microsoft.com/office/drawing/2014/main" id="{4C865826-93B2-7044-3B00-0F1D7661D5E3}"/>
              </a:ext>
            </a:extLst>
          </p:cNvPr>
          <p:cNvPicPr>
            <a:picLocks noChangeAspect="1"/>
          </p:cNvPicPr>
          <p:nvPr/>
        </p:nvPicPr>
        <p:blipFill>
          <a:blip r:embed="rId2"/>
          <a:stretch>
            <a:fillRect/>
          </a:stretch>
        </p:blipFill>
        <p:spPr>
          <a:xfrm>
            <a:off x="7010400" y="2498633"/>
            <a:ext cx="4825999" cy="3817500"/>
          </a:xfrm>
          <a:prstGeom prst="rect">
            <a:avLst/>
          </a:prstGeom>
        </p:spPr>
      </p:pic>
    </p:spTree>
    <p:extLst>
      <p:ext uri="{BB962C8B-B14F-4D97-AF65-F5344CB8AC3E}">
        <p14:creationId xmlns:p14="http://schemas.microsoft.com/office/powerpoint/2010/main" val="1730470337"/>
      </p:ext>
    </p:extLst>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Selection </a:t>
            </a:r>
            <a:br>
              <a:rPr lang="en-US" sz="36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1154954" y="2250608"/>
            <a:ext cx="6227979" cy="4339168"/>
          </a:xfrm>
        </p:spPr>
        <p:txBody>
          <a:bodyPr>
            <a:normAutofit lnSpcReduction="10000"/>
          </a:bodyPr>
          <a:lstStyle/>
          <a:p>
            <a:pPr marL="0" indent="0">
              <a:buNone/>
            </a:pPr>
            <a:r>
              <a:rPr lang="en-US" sz="2600" b="1" dirty="0">
                <a:latin typeface="Times New Roman" panose="02020603050405020304" pitchFamily="18" charset="0"/>
                <a:cs typeface="Times New Roman" panose="02020603050405020304" pitchFamily="18" charset="0"/>
              </a:rPr>
              <a:t>Rank selection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involves ranking solutions using the fitness function from worst to best, dividing them into worsening numbers, and then adding them up to compute the probability.</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NOTE: The Rank Selection method is similar to Roulette Wheel Selection, it assigns probabilities but is not proportional to the fitness. It gives each solution a ranking based on their fitness and then assigns probabilities. So double the fitness does not mean double the chance of getting picked. In some cases, this helps maintain diversity.</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9500DC-2AD5-05E9-05E5-3BC4EC017E88}"/>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8" name="Picture 7">
            <a:extLst>
              <a:ext uri="{FF2B5EF4-FFF2-40B4-BE49-F238E27FC236}">
                <a16:creationId xmlns:a16="http://schemas.microsoft.com/office/drawing/2014/main" id="{C57B83A4-EB58-2443-E2FD-7A11A7AE4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2933" y="2404533"/>
            <a:ext cx="4538134" cy="3911600"/>
          </a:xfrm>
          <a:prstGeom prst="rect">
            <a:avLst/>
          </a:prstGeom>
        </p:spPr>
      </p:pic>
    </p:spTree>
    <p:extLst>
      <p:ext uri="{BB962C8B-B14F-4D97-AF65-F5344CB8AC3E}">
        <p14:creationId xmlns:p14="http://schemas.microsoft.com/office/powerpoint/2010/main" val="532192854"/>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Selection</a:t>
            </a:r>
            <a:br>
              <a:rPr lang="en-US" sz="36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1154954" y="2250608"/>
            <a:ext cx="5508313" cy="433916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Tournament Selection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Pick ‘n’ random solutions from the population.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the best of that subset (those n solutions) as a fit solution. Or a fit parent for crossover.</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Repeat K times to get K parents.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NOTE: There are some other methods (less important) like the Steady-state method and elitist method — where some individuals from the population just live on as it is to the next generation. Why change it if it is good? Right? Just replacing the medium or poor performers with variants of the good solutions.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68AAC9-D4C1-AA12-3C85-0ACF536C0686}"/>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7" name="Picture 6">
            <a:extLst>
              <a:ext uri="{FF2B5EF4-FFF2-40B4-BE49-F238E27FC236}">
                <a16:creationId xmlns:a16="http://schemas.microsoft.com/office/drawing/2014/main" id="{EB49B563-78AD-40E0-B393-D1BA83193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3267" y="2250609"/>
            <a:ext cx="5164665" cy="4311662"/>
          </a:xfrm>
          <a:prstGeom prst="rect">
            <a:avLst/>
          </a:prstGeom>
        </p:spPr>
      </p:pic>
    </p:spTree>
    <p:extLst>
      <p:ext uri="{BB962C8B-B14F-4D97-AF65-F5344CB8AC3E}">
        <p14:creationId xmlns:p14="http://schemas.microsoft.com/office/powerpoint/2010/main" val="1897176249"/>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Crossover </a:t>
            </a:r>
            <a:br>
              <a:rPr lang="en-US" sz="36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1154954" y="2578608"/>
            <a:ext cx="9955006" cy="3803904"/>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Combining good solutions to create new solutions or individuals.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Reproduction occurs between two parent solutions.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more parents in the population may enhance algorithm performance.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Crossover involves combining genetic information from two parents to create offspring.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Crossover can involve exchanging fixed sections or selecting random bits from each parent.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Maintaining solution validity is crucial, ensuring offspring represent feasible solutions.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element in the offspring is picked from parent A or parent B with equal probability.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1527E39-54B2-5681-23F8-E11CDC84A8CC}"/>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417971125"/>
      </p:ext>
    </p:extLst>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Crossover </a:t>
            </a:r>
            <a:br>
              <a:rPr lang="en-US" sz="36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889540" y="2185416"/>
            <a:ext cx="8825659" cy="4672584"/>
          </a:xfrm>
        </p:spPr>
        <p:txBody>
          <a:bodyPr>
            <a:no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One point crossover</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1527E39-54B2-5681-23F8-E11CDC84A8CC}"/>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5" name="AutoShape 4">
            <a:extLst>
              <a:ext uri="{FF2B5EF4-FFF2-40B4-BE49-F238E27FC236}">
                <a16:creationId xmlns:a16="http://schemas.microsoft.com/office/drawing/2014/main" id="{F934A93E-0758-D3FC-72EB-61C627D1E8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821B4D23-32FE-42BC-71F5-D2C453A74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599" y="2700868"/>
            <a:ext cx="6858001" cy="3852332"/>
          </a:xfrm>
          <a:prstGeom prst="rect">
            <a:avLst/>
          </a:prstGeom>
        </p:spPr>
      </p:pic>
    </p:spTree>
    <p:extLst>
      <p:ext uri="{BB962C8B-B14F-4D97-AF65-F5344CB8AC3E}">
        <p14:creationId xmlns:p14="http://schemas.microsoft.com/office/powerpoint/2010/main" val="102344437"/>
      </p:ext>
    </p:extLst>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Crossover </a:t>
            </a:r>
            <a:br>
              <a:rPr lang="en-US" sz="36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889540" y="2185416"/>
            <a:ext cx="8825659" cy="4672584"/>
          </a:xfrm>
        </p:spPr>
        <p:txBody>
          <a:bodyPr>
            <a:no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Two-point crossover</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1527E39-54B2-5681-23F8-E11CDC84A8CC}"/>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5" name="AutoShape 4">
            <a:extLst>
              <a:ext uri="{FF2B5EF4-FFF2-40B4-BE49-F238E27FC236}">
                <a16:creationId xmlns:a16="http://schemas.microsoft.com/office/drawing/2014/main" id="{F934A93E-0758-D3FC-72EB-61C627D1E8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61D90AB2-25D7-16C5-DDB0-BDA6AC294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855" y="2624667"/>
            <a:ext cx="6317490" cy="4738117"/>
          </a:xfrm>
          <a:prstGeom prst="rect">
            <a:avLst/>
          </a:prstGeom>
        </p:spPr>
      </p:pic>
    </p:spTree>
    <p:extLst>
      <p:ext uri="{BB962C8B-B14F-4D97-AF65-F5344CB8AC3E}">
        <p14:creationId xmlns:p14="http://schemas.microsoft.com/office/powerpoint/2010/main" val="3837765068"/>
      </p:ext>
    </p:extLst>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Crossover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889540" y="2185416"/>
            <a:ext cx="8825659" cy="4672584"/>
          </a:xfrm>
        </p:spPr>
        <p:txBody>
          <a:bodyPr>
            <a:no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Uniform crossover</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1527E39-54B2-5681-23F8-E11CDC84A8CC}"/>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5" name="AutoShape 4">
            <a:extLst>
              <a:ext uri="{FF2B5EF4-FFF2-40B4-BE49-F238E27FC236}">
                <a16:creationId xmlns:a16="http://schemas.microsoft.com/office/drawing/2014/main" id="{F934A93E-0758-D3FC-72EB-61C627D1E8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E33F92F2-A47B-ABE0-E6E8-805A86DC7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343" y="2584195"/>
            <a:ext cx="6230113" cy="4273805"/>
          </a:xfrm>
          <a:prstGeom prst="rect">
            <a:avLst/>
          </a:prstGeom>
        </p:spPr>
      </p:pic>
    </p:spTree>
    <p:extLst>
      <p:ext uri="{BB962C8B-B14F-4D97-AF65-F5344CB8AC3E}">
        <p14:creationId xmlns:p14="http://schemas.microsoft.com/office/powerpoint/2010/main" val="1055601902"/>
      </p:ext>
    </p:extLst>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9650-C64C-56AD-1295-56ACECA47C5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Mutation</a:t>
            </a:r>
          </a:p>
        </p:txBody>
      </p:sp>
      <p:sp>
        <p:nvSpPr>
          <p:cNvPr id="3" name="Content Placeholder 2">
            <a:extLst>
              <a:ext uri="{FF2B5EF4-FFF2-40B4-BE49-F238E27FC236}">
                <a16:creationId xmlns:a16="http://schemas.microsoft.com/office/drawing/2014/main" id="{CEC98623-4813-7256-576A-4A5B2433C443}"/>
              </a:ext>
            </a:extLst>
          </p:cNvPr>
          <p:cNvSpPr>
            <a:spLocks noGrp="1"/>
          </p:cNvSpPr>
          <p:nvPr>
            <p:ph idx="1"/>
          </p:nvPr>
        </p:nvSpPr>
        <p:spPr>
          <a:xfrm>
            <a:off x="1090708" y="1807972"/>
            <a:ext cx="8825659" cy="4885436"/>
          </a:xfrm>
        </p:spPr>
        <p:txBody>
          <a:bodyPr>
            <a:no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Making slight changes to the resulting offspring solution to add randomness and explore.</a:t>
            </a:r>
          </a:p>
          <a:p>
            <a:pPr marL="0" indent="0" algn="just">
              <a:buNone/>
            </a:pPr>
            <a:r>
              <a:rPr lang="en-US" dirty="0">
                <a:latin typeface="Times New Roman" panose="02020603050405020304" pitchFamily="18" charset="0"/>
                <a:cs typeface="Times New Roman" panose="02020603050405020304" pitchFamily="18" charset="0"/>
              </a:rPr>
              <a:t>• Mutating prevents the algorithm from getting stuck at local optima.</a:t>
            </a:r>
          </a:p>
          <a:p>
            <a:pPr marL="0" indent="0" algn="just">
              <a:buNone/>
            </a:pPr>
            <a:r>
              <a:rPr lang="en-US" dirty="0">
                <a:latin typeface="Times New Roman" panose="02020603050405020304" pitchFamily="18" charset="0"/>
                <a:cs typeface="Times New Roman" panose="02020603050405020304" pitchFamily="18" charset="0"/>
              </a:rPr>
              <a:t>• Local optimum is the best solution based on nearby solutions, but not the best possible solution.</a:t>
            </a:r>
          </a:p>
          <a:p>
            <a:pPr marL="0" indent="0" algn="just">
              <a:buNone/>
            </a:pPr>
            <a:r>
              <a:rPr lang="en-US" dirty="0">
                <a:latin typeface="Times New Roman" panose="02020603050405020304" pitchFamily="18" charset="0"/>
                <a:cs typeface="Times New Roman" panose="02020603050405020304" pitchFamily="18" charset="0"/>
              </a:rPr>
              <a:t>• Randomness is generated by the mutation step to jump across hills.</a:t>
            </a:r>
          </a:p>
          <a:p>
            <a:pPr marL="0" indent="0" algn="just">
              <a:buNone/>
            </a:pPr>
            <a:r>
              <a:rPr lang="en-US" dirty="0">
                <a:latin typeface="Times New Roman" panose="02020603050405020304" pitchFamily="18" charset="0"/>
                <a:cs typeface="Times New Roman" panose="02020603050405020304" pitchFamily="18" charset="0"/>
              </a:rPr>
              <a:t>• The mutation step changes different parts of the solution arbitrarily.</a:t>
            </a:r>
          </a:p>
          <a:p>
            <a:pPr marL="0" indent="0" algn="just">
              <a:buNone/>
            </a:pPr>
            <a:r>
              <a:rPr lang="en-US" dirty="0">
                <a:latin typeface="Times New Roman" panose="02020603050405020304" pitchFamily="18" charset="0"/>
                <a:cs typeface="Times New Roman" panose="02020603050405020304" pitchFamily="18" charset="0"/>
              </a:rPr>
              <a:t>• Too little randomness can get stuck at the local optima, while too much can break the best solutions.</a:t>
            </a:r>
          </a:p>
          <a:p>
            <a:pPr marL="0" indent="0" algn="just">
              <a:buNone/>
            </a:pPr>
            <a:r>
              <a:rPr lang="en-US" dirty="0">
                <a:latin typeface="Times New Roman" panose="02020603050405020304" pitchFamily="18" charset="0"/>
                <a:cs typeface="Times New Roman" panose="02020603050405020304" pitchFamily="18" charset="0"/>
              </a:rPr>
              <a:t>• Some implementations have inclusion criteria for offspring, filtering out bad offspring.</a:t>
            </a:r>
          </a:p>
          <a:p>
            <a:pPr marL="0" indent="0" algn="just">
              <a:buNone/>
            </a:pPr>
            <a:r>
              <a:rPr lang="en-US" dirty="0">
                <a:latin typeface="Times New Roman" panose="02020603050405020304" pitchFamily="18" charset="0"/>
                <a:cs typeface="Times New Roman" panose="02020603050405020304" pitchFamily="18" charset="0"/>
              </a:rPr>
              <a:t>• Mechanisms prevent offspring from being too similar for variation.</a:t>
            </a:r>
          </a:p>
          <a:p>
            <a:pPr marL="0" indent="0" algn="just">
              <a:buNone/>
            </a:pPr>
            <a:r>
              <a:rPr lang="en-US" dirty="0">
                <a:latin typeface="Times New Roman" panose="02020603050405020304" pitchFamily="18" charset="0"/>
                <a:cs typeface="Times New Roman" panose="02020603050405020304" pitchFamily="18" charset="0"/>
              </a:rPr>
              <a:t>• Higher variation increases the chances of achieving a better solution.</a:t>
            </a:r>
          </a:p>
        </p:txBody>
      </p:sp>
      <p:sp>
        <p:nvSpPr>
          <p:cNvPr id="4" name="Slide Number Placeholder 3">
            <a:extLst>
              <a:ext uri="{FF2B5EF4-FFF2-40B4-BE49-F238E27FC236}">
                <a16:creationId xmlns:a16="http://schemas.microsoft.com/office/drawing/2014/main" id="{1A9C5A9E-63F2-34DA-6CD8-E0540129950F}"/>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3741455501"/>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FBD17-C730-6F5D-6F58-948BB3FE35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Mutation</a:t>
            </a:r>
          </a:p>
        </p:txBody>
      </p:sp>
      <p:sp>
        <p:nvSpPr>
          <p:cNvPr id="4" name="Slide Number Placeholder 3">
            <a:extLst>
              <a:ext uri="{FF2B5EF4-FFF2-40B4-BE49-F238E27FC236}">
                <a16:creationId xmlns:a16="http://schemas.microsoft.com/office/drawing/2014/main" id="{33D10E1C-E26C-228F-5180-8BD455F372E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10" name="Content Placeholder 9">
            <a:extLst>
              <a:ext uri="{FF2B5EF4-FFF2-40B4-BE49-F238E27FC236}">
                <a16:creationId xmlns:a16="http://schemas.microsoft.com/office/drawing/2014/main" id="{93D48B04-B748-C43F-BB70-FFA30B205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751" y="2527303"/>
            <a:ext cx="5192977" cy="4178297"/>
          </a:xfrm>
        </p:spPr>
      </p:pic>
      <p:sp>
        <p:nvSpPr>
          <p:cNvPr id="11" name="TextBox 10">
            <a:extLst>
              <a:ext uri="{FF2B5EF4-FFF2-40B4-BE49-F238E27FC236}">
                <a16:creationId xmlns:a16="http://schemas.microsoft.com/office/drawing/2014/main" id="{41A82144-BAB9-B625-6590-3A16DED006C0}"/>
              </a:ext>
            </a:extLst>
          </p:cNvPr>
          <p:cNvSpPr txBox="1"/>
          <p:nvPr/>
        </p:nvSpPr>
        <p:spPr>
          <a:xfrm>
            <a:off x="1003821" y="5105400"/>
            <a:ext cx="465883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Mutation on Binary–coded Chromosome</a:t>
            </a:r>
          </a:p>
        </p:txBody>
      </p:sp>
      <p:pic>
        <p:nvPicPr>
          <p:cNvPr id="12" name="Picture 11">
            <a:extLst>
              <a:ext uri="{FF2B5EF4-FFF2-40B4-BE49-F238E27FC236}">
                <a16:creationId xmlns:a16="http://schemas.microsoft.com/office/drawing/2014/main" id="{60F719D6-413E-C8EE-44A2-8F98737D371C}"/>
              </a:ext>
            </a:extLst>
          </p:cNvPr>
          <p:cNvPicPr>
            <a:picLocks noChangeAspect="1"/>
          </p:cNvPicPr>
          <p:nvPr/>
        </p:nvPicPr>
        <p:blipFill>
          <a:blip r:embed="rId3"/>
          <a:stretch>
            <a:fillRect/>
          </a:stretch>
        </p:blipFill>
        <p:spPr>
          <a:xfrm>
            <a:off x="6502250" y="2527303"/>
            <a:ext cx="5079999" cy="4246030"/>
          </a:xfrm>
          <a:prstGeom prst="rect">
            <a:avLst/>
          </a:prstGeom>
        </p:spPr>
      </p:pic>
      <p:sp>
        <p:nvSpPr>
          <p:cNvPr id="13" name="TextBox 12">
            <a:extLst>
              <a:ext uri="{FF2B5EF4-FFF2-40B4-BE49-F238E27FC236}">
                <a16:creationId xmlns:a16="http://schemas.microsoft.com/office/drawing/2014/main" id="{3BF49FB7-DA19-962F-0A9A-D25274BC828E}"/>
              </a:ext>
            </a:extLst>
          </p:cNvPr>
          <p:cNvSpPr txBox="1"/>
          <p:nvPr/>
        </p:nvSpPr>
        <p:spPr>
          <a:xfrm>
            <a:off x="8031395" y="5071533"/>
            <a:ext cx="2021707"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Swap - Mutation</a:t>
            </a:r>
          </a:p>
        </p:txBody>
      </p:sp>
    </p:spTree>
    <p:extLst>
      <p:ext uri="{BB962C8B-B14F-4D97-AF65-F5344CB8AC3E}">
        <p14:creationId xmlns:p14="http://schemas.microsoft.com/office/powerpoint/2010/main" val="1158622300"/>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1154954" y="2250608"/>
            <a:ext cx="8825659" cy="4339168"/>
          </a:xfrm>
        </p:spPr>
        <p:txBody>
          <a:bodyPr>
            <a:normAutofit lnSpcReduction="10000"/>
          </a:bodyPr>
          <a:lstStyle/>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Introduction </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Key Components </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Pseudocode </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Initialization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Fitness Evaluation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Selection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Cross-over</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Mutation </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Stopping Criteria</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References</a:t>
            </a: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E21A66-D3F9-7C73-882D-4004297B8B3E}"/>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4282065362"/>
      </p:ext>
    </p:extLst>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9650-C64C-56AD-1295-56ACECA47C5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Stopping Criteria</a:t>
            </a:r>
          </a:p>
        </p:txBody>
      </p:sp>
      <p:sp>
        <p:nvSpPr>
          <p:cNvPr id="3" name="Content Placeholder 2">
            <a:extLst>
              <a:ext uri="{FF2B5EF4-FFF2-40B4-BE49-F238E27FC236}">
                <a16:creationId xmlns:a16="http://schemas.microsoft.com/office/drawing/2014/main" id="{CEC98623-4813-7256-576A-4A5B2433C443}"/>
              </a:ext>
            </a:extLst>
          </p:cNvPr>
          <p:cNvSpPr>
            <a:spLocks noGrp="1"/>
          </p:cNvSpPr>
          <p:nvPr>
            <p:ph idx="1"/>
          </p:nvPr>
        </p:nvSpPr>
        <p:spPr>
          <a:xfrm>
            <a:off x="1090708" y="1807972"/>
            <a:ext cx="8825659" cy="4885436"/>
          </a:xfrm>
        </p:spPr>
        <p:txBody>
          <a:bodyPr>
            <a:no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If the minimum criteria are met, the execution is stopped.</a:t>
            </a:r>
          </a:p>
          <a:p>
            <a:pPr marL="0" indent="0" algn="just">
              <a:buNone/>
            </a:pPr>
            <a:r>
              <a:rPr lang="en-US" dirty="0">
                <a:latin typeface="Times New Roman" panose="02020603050405020304" pitchFamily="18" charset="0"/>
                <a:cs typeface="Times New Roman" panose="02020603050405020304" pitchFamily="18" charset="0"/>
              </a:rPr>
              <a:t>• If not, the process is repeated.</a:t>
            </a:r>
          </a:p>
          <a:p>
            <a:pPr marL="0" indent="0" algn="just">
              <a:buNone/>
            </a:pPr>
            <a:r>
              <a:rPr lang="en-US" dirty="0">
                <a:latin typeface="Times New Roman" panose="02020603050405020304" pitchFamily="18" charset="0"/>
                <a:cs typeface="Times New Roman" panose="02020603050405020304" pitchFamily="18" charset="0"/>
              </a:rPr>
              <a:t>• A set of rules can be defined to stop the computation.</a:t>
            </a:r>
          </a:p>
          <a:p>
            <a:pPr marL="0" indent="0" algn="just">
              <a:buNone/>
            </a:pPr>
            <a:r>
              <a:rPr lang="en-US" dirty="0">
                <a:latin typeface="Times New Roman" panose="02020603050405020304" pitchFamily="18" charset="0"/>
                <a:cs typeface="Times New Roman" panose="02020603050405020304" pitchFamily="18" charset="0"/>
              </a:rPr>
              <a:t>• If the algorithm has looped enough times, no better solution is found.</a:t>
            </a:r>
          </a:p>
          <a:p>
            <a:pPr marL="0" indent="0" algn="just">
              <a:buNone/>
            </a:pPr>
            <a:r>
              <a:rPr lang="en-US" dirty="0">
                <a:latin typeface="Times New Roman" panose="02020603050405020304" pitchFamily="18" charset="0"/>
                <a:cs typeface="Times New Roman" panose="02020603050405020304" pitchFamily="18" charset="0"/>
              </a:rPr>
              <a:t>• If the budget has been spent, there are no more resources to continue iterating.</a:t>
            </a:r>
          </a:p>
          <a:p>
            <a:pPr marL="0" indent="0" algn="just">
              <a:buNone/>
            </a:pPr>
            <a:r>
              <a:rPr lang="en-US" dirty="0">
                <a:latin typeface="Times New Roman" panose="02020603050405020304" pitchFamily="18" charset="0"/>
                <a:cs typeface="Times New Roman" panose="02020603050405020304" pitchFamily="18" charset="0"/>
              </a:rPr>
              <a:t>• If the solution plateaus, the algorithm seems unable to find a better solution.</a:t>
            </a:r>
          </a:p>
          <a:p>
            <a:pPr marL="0" indent="0" algn="just">
              <a:buNone/>
            </a:pPr>
            <a:r>
              <a:rPr lang="en-US" dirty="0">
                <a:latin typeface="Times New Roman" panose="02020603050405020304" pitchFamily="18" charset="0"/>
                <a:cs typeface="Times New Roman" panose="02020603050405020304" pitchFamily="18" charset="0"/>
              </a:rPr>
              <a:t>• If the solution is satisfactory, the experiment is stopped.</a:t>
            </a:r>
          </a:p>
          <a:p>
            <a:pPr marL="0" indent="0" algn="just">
              <a:buNone/>
            </a:pPr>
            <a:r>
              <a:rPr lang="en-US" dirty="0">
                <a:latin typeface="Times New Roman" panose="02020603050405020304" pitchFamily="18" charset="0"/>
                <a:cs typeface="Times New Roman" panose="02020603050405020304" pitchFamily="18" charset="0"/>
              </a:rPr>
              <a:t>• A combination of all criteria can be used to find the best stopping rule.</a:t>
            </a:r>
          </a:p>
        </p:txBody>
      </p:sp>
      <p:sp>
        <p:nvSpPr>
          <p:cNvPr id="4" name="Slide Number Placeholder 3">
            <a:extLst>
              <a:ext uri="{FF2B5EF4-FFF2-40B4-BE49-F238E27FC236}">
                <a16:creationId xmlns:a16="http://schemas.microsoft.com/office/drawing/2014/main" id="{1A9C5A9E-63F2-34DA-6CD8-E0540129950F}"/>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2474901739"/>
      </p:ext>
    </p:extLst>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D8A9-E554-7420-8740-28E17BB1C00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AFC493EC-FFCF-3C44-07F2-A295B4C7A34A}"/>
              </a:ext>
            </a:extLst>
          </p:cNvPr>
          <p:cNvSpPr>
            <a:spLocks noGrp="1"/>
          </p:cNvSpPr>
          <p:nvPr>
            <p:ph idx="1"/>
          </p:nvPr>
        </p:nvSpPr>
        <p:spPr>
          <a:xfrm>
            <a:off x="603504" y="2603500"/>
            <a:ext cx="10972800" cy="3416300"/>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2"/>
              </a:rPr>
              <a:t>https://blog.devgenius.io/the-different-parts-of-a-genetic-algorithm-487c5443e165</a:t>
            </a:r>
            <a:r>
              <a:rPr lang="en-US"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E6E7673-C098-F55E-BD64-795EAF7E1281}"/>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681301943"/>
      </p:ext>
    </p:extLst>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BF48A-D573-9280-B428-B5C6ED6CCE49}"/>
              </a:ext>
            </a:extLst>
          </p:cNvPr>
          <p:cNvSpPr>
            <a:spLocks noGrp="1"/>
          </p:cNvSpPr>
          <p:nvPr>
            <p:ph idx="1"/>
          </p:nvPr>
        </p:nvSpPr>
        <p:spPr>
          <a:xfrm>
            <a:off x="2152650" y="1274965"/>
            <a:ext cx="7886700" cy="4215008"/>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7200" dirty="0">
                <a:latin typeface="Times New Roman" panose="02020603050405020304" pitchFamily="18" charset="0"/>
                <a:cs typeface="Times New Roman" panose="02020603050405020304" pitchFamily="18" charset="0"/>
              </a:rPr>
              <a:t>Thank You </a:t>
            </a:r>
          </a:p>
        </p:txBody>
      </p:sp>
      <p:sp>
        <p:nvSpPr>
          <p:cNvPr id="2" name="Slide Number Placeholder 1">
            <a:extLst>
              <a:ext uri="{FF2B5EF4-FFF2-40B4-BE49-F238E27FC236}">
                <a16:creationId xmlns:a16="http://schemas.microsoft.com/office/drawing/2014/main" id="{E0E1593B-D700-E824-A581-7513A6F76A38}"/>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72891784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530352" y="2241464"/>
            <a:ext cx="11164824" cy="4339168"/>
          </a:xfrm>
        </p:spPr>
        <p:txBody>
          <a:bodyPr>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Genetic Algorithms are inspired by nature’s process of eliminating things that don’t work and progressing with things that work.</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Genetic algorithms are search heuristics that mimic the process of natural selection to solve optimization and search problems.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work with a population of individuals — each individual is a solution to the problem. We pick the individuals who seem to be better solutions and use those to create a new population. And repeat this process. </a:t>
            </a:r>
          </a:p>
          <a:p>
            <a:pPr marL="0" indent="0">
              <a:buNone/>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55C4C2D-9E05-3C04-1B72-6C018A838D35}"/>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1300169544"/>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Key Components </a:t>
            </a: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821317" y="2231136"/>
            <a:ext cx="10549366" cy="4215384"/>
          </a:xfrm>
        </p:spPr>
        <p:txBody>
          <a:bodyPr>
            <a:normAutofit/>
          </a:bodyPr>
          <a:lstStyle/>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Population:</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Set of potential solutions encoded as numbers.</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Each individual represents a solution.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Fitness Function:</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Evaluate the quality of each solution.</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Assign fitness scores to each individual.</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Selection:</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Chooses individuals from the population for parents.</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Common methods include roulette wheel and tournament selection.</a:t>
            </a: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5644CC-0BBF-57D4-0F67-8F94D61E586A}"/>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265769127"/>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Key Components </a:t>
            </a: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578882" y="2331720"/>
            <a:ext cx="10549366" cy="4215384"/>
          </a:xfrm>
        </p:spPr>
        <p:txBody>
          <a:bodyPr>
            <a:normAutofit/>
          </a:bodyPr>
          <a:lstStyle/>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Crossover (Recombination):</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Combines genetic information from two parents.</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Creates new offspring solutions.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Mutation:</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Introduces random changes in individuals.	</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Maintains genetic diversity.</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Termination Condition:</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Determines when the algorithm should stop.</a:t>
            </a: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48C8283-F753-66BD-E56B-C4AADF0ED3CB}"/>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019517975"/>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Pseudocode</a:t>
            </a:r>
            <a:br>
              <a:rPr lang="en-US" sz="36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716041" y="2331720"/>
            <a:ext cx="11335757" cy="4215384"/>
          </a:xfrm>
        </p:spPr>
        <p:txBody>
          <a:bodyPr>
            <a:normAutofit/>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Create an initial population of random candidate solutions (the first generation).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Define the problem and determine how a solution will be represented.</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While (termination condition is not met):</a:t>
            </a:r>
          </a:p>
          <a:p>
            <a:pPr marL="857250" lvl="1" indent="-457200">
              <a:buFont typeface="+mj-lt"/>
              <a:buAutoNum type="alphaLcPeriod"/>
            </a:pPr>
            <a:r>
              <a:rPr lang="en-US" sz="1800" dirty="0">
                <a:latin typeface="Times New Roman" panose="02020603050405020304" pitchFamily="18" charset="0"/>
                <a:cs typeface="Times New Roman" panose="02020603050405020304" pitchFamily="18" charset="0"/>
              </a:rPr>
              <a:t>Evaluate each solution in the population using a fitness function.</a:t>
            </a:r>
          </a:p>
          <a:p>
            <a:pPr marL="857250" lvl="1" indent="-457200">
              <a:buFont typeface="+mj-lt"/>
              <a:buAutoNum type="alphaLcPeriod"/>
            </a:pPr>
            <a:r>
              <a:rPr lang="en-US" sz="1800" dirty="0">
                <a:latin typeface="Times New Roman" panose="02020603050405020304" pitchFamily="18" charset="0"/>
                <a:cs typeface="Times New Roman" panose="02020603050405020304" pitchFamily="18" charset="0"/>
              </a:rPr>
              <a:t>Select parent solutions based on their fitness scores.</a:t>
            </a:r>
          </a:p>
          <a:p>
            <a:pPr marL="857250" lvl="1" indent="-457200">
              <a:buFont typeface="+mj-lt"/>
              <a:buAutoNum type="alphaLcPeriod"/>
            </a:pPr>
            <a:r>
              <a:rPr lang="en-US" sz="1800" dirty="0">
                <a:latin typeface="Times New Roman" panose="02020603050405020304" pitchFamily="18" charset="0"/>
                <a:cs typeface="Times New Roman" panose="02020603050405020304" pitchFamily="18" charset="0"/>
              </a:rPr>
              <a:t>Crossover - combine genetic information from parents to create new offspring.</a:t>
            </a:r>
          </a:p>
          <a:p>
            <a:pPr marL="857250" lvl="1" indent="-457200">
              <a:buFont typeface="+mj-lt"/>
              <a:buAutoNum type="alphaLcPeriod"/>
            </a:pPr>
            <a:r>
              <a:rPr lang="en-US" sz="1800" dirty="0">
                <a:latin typeface="Times New Roman" panose="02020603050405020304" pitchFamily="18" charset="0"/>
                <a:cs typeface="Times New Roman" panose="02020603050405020304" pitchFamily="18" charset="0"/>
              </a:rPr>
              <a:t>Mutation - introduce small random changes to some offspring to maintain diversity. </a:t>
            </a:r>
          </a:p>
          <a:p>
            <a:pPr marL="857250" lvl="1" indent="-457200">
              <a:buFont typeface="+mj-lt"/>
              <a:buAutoNum type="alphaLcPeriod"/>
            </a:pPr>
            <a:r>
              <a:rPr lang="en-US" sz="1800" dirty="0">
                <a:latin typeface="Times New Roman" panose="02020603050405020304" pitchFamily="18" charset="0"/>
                <a:cs typeface="Times New Roman" panose="02020603050405020304" pitchFamily="18" charset="0"/>
              </a:rPr>
              <a:t>Replace some or all of the current population with the new offspring.</a:t>
            </a:r>
          </a:p>
          <a:p>
            <a:pPr marL="857250" lvl="1" indent="-457200">
              <a:buFont typeface="+mj-lt"/>
              <a:buAutoNum type="alphaLcPeriod"/>
            </a:pPr>
            <a:r>
              <a:rPr lang="en-US" sz="1800" dirty="0">
                <a:latin typeface="Times New Roman" panose="02020603050405020304" pitchFamily="18" charset="0"/>
                <a:cs typeface="Times New Roman" panose="02020603050405020304" pitchFamily="18" charset="0"/>
              </a:rPr>
              <a:t>Go back to step (a) with this new population.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Return the best solution found.</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3E70915-133B-4244-4CF5-49498079A159}"/>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026" name="Picture 2">
            <a:extLst>
              <a:ext uri="{FF2B5EF4-FFF2-40B4-BE49-F238E27FC236}">
                <a16:creationId xmlns:a16="http://schemas.microsoft.com/office/drawing/2014/main" id="{2CAC9B9D-6856-A836-0714-762B785DC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2148840"/>
            <a:ext cx="2819400" cy="439826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CAA8EE-744F-7D78-7EDD-E630C4CEEE00}"/>
              </a:ext>
            </a:extLst>
          </p:cNvPr>
          <p:cNvSpPr txBox="1"/>
          <p:nvPr/>
        </p:nvSpPr>
        <p:spPr>
          <a:xfrm>
            <a:off x="6703314" y="6515211"/>
            <a:ext cx="5571205" cy="276999"/>
          </a:xfrm>
          <a:prstGeom prst="rect">
            <a:avLst/>
          </a:prstGeom>
          <a:noFill/>
        </p:spPr>
        <p:txBody>
          <a:bodyPr wrap="none" rtlCol="0">
            <a:spAutoFit/>
          </a:bodyPr>
          <a:lstStyle/>
          <a:p>
            <a:r>
              <a:rPr lang="en-US" sz="1200" dirty="0" err="1">
                <a:latin typeface="Times New Roman" panose="02020603050405020304" pitchFamily="18" charset="0"/>
                <a:cs typeface="Times New Roman" panose="02020603050405020304" pitchFamily="18" charset="0"/>
              </a:rPr>
              <a:t>Src</a:t>
            </a: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3"/>
              </a:rPr>
              <a:t>https://blog.devgenius.io/the-different-parts-of-a-genetic-algorithm-487c5443e165</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420085"/>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Initialization</a:t>
            </a:r>
            <a:br>
              <a:rPr lang="en-US" sz="36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1154954" y="2250608"/>
            <a:ext cx="10531078" cy="4339168"/>
          </a:xfrm>
        </p:spPr>
        <p:txBody>
          <a:bodyPr>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Randomly define N possible solutions to the problem.</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These solutions serve as the seed for the best solution.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Create initial set of possible solutions in the optimal solution region.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Provide pseudo-random guesses on the ideal solution.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Avoid overdoing to avoid getting stuck in local optima instead of global best solution.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22F6C9-B686-B20D-26B8-63813984C246}"/>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40388725"/>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Fitness Evaluation </a:t>
            </a: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1154954" y="2250608"/>
            <a:ext cx="10531078" cy="4339168"/>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Evaluate N possible solutions individually.</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Fitness is a metric representing individual solution performance.</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High fitness indicates well-optimized solutions.</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 low score indicates incorrect solutions.</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Minimization problems may require the best solution with the lowest value.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22F6C9-B686-B20D-26B8-63813984C246}"/>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438481919"/>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2E2-3464-49B7-77BF-4D4FCC8DD5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Selection </a:t>
            </a:r>
          </a:p>
        </p:txBody>
      </p:sp>
      <p:sp>
        <p:nvSpPr>
          <p:cNvPr id="3" name="Content Placeholder 2">
            <a:extLst>
              <a:ext uri="{FF2B5EF4-FFF2-40B4-BE49-F238E27FC236}">
                <a16:creationId xmlns:a16="http://schemas.microsoft.com/office/drawing/2014/main" id="{2835754B-64D0-E212-D6A9-9340E22F1980}"/>
              </a:ext>
            </a:extLst>
          </p:cNvPr>
          <p:cNvSpPr>
            <a:spLocks noGrp="1"/>
          </p:cNvSpPr>
          <p:nvPr>
            <p:ph idx="1"/>
          </p:nvPr>
        </p:nvSpPr>
        <p:spPr>
          <a:xfrm>
            <a:off x="749808" y="2250608"/>
            <a:ext cx="10570464" cy="4339168"/>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Selection based on previously computed fitness.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Higher fitness increases chances of being chosen as a parent and producing offspring.</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selection process is executed multiple times until sufficient parents are obtained.</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parent can be selected multiple times and paired with different partners.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Selection procedure ensures to maintain Explore – Exploit Strategy.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22F6C9-B686-B20D-26B8-63813984C246}"/>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493252839"/>
      </p:ext>
    </p:extLst>
  </p:cSld>
  <p:clrMapOvr>
    <a:masterClrMapping/>
  </p:clrMapOvr>
  <p:transition>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 dockstate="right" visibility="0" width="525"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D3AAE76-7E2F-4860-8FD8-7F02E3FDE144}">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6F9F39-DFE6-4B79-86DB-C40072B82083}">
  <we:reference id="wa200006038" version="1.0.0.3" store="en-US" storeType="OMEX"/>
  <we:alternateReferences>
    <we:reference id="WA200006038" version="1.0.0.3" store="WA200006038" storeType="OMEX"/>
  </we:alternateReferences>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Props/app.xml><?xml version="1.0" encoding="utf-8"?>
<Properties xmlns="http://schemas.openxmlformats.org/officeDocument/2006/extended-properties" xmlns:vt="http://schemas.openxmlformats.org/officeDocument/2006/docPropsVTypes">
  <Template>Ion Boardroom</Template>
  <TotalTime>942</TotalTime>
  <Words>1282</Words>
  <Application>Microsoft Office PowerPoint</Application>
  <PresentationFormat>Widescreen</PresentationFormat>
  <Paragraphs>206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Times New Roman</vt:lpstr>
      <vt:lpstr>Wingdings 3</vt:lpstr>
      <vt:lpstr>Ion Boardroom</vt:lpstr>
      <vt:lpstr>GENETIC ALGORITHMS</vt:lpstr>
      <vt:lpstr>Contents</vt:lpstr>
      <vt:lpstr>Introduction </vt:lpstr>
      <vt:lpstr>Key Components </vt:lpstr>
      <vt:lpstr>Key Components </vt:lpstr>
      <vt:lpstr> Pseudocode </vt:lpstr>
      <vt:lpstr> Initialization </vt:lpstr>
      <vt:lpstr>Fitness Evaluation </vt:lpstr>
      <vt:lpstr>Selection </vt:lpstr>
      <vt:lpstr> Selection  </vt:lpstr>
      <vt:lpstr> Selection  </vt:lpstr>
      <vt:lpstr> Selection  </vt:lpstr>
      <vt:lpstr> Selection </vt:lpstr>
      <vt:lpstr> Crossover  </vt:lpstr>
      <vt:lpstr> Crossover  </vt:lpstr>
      <vt:lpstr> Crossover  </vt:lpstr>
      <vt:lpstr>Crossover </vt:lpstr>
      <vt:lpstr>Mutation</vt:lpstr>
      <vt:lpstr>Mutation</vt:lpstr>
      <vt:lpstr>Stopping Criteria</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Harshini Borugadda</dc:creator>
  <cp:lastModifiedBy>Harshini Borugadda</cp:lastModifiedBy>
  <cp:revision>3</cp:revision>
  <dcterms:created xsi:type="dcterms:W3CDTF">2024-06-26T14:56:06Z</dcterms:created>
  <dcterms:modified xsi:type="dcterms:W3CDTF">2024-07-06T06:13:48Z</dcterms:modified>
</cp:coreProperties>
</file>