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rafay" userId="f10e813c480900c4" providerId="LiveId" clId="{A6163B5F-97C1-4940-8B0A-DDB6394DE90A}"/>
    <pc:docChg chg="custSel modSld">
      <pc:chgData name="mohd rafay" userId="f10e813c480900c4" providerId="LiveId" clId="{A6163B5F-97C1-4940-8B0A-DDB6394DE90A}" dt="2024-12-30T08:10:51.399" v="35" actId="1076"/>
      <pc:docMkLst>
        <pc:docMk/>
      </pc:docMkLst>
      <pc:sldChg chg="addSp modSp mod">
        <pc:chgData name="mohd rafay" userId="f10e813c480900c4" providerId="LiveId" clId="{A6163B5F-97C1-4940-8B0A-DDB6394DE90A}" dt="2024-12-30T08:10:51.399" v="35" actId="1076"/>
        <pc:sldMkLst>
          <pc:docMk/>
          <pc:sldMk cId="2938916532" sldId="257"/>
        </pc:sldMkLst>
        <pc:spChg chg="add mod">
          <ac:chgData name="mohd rafay" userId="f10e813c480900c4" providerId="LiveId" clId="{A6163B5F-97C1-4940-8B0A-DDB6394DE90A}" dt="2024-12-30T08:10:51.399" v="35" actId="1076"/>
          <ac:spMkLst>
            <pc:docMk/>
            <pc:sldMk cId="2938916532" sldId="257"/>
            <ac:spMk id="2" creationId="{25DDDCDA-A72E-0D0C-9236-C6A1500A4A4D}"/>
          </ac:spMkLst>
        </pc:spChg>
      </pc:sldChg>
      <pc:sldChg chg="addSp modSp mod">
        <pc:chgData name="mohd rafay" userId="f10e813c480900c4" providerId="LiveId" clId="{A6163B5F-97C1-4940-8B0A-DDB6394DE90A}" dt="2024-12-30T08:06:03.226" v="4" actId="1076"/>
        <pc:sldMkLst>
          <pc:docMk/>
          <pc:sldMk cId="2592319933" sldId="292"/>
        </pc:sldMkLst>
        <pc:spChg chg="add mod">
          <ac:chgData name="mohd rafay" userId="f10e813c480900c4" providerId="LiveId" clId="{A6163B5F-97C1-4940-8B0A-DDB6394DE90A}" dt="2024-12-30T08:06:03.226" v="4" actId="1076"/>
          <ac:spMkLst>
            <pc:docMk/>
            <pc:sldMk cId="2592319933" sldId="292"/>
            <ac:spMk id="2" creationId="{9F0D68B9-D05A-B148-B238-EE46EE78AE8B}"/>
          </ac:spMkLst>
        </pc:spChg>
        <pc:picChg chg="mod">
          <ac:chgData name="mohd rafay" userId="f10e813c480900c4" providerId="LiveId" clId="{A6163B5F-97C1-4940-8B0A-DDB6394DE90A}" dt="2024-12-30T08:05:59.706" v="3" actId="1076"/>
          <ac:picMkLst>
            <pc:docMk/>
            <pc:sldMk cId="2592319933" sldId="292"/>
            <ac:picMk id="3" creationId="{7ABD4CC7-859A-A97C-463D-B70A88522E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3335-17DF-72E7-2A22-582DB0E80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0AEDD-BB43-78D0-D5FF-854D4F823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C33C0C-CC5E-1E8B-7E2F-D35C46E56F1E}"/>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E31B0C4A-3207-DE5A-E8A9-C2670D59F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35A9D-B0E0-42E7-3D65-2B0D014DA0C7}"/>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45570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CAD9-E3B7-84B2-ECE1-9A7695521D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7DC9A-C9F3-9528-2D4B-73A57F4AB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12C73-1280-3896-934D-7C0010EA4D78}"/>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D1122C94-7DCD-25A1-10B8-AD7F31242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182E3-941F-C079-8A88-DB7DE00930C0}"/>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99364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B3300-E286-5E08-C246-D3F0E67628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DBACA-F5CE-8909-F1FF-1721E94A5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60E4C-D8E4-5F48-EF1A-E7C7CFABD7BF}"/>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A3CCF411-8E06-D5E3-07A1-BDED7AE61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1F280-E9BF-622B-BD95-0060BFFAA21F}"/>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5498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982F-E9FC-60B5-518C-4F46A5077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7EC46-CCB8-0CB4-7A05-437BD2422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BB5E4-BB35-D63A-9D3D-6683664FB9E3}"/>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466B2344-11FB-E91B-09D4-2F943E567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0DA53-E2D3-D12C-7694-B11B41B8CB85}"/>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74292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8EFE-376E-573C-CC05-FB4E7A737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2249A-2010-66E6-16E2-4A30F6D0C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DFF1E-A49E-DFF6-2F26-084CC7B35FF6}"/>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E743FD2D-7098-F882-C662-A7F888B37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BE8ED-4F3D-18B0-F230-D3006CB9D119}"/>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97253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3C06-4019-D9AA-FBC1-C00BD9ADF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A2C838-8CC5-66AA-15DF-7F1377184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33657D-E41D-E345-9833-107EA4FA5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530CC3-BD73-B33D-29CD-45901A28E863}"/>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61585834-E224-DC5A-746A-83BE27D2F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5D420-006C-B6B1-CBA4-BCD02587C6B8}"/>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90457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5F43-A964-9F00-1262-639A4C4316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F4221B-7B6C-36FE-8D4C-0B89797C4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D04EC-042C-C00E-15B9-25A5F98F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F4DEA-26EA-9181-B8BB-C1C8C915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BD671-EFD8-7939-FE23-F8F1E1098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6F5D9-0941-F818-1DEB-614B600A83C1}"/>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8" name="Footer Placeholder 7">
            <a:extLst>
              <a:ext uri="{FF2B5EF4-FFF2-40B4-BE49-F238E27FC236}">
                <a16:creationId xmlns:a16="http://schemas.microsoft.com/office/drawing/2014/main" id="{A559E62E-771B-1C36-362D-DFBCD5FE01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8E675-9D65-7473-2B37-F72EAB7C11CC}"/>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59053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5913-E9B4-D0E3-1DCE-B550F19F2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567C85-DC14-9023-A38F-3D6490568529}"/>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4" name="Footer Placeholder 3">
            <a:extLst>
              <a:ext uri="{FF2B5EF4-FFF2-40B4-BE49-F238E27FC236}">
                <a16:creationId xmlns:a16="http://schemas.microsoft.com/office/drawing/2014/main" id="{BBDD75B4-425F-2EEF-AF22-5B1651079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E94F5C-5A02-8E36-C7B0-605F745F3298}"/>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93597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C8484-6B27-5C5D-BF09-B773162D483D}"/>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3" name="Footer Placeholder 2">
            <a:extLst>
              <a:ext uri="{FF2B5EF4-FFF2-40B4-BE49-F238E27FC236}">
                <a16:creationId xmlns:a16="http://schemas.microsoft.com/office/drawing/2014/main" id="{8F692F8D-5715-E092-DFBD-C525721135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7B02C2-3950-2CEA-0C5F-C018C4C761C4}"/>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289334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528F-8231-5E61-A86E-73A4261A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D92E39-F1EE-9F6B-61D9-7EE7E5FB7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D051B-5DCE-E508-D490-7D460722B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ECE1D-3831-1BBE-22EF-9C655C1362C7}"/>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C6D84523-2E48-0E51-C8B6-E5D0E612B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28F68-0795-AAB4-90D1-F41DA706FFFA}"/>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42130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4BC9-EC67-A608-C47E-E70E35B5A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A81814-02EC-7AAA-A838-44ED31D28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4DFC47-3300-AB38-3110-50AC0B4A0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73268-03F4-06B5-F6E9-954F0C10CC65}"/>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0B6AD842-0075-EC6E-A506-B939167A4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027254-55DC-67A1-388F-C59755C6F5E7}"/>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27590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D0650-4773-B176-0A8A-8743810FB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78D5E-C6FA-17D0-BD5D-AEC60878F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0DCEC-7C0F-379B-5B10-5D4D9E121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72871BEE-3F30-5C88-F75C-21A5E7764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AE0741-F799-B29C-D3F4-878CE0463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DC437-C8F5-427C-A72C-0FD64097506E}" type="slidenum">
              <a:rPr lang="en-IN" smtClean="0"/>
              <a:t>‹#›</a:t>
            </a:fld>
            <a:endParaRPr lang="en-IN"/>
          </a:p>
        </p:txBody>
      </p:sp>
    </p:spTree>
    <p:extLst>
      <p:ext uri="{BB962C8B-B14F-4D97-AF65-F5344CB8AC3E}">
        <p14:creationId xmlns:p14="http://schemas.microsoft.com/office/powerpoint/2010/main" val="312357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1C2BB-5AFB-88D0-A4E0-EB543C9A1BDD}"/>
              </a:ext>
            </a:extLst>
          </p:cNvPr>
          <p:cNvSpPr txBox="1"/>
          <p:nvPr/>
        </p:nvSpPr>
        <p:spPr>
          <a:xfrm>
            <a:off x="2477728" y="356108"/>
            <a:ext cx="7236543" cy="1077218"/>
          </a:xfrm>
          <a:prstGeom prst="rect">
            <a:avLst/>
          </a:prstGeom>
          <a:noFill/>
        </p:spPr>
        <p:txBody>
          <a:bodyPr wrap="square">
            <a:spAutoFit/>
          </a:bodyPr>
          <a:lstStyle/>
          <a:p>
            <a:pPr algn="ctr"/>
            <a:r>
              <a:rPr kumimoji="0" lang="en-IN" sz="3200" b="1" u="sng" strike="noStrike" kern="0" cap="none" spc="0" normalizeH="0" baseline="0" noProof="0" dirty="0">
                <a:ln>
                  <a:noFill/>
                </a:ln>
                <a:effectLst/>
                <a:uLnTx/>
                <a:uFillTx/>
                <a:latin typeface="Algerian" panose="04020705040A02060702" pitchFamily="82" charset="0"/>
                <a:cs typeface="Aharoni" panose="02010803020104030203" pitchFamily="2" charset="-79"/>
                <a:sym typeface="Arial"/>
              </a:rPr>
              <a:t>World Development Measurements Clustering</a:t>
            </a:r>
            <a:endParaRPr lang="en-IN" sz="3200" dirty="0">
              <a:latin typeface="Algerian" panose="04020705040A02060702" pitchFamily="82" charset="0"/>
              <a:cs typeface="Aharoni" panose="02010803020104030203" pitchFamily="2" charset="-79"/>
            </a:endParaRPr>
          </a:p>
        </p:txBody>
      </p:sp>
      <p:pic>
        <p:nvPicPr>
          <p:cNvPr id="1026" name="Picture 2" descr="World Development Report png images | PNGWing">
            <a:extLst>
              <a:ext uri="{FF2B5EF4-FFF2-40B4-BE49-F238E27FC236}">
                <a16:creationId xmlns:a16="http://schemas.microsoft.com/office/drawing/2014/main" id="{09FCB2A5-1A9A-573A-27EE-F1AE50235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05" y="1806607"/>
            <a:ext cx="8763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DDDCDA-A72E-0D0C-9236-C6A1500A4A4D}"/>
              </a:ext>
            </a:extLst>
          </p:cNvPr>
          <p:cNvSpPr txBox="1"/>
          <p:nvPr/>
        </p:nvSpPr>
        <p:spPr>
          <a:xfrm>
            <a:off x="7503685" y="5967166"/>
            <a:ext cx="4421171" cy="369332"/>
          </a:xfrm>
          <a:prstGeom prst="rect">
            <a:avLst/>
          </a:prstGeom>
          <a:noFill/>
        </p:spPr>
        <p:txBody>
          <a:bodyPr wrap="square" rtlCol="0">
            <a:spAutoFit/>
          </a:bodyPr>
          <a:lstStyle/>
          <a:p>
            <a:r>
              <a:rPr lang="en-IN" b="1" dirty="0"/>
              <a:t>GUIDED BY – PRANAM SRAVANI </a:t>
            </a:r>
          </a:p>
        </p:txBody>
      </p:sp>
    </p:spTree>
    <p:extLst>
      <p:ext uri="{BB962C8B-B14F-4D97-AF65-F5344CB8AC3E}">
        <p14:creationId xmlns:p14="http://schemas.microsoft.com/office/powerpoint/2010/main" val="2938916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F743C-B73A-5F6A-4470-A01E9A45A944}"/>
              </a:ext>
            </a:extLst>
          </p:cNvPr>
          <p:cNvSpPr txBox="1"/>
          <p:nvPr/>
        </p:nvSpPr>
        <p:spPr>
          <a:xfrm>
            <a:off x="459798" y="1271023"/>
            <a:ext cx="10440266" cy="373794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a:t>We observed that there are so many NULL values in every feature of the dataset.</a:t>
            </a:r>
          </a:p>
          <a:p>
            <a:pPr marL="285750" indent="-285750">
              <a:lnSpc>
                <a:spcPct val="150000"/>
              </a:lnSpc>
              <a:buFont typeface="Arial" panose="020B0604020202020204" pitchFamily="34" charset="0"/>
              <a:buChar char="•"/>
            </a:pPr>
            <a:r>
              <a:rPr lang="en-IN" sz="2000" b="1" dirty="0"/>
              <a:t>Before dealing with NULL values, We dropped some unnecessary columns and renamed some columns for our use.</a:t>
            </a:r>
          </a:p>
          <a:p>
            <a:pPr marL="285750" indent="-285750">
              <a:lnSpc>
                <a:spcPct val="150000"/>
              </a:lnSpc>
              <a:buFont typeface="Arial" panose="020B0604020202020204" pitchFamily="34" charset="0"/>
              <a:buChar char="•"/>
            </a:pPr>
            <a:r>
              <a:rPr lang="en-IN" sz="2000" b="1" dirty="0"/>
              <a:t>To deal with these NULL values </a:t>
            </a:r>
            <a:r>
              <a:rPr lang="en-IN" sz="2000" b="1" dirty="0" err="1"/>
              <a:t>wewe</a:t>
            </a:r>
            <a:r>
              <a:rPr lang="en-IN" sz="2000" b="1" dirty="0"/>
              <a:t> replaced it with Mean and Median.</a:t>
            </a:r>
          </a:p>
          <a:p>
            <a:pPr marL="285750" indent="-285750">
              <a:lnSpc>
                <a:spcPct val="150000"/>
              </a:lnSpc>
              <a:buFont typeface="Arial" panose="020B0604020202020204" pitchFamily="34" charset="0"/>
              <a:buChar char="•"/>
            </a:pPr>
            <a:r>
              <a:rPr lang="en-IN" sz="2000" b="1" dirty="0"/>
              <a:t>We observed that there are 208 unique Country names and each name is repeated 13 times.</a:t>
            </a:r>
          </a:p>
          <a:p>
            <a:pPr marL="285750" indent="-285750">
              <a:lnSpc>
                <a:spcPct val="150000"/>
              </a:lnSpc>
              <a:buFont typeface="Arial" panose="020B0604020202020204" pitchFamily="34" charset="0"/>
              <a:buChar char="•"/>
            </a:pPr>
            <a:r>
              <a:rPr lang="en-IN" sz="2000" b="1" dirty="0"/>
              <a:t> This indicates that this dataset contains data in a span of 13 years.</a:t>
            </a:r>
          </a:p>
          <a:p>
            <a:pPr marL="285750" indent="-285750">
              <a:lnSpc>
                <a:spcPct val="150000"/>
              </a:lnSpc>
              <a:buFont typeface="Arial" panose="020B0604020202020204" pitchFamily="34" charset="0"/>
              <a:buChar char="•"/>
            </a:pPr>
            <a:r>
              <a:rPr lang="en-IN" sz="2000" b="1" dirty="0"/>
              <a:t>This newly grouped dataset contains 208 entries with 23 features along with the Country name.</a:t>
            </a:r>
          </a:p>
        </p:txBody>
      </p:sp>
      <p:sp>
        <p:nvSpPr>
          <p:cNvPr id="5" name="TextBox 4">
            <a:extLst>
              <a:ext uri="{FF2B5EF4-FFF2-40B4-BE49-F238E27FC236}">
                <a16:creationId xmlns:a16="http://schemas.microsoft.com/office/drawing/2014/main" id="{4B726B94-7403-EF4A-DD8C-BBF31971E938}"/>
              </a:ext>
            </a:extLst>
          </p:cNvPr>
          <p:cNvSpPr txBox="1"/>
          <p:nvPr/>
        </p:nvSpPr>
        <p:spPr>
          <a:xfrm>
            <a:off x="771525" y="314098"/>
            <a:ext cx="6094268" cy="523220"/>
          </a:xfrm>
          <a:prstGeom prst="rect">
            <a:avLst/>
          </a:prstGeom>
          <a:noFill/>
        </p:spPr>
        <p:txBody>
          <a:bodyPr wrap="square">
            <a:spAutoFit/>
          </a:bodyPr>
          <a:lstStyle/>
          <a:p>
            <a:r>
              <a:rPr lang="en-IN" sz="2800" b="1" u="sng" dirty="0">
                <a:ea typeface="HP Simplified Hans" panose="020B0500000000000000" pitchFamily="34" charset="-122"/>
                <a:cs typeface="Aharoni" panose="02010803020104030203" pitchFamily="2" charset="-79"/>
              </a:rPr>
              <a:t>Dealing with NULL Values:</a:t>
            </a:r>
            <a:endParaRPr lang="en-IN" sz="2800" dirty="0">
              <a:cs typeface="Aharoni" panose="02010803020104030203" pitchFamily="2" charset="-79"/>
            </a:endParaRPr>
          </a:p>
        </p:txBody>
      </p:sp>
    </p:spTree>
    <p:extLst>
      <p:ext uri="{BB962C8B-B14F-4D97-AF65-F5344CB8AC3E}">
        <p14:creationId xmlns:p14="http://schemas.microsoft.com/office/powerpoint/2010/main" val="322307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75806-B7D3-0973-53E3-8222A0BDFA74}"/>
              </a:ext>
            </a:extLst>
          </p:cNvPr>
          <p:cNvSpPr txBox="1"/>
          <p:nvPr/>
        </p:nvSpPr>
        <p:spPr>
          <a:xfrm>
            <a:off x="636443" y="355662"/>
            <a:ext cx="8954366" cy="523220"/>
          </a:xfrm>
          <a:prstGeom prst="rect">
            <a:avLst/>
          </a:prstGeom>
          <a:noFill/>
        </p:spPr>
        <p:txBody>
          <a:bodyPr wrap="square">
            <a:spAutoFit/>
          </a:bodyPr>
          <a:lstStyle/>
          <a:p>
            <a:r>
              <a:rPr lang="en-IN" sz="2800" b="1" u="sng" dirty="0">
                <a:cs typeface="Aharoni" panose="02010803020104030203" pitchFamily="2" charset="-79"/>
              </a:rPr>
              <a:t>Representation of NULL values of each attributes</a:t>
            </a:r>
          </a:p>
        </p:txBody>
      </p:sp>
      <p:pic>
        <p:nvPicPr>
          <p:cNvPr id="5" name="Picture 4">
            <a:extLst>
              <a:ext uri="{FF2B5EF4-FFF2-40B4-BE49-F238E27FC236}">
                <a16:creationId xmlns:a16="http://schemas.microsoft.com/office/drawing/2014/main" id="{1789C71C-ED88-5B59-15AB-8F0956E24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18" y="1194955"/>
            <a:ext cx="9175173" cy="5307383"/>
          </a:xfrm>
          <a:prstGeom prst="rect">
            <a:avLst/>
          </a:prstGeom>
        </p:spPr>
      </p:pic>
    </p:spTree>
    <p:extLst>
      <p:ext uri="{BB962C8B-B14F-4D97-AF65-F5344CB8AC3E}">
        <p14:creationId xmlns:p14="http://schemas.microsoft.com/office/powerpoint/2010/main" val="71103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07DE2F-E8D9-98EE-EEAD-4CC649676108}"/>
              </a:ext>
            </a:extLst>
          </p:cNvPr>
          <p:cNvSpPr txBox="1"/>
          <p:nvPr/>
        </p:nvSpPr>
        <p:spPr>
          <a:xfrm>
            <a:off x="335104" y="542699"/>
            <a:ext cx="9338833" cy="461665"/>
          </a:xfrm>
          <a:prstGeom prst="rect">
            <a:avLst/>
          </a:prstGeom>
          <a:noFill/>
        </p:spPr>
        <p:txBody>
          <a:bodyPr wrap="square">
            <a:spAutoFit/>
          </a:bodyPr>
          <a:lstStyle/>
          <a:p>
            <a:r>
              <a:rPr lang="en-IN" sz="2400" u="sng" dirty="0">
                <a:latin typeface="Aharoni" panose="02010803020104030203" pitchFamily="2" charset="-79"/>
                <a:cs typeface="Aharoni" panose="02010803020104030203" pitchFamily="2" charset="-79"/>
              </a:rPr>
              <a:t>Dealing with Datatypes, NULL values and Unnecessary columns</a:t>
            </a:r>
          </a:p>
        </p:txBody>
      </p:sp>
      <p:pic>
        <p:nvPicPr>
          <p:cNvPr id="4" name="Picture 3">
            <a:extLst>
              <a:ext uri="{FF2B5EF4-FFF2-40B4-BE49-F238E27FC236}">
                <a16:creationId xmlns:a16="http://schemas.microsoft.com/office/drawing/2014/main" id="{B15FA0F8-20CC-C941-A45C-8FF8EFA9D4CD}"/>
              </a:ext>
            </a:extLst>
          </p:cNvPr>
          <p:cNvPicPr>
            <a:picLocks noChangeAspect="1"/>
          </p:cNvPicPr>
          <p:nvPr/>
        </p:nvPicPr>
        <p:blipFill>
          <a:blip r:embed="rId2"/>
          <a:stretch>
            <a:fillRect/>
          </a:stretch>
        </p:blipFill>
        <p:spPr>
          <a:xfrm>
            <a:off x="594654" y="1699817"/>
            <a:ext cx="3984147" cy="5033493"/>
          </a:xfrm>
          <a:prstGeom prst="rect">
            <a:avLst/>
          </a:prstGeom>
        </p:spPr>
      </p:pic>
      <p:sp>
        <p:nvSpPr>
          <p:cNvPr id="6" name="TextBox 5">
            <a:extLst>
              <a:ext uri="{FF2B5EF4-FFF2-40B4-BE49-F238E27FC236}">
                <a16:creationId xmlns:a16="http://schemas.microsoft.com/office/drawing/2014/main" id="{90CAA2D1-EA86-147B-309A-4719B3BBF386}"/>
              </a:ext>
            </a:extLst>
          </p:cNvPr>
          <p:cNvSpPr txBox="1"/>
          <p:nvPr/>
        </p:nvSpPr>
        <p:spPr>
          <a:xfrm>
            <a:off x="792307" y="1167424"/>
            <a:ext cx="1181966" cy="369332"/>
          </a:xfrm>
          <a:prstGeom prst="rect">
            <a:avLst/>
          </a:prstGeom>
          <a:noFill/>
        </p:spPr>
        <p:txBody>
          <a:bodyPr wrap="square">
            <a:spAutoFit/>
          </a:bodyPr>
          <a:lstStyle/>
          <a:p>
            <a:r>
              <a:rPr lang="en-IN" b="1" dirty="0"/>
              <a:t>BEFORE:</a:t>
            </a:r>
          </a:p>
        </p:txBody>
      </p:sp>
      <p:sp>
        <p:nvSpPr>
          <p:cNvPr id="8" name="TextBox 7">
            <a:extLst>
              <a:ext uri="{FF2B5EF4-FFF2-40B4-BE49-F238E27FC236}">
                <a16:creationId xmlns:a16="http://schemas.microsoft.com/office/drawing/2014/main" id="{4FC9142B-8E8E-24A6-6CC1-DEDC2848F7AE}"/>
              </a:ext>
            </a:extLst>
          </p:cNvPr>
          <p:cNvSpPr txBox="1"/>
          <p:nvPr/>
        </p:nvSpPr>
        <p:spPr>
          <a:xfrm>
            <a:off x="6205970" y="1167424"/>
            <a:ext cx="6094268" cy="369332"/>
          </a:xfrm>
          <a:prstGeom prst="rect">
            <a:avLst/>
          </a:prstGeom>
          <a:noFill/>
        </p:spPr>
        <p:txBody>
          <a:bodyPr wrap="square">
            <a:spAutoFit/>
          </a:bodyPr>
          <a:lstStyle/>
          <a:p>
            <a:r>
              <a:rPr lang="en-IN" b="1" dirty="0"/>
              <a:t>AFTER:</a:t>
            </a:r>
          </a:p>
        </p:txBody>
      </p:sp>
      <p:pic>
        <p:nvPicPr>
          <p:cNvPr id="9" name="Picture 8">
            <a:extLst>
              <a:ext uri="{FF2B5EF4-FFF2-40B4-BE49-F238E27FC236}">
                <a16:creationId xmlns:a16="http://schemas.microsoft.com/office/drawing/2014/main" id="{FBE915B9-F50E-16CF-467C-6F7AABFC66B6}"/>
              </a:ext>
            </a:extLst>
          </p:cNvPr>
          <p:cNvPicPr>
            <a:picLocks noChangeAspect="1"/>
          </p:cNvPicPr>
          <p:nvPr/>
        </p:nvPicPr>
        <p:blipFill>
          <a:blip r:embed="rId3"/>
          <a:stretch>
            <a:fillRect/>
          </a:stretch>
        </p:blipFill>
        <p:spPr>
          <a:xfrm>
            <a:off x="6205970" y="1699816"/>
            <a:ext cx="4259748" cy="4919193"/>
          </a:xfrm>
          <a:prstGeom prst="rect">
            <a:avLst/>
          </a:prstGeom>
        </p:spPr>
      </p:pic>
    </p:spTree>
    <p:extLst>
      <p:ext uri="{BB962C8B-B14F-4D97-AF65-F5344CB8AC3E}">
        <p14:creationId xmlns:p14="http://schemas.microsoft.com/office/powerpoint/2010/main" val="354449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188EC-57D3-0655-265C-64BFB87F2C89}"/>
              </a:ext>
            </a:extLst>
          </p:cNvPr>
          <p:cNvSpPr txBox="1"/>
          <p:nvPr/>
        </p:nvSpPr>
        <p:spPr>
          <a:xfrm>
            <a:off x="636443" y="272533"/>
            <a:ext cx="10138930" cy="523220"/>
          </a:xfrm>
          <a:prstGeom prst="rect">
            <a:avLst/>
          </a:prstGeom>
          <a:noFill/>
        </p:spPr>
        <p:txBody>
          <a:bodyPr wrap="square">
            <a:spAutoFit/>
          </a:bodyPr>
          <a:lstStyle/>
          <a:p>
            <a:r>
              <a:rPr lang="en-IN" sz="2800" b="1" u="sng" dirty="0"/>
              <a:t>Heat Map </a:t>
            </a:r>
            <a:r>
              <a:rPr lang="en-IN" sz="2800" b="1" u="sng" dirty="0">
                <a:latin typeface="+mn-lt"/>
              </a:rPr>
              <a:t>of Correlation between Features :</a:t>
            </a:r>
          </a:p>
        </p:txBody>
      </p:sp>
      <p:pic>
        <p:nvPicPr>
          <p:cNvPr id="5" name="Picture 4">
            <a:extLst>
              <a:ext uri="{FF2B5EF4-FFF2-40B4-BE49-F238E27FC236}">
                <a16:creationId xmlns:a16="http://schemas.microsoft.com/office/drawing/2014/main" id="{43BD4921-6E45-C0A1-4564-4153E72620FD}"/>
              </a:ext>
            </a:extLst>
          </p:cNvPr>
          <p:cNvPicPr>
            <a:picLocks noChangeAspect="1"/>
          </p:cNvPicPr>
          <p:nvPr/>
        </p:nvPicPr>
        <p:blipFill>
          <a:blip r:embed="rId2"/>
          <a:stretch>
            <a:fillRect/>
          </a:stretch>
        </p:blipFill>
        <p:spPr>
          <a:xfrm>
            <a:off x="1756064" y="941227"/>
            <a:ext cx="7634721" cy="5845259"/>
          </a:xfrm>
          <a:prstGeom prst="rect">
            <a:avLst/>
          </a:prstGeom>
        </p:spPr>
      </p:pic>
    </p:spTree>
    <p:extLst>
      <p:ext uri="{BB962C8B-B14F-4D97-AF65-F5344CB8AC3E}">
        <p14:creationId xmlns:p14="http://schemas.microsoft.com/office/powerpoint/2010/main" val="148033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084C2-E62A-24D2-7209-1CAFD2BD1415}"/>
              </a:ext>
            </a:extLst>
          </p:cNvPr>
          <p:cNvPicPr>
            <a:picLocks noChangeAspect="1"/>
          </p:cNvPicPr>
          <p:nvPr/>
        </p:nvPicPr>
        <p:blipFill>
          <a:blip r:embed="rId2"/>
          <a:stretch>
            <a:fillRect/>
          </a:stretch>
        </p:blipFill>
        <p:spPr>
          <a:xfrm>
            <a:off x="1143000" y="1019152"/>
            <a:ext cx="9653155" cy="5599858"/>
          </a:xfrm>
          <a:prstGeom prst="rect">
            <a:avLst/>
          </a:prstGeom>
        </p:spPr>
      </p:pic>
      <p:sp>
        <p:nvSpPr>
          <p:cNvPr id="5" name="TextBox 4">
            <a:extLst>
              <a:ext uri="{FF2B5EF4-FFF2-40B4-BE49-F238E27FC236}">
                <a16:creationId xmlns:a16="http://schemas.microsoft.com/office/drawing/2014/main" id="{96573151-9AC4-4EB8-E222-10E674529FB0}"/>
              </a:ext>
            </a:extLst>
          </p:cNvPr>
          <p:cNvSpPr txBox="1"/>
          <p:nvPr/>
        </p:nvSpPr>
        <p:spPr>
          <a:xfrm>
            <a:off x="657224" y="342900"/>
            <a:ext cx="7780193" cy="461665"/>
          </a:xfrm>
          <a:prstGeom prst="rect">
            <a:avLst/>
          </a:prstGeom>
          <a:noFill/>
        </p:spPr>
        <p:txBody>
          <a:bodyPr wrap="square">
            <a:spAutoFit/>
          </a:bodyPr>
          <a:lstStyle/>
          <a:p>
            <a:r>
              <a:rPr lang="en-IN" sz="2400" b="1" dirty="0">
                <a:latin typeface="+mn-lt"/>
              </a:rPr>
              <a:t>Representation of Histogram of Columns :</a:t>
            </a:r>
          </a:p>
        </p:txBody>
      </p:sp>
    </p:spTree>
    <p:extLst>
      <p:ext uri="{BB962C8B-B14F-4D97-AF65-F5344CB8AC3E}">
        <p14:creationId xmlns:p14="http://schemas.microsoft.com/office/powerpoint/2010/main" val="369772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00371-F3B8-8D7A-D47A-057C99B37837}"/>
              </a:ext>
            </a:extLst>
          </p:cNvPr>
          <p:cNvPicPr>
            <a:picLocks noChangeAspect="1"/>
          </p:cNvPicPr>
          <p:nvPr/>
        </p:nvPicPr>
        <p:blipFill>
          <a:blip r:embed="rId2"/>
          <a:stretch>
            <a:fillRect/>
          </a:stretch>
        </p:blipFill>
        <p:spPr>
          <a:xfrm>
            <a:off x="550718" y="1118881"/>
            <a:ext cx="10008177" cy="5511387"/>
          </a:xfrm>
          <a:prstGeom prst="rect">
            <a:avLst/>
          </a:prstGeom>
        </p:spPr>
      </p:pic>
      <p:sp>
        <p:nvSpPr>
          <p:cNvPr id="5" name="TextBox 4">
            <a:extLst>
              <a:ext uri="{FF2B5EF4-FFF2-40B4-BE49-F238E27FC236}">
                <a16:creationId xmlns:a16="http://schemas.microsoft.com/office/drawing/2014/main" id="{BF91493B-3823-A8A1-96B1-7900113B96B6}"/>
              </a:ext>
            </a:extLst>
          </p:cNvPr>
          <p:cNvSpPr txBox="1"/>
          <p:nvPr/>
        </p:nvSpPr>
        <p:spPr>
          <a:xfrm>
            <a:off x="719570" y="345271"/>
            <a:ext cx="6094268" cy="523220"/>
          </a:xfrm>
          <a:prstGeom prst="rect">
            <a:avLst/>
          </a:prstGeom>
          <a:noFill/>
        </p:spPr>
        <p:txBody>
          <a:bodyPr wrap="square">
            <a:spAutoFit/>
          </a:bodyPr>
          <a:lstStyle/>
          <a:p>
            <a:r>
              <a:rPr lang="en-IN" sz="2800" b="1" dirty="0"/>
              <a:t>Box Plots of all Features :</a:t>
            </a:r>
          </a:p>
        </p:txBody>
      </p:sp>
    </p:spTree>
    <p:extLst>
      <p:ext uri="{BB962C8B-B14F-4D97-AF65-F5344CB8AC3E}">
        <p14:creationId xmlns:p14="http://schemas.microsoft.com/office/powerpoint/2010/main" val="350407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D4015-FD01-BAEE-6622-79E8D2A3287F}"/>
              </a:ext>
            </a:extLst>
          </p:cNvPr>
          <p:cNvPicPr>
            <a:picLocks noChangeAspect="1"/>
          </p:cNvPicPr>
          <p:nvPr/>
        </p:nvPicPr>
        <p:blipFill>
          <a:blip r:embed="rId2"/>
          <a:stretch>
            <a:fillRect/>
          </a:stretch>
        </p:blipFill>
        <p:spPr>
          <a:xfrm>
            <a:off x="695352" y="1288474"/>
            <a:ext cx="10900903" cy="5278580"/>
          </a:xfrm>
          <a:prstGeom prst="rect">
            <a:avLst/>
          </a:prstGeom>
        </p:spPr>
      </p:pic>
      <p:sp>
        <p:nvSpPr>
          <p:cNvPr id="5" name="TextBox 4">
            <a:extLst>
              <a:ext uri="{FF2B5EF4-FFF2-40B4-BE49-F238E27FC236}">
                <a16:creationId xmlns:a16="http://schemas.microsoft.com/office/drawing/2014/main" id="{3B6CCE46-466C-85AA-C3E0-15A03779E79A}"/>
              </a:ext>
            </a:extLst>
          </p:cNvPr>
          <p:cNvSpPr txBox="1"/>
          <p:nvPr/>
        </p:nvSpPr>
        <p:spPr>
          <a:xfrm>
            <a:off x="1124815" y="438789"/>
            <a:ext cx="9442739" cy="707886"/>
          </a:xfrm>
          <a:prstGeom prst="rect">
            <a:avLst/>
          </a:prstGeom>
          <a:noFill/>
        </p:spPr>
        <p:txBody>
          <a:bodyPr wrap="square">
            <a:spAutoFit/>
          </a:bodyPr>
          <a:lstStyle/>
          <a:p>
            <a:pPr algn="l"/>
            <a:r>
              <a:rPr lang="en-US" sz="2000" b="1" u="sng" dirty="0"/>
              <a:t>Count plot that shows t</a:t>
            </a:r>
            <a:r>
              <a:rPr lang="en-US" sz="2000" b="1" i="0" u="sng" dirty="0">
                <a:effectLst/>
              </a:rPr>
              <a:t>he most frequent life expectancy range for females appears to between 75 and 80 years :</a:t>
            </a:r>
          </a:p>
        </p:txBody>
      </p:sp>
    </p:spTree>
    <p:extLst>
      <p:ext uri="{BB962C8B-B14F-4D97-AF65-F5344CB8AC3E}">
        <p14:creationId xmlns:p14="http://schemas.microsoft.com/office/powerpoint/2010/main" val="185789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FCE3D7-90E5-9773-5DAE-CD04B370523D}"/>
              </a:ext>
            </a:extLst>
          </p:cNvPr>
          <p:cNvPicPr>
            <a:picLocks noChangeAspect="1"/>
          </p:cNvPicPr>
          <p:nvPr/>
        </p:nvPicPr>
        <p:blipFill>
          <a:blip r:embed="rId2"/>
          <a:stretch>
            <a:fillRect/>
          </a:stretch>
        </p:blipFill>
        <p:spPr>
          <a:xfrm>
            <a:off x="322119" y="1579418"/>
            <a:ext cx="11430000" cy="4945521"/>
          </a:xfrm>
          <a:prstGeom prst="rect">
            <a:avLst/>
          </a:prstGeom>
        </p:spPr>
      </p:pic>
      <p:sp>
        <p:nvSpPr>
          <p:cNvPr id="5" name="TextBox 4">
            <a:extLst>
              <a:ext uri="{FF2B5EF4-FFF2-40B4-BE49-F238E27FC236}">
                <a16:creationId xmlns:a16="http://schemas.microsoft.com/office/drawing/2014/main" id="{D3E8FDDB-BF15-347E-1D35-617D1DD2088C}"/>
              </a:ext>
            </a:extLst>
          </p:cNvPr>
          <p:cNvSpPr txBox="1"/>
          <p:nvPr/>
        </p:nvSpPr>
        <p:spPr>
          <a:xfrm>
            <a:off x="678007" y="333061"/>
            <a:ext cx="9546648" cy="707886"/>
          </a:xfrm>
          <a:prstGeom prst="rect">
            <a:avLst/>
          </a:prstGeom>
          <a:noFill/>
        </p:spPr>
        <p:txBody>
          <a:bodyPr wrap="square">
            <a:spAutoFit/>
          </a:bodyPr>
          <a:lstStyle/>
          <a:p>
            <a:pPr algn="l"/>
            <a:r>
              <a:rPr lang="en-US" sz="2000" b="1" i="0" u="sng" dirty="0">
                <a:effectLst/>
              </a:rPr>
              <a:t>Coun</a:t>
            </a:r>
            <a:r>
              <a:rPr lang="en-US" sz="2000" b="1" u="sng" dirty="0"/>
              <a:t>t plot that shows t</a:t>
            </a:r>
            <a:r>
              <a:rPr lang="en-US" sz="2000" b="1" i="0" u="sng" dirty="0">
                <a:effectLst/>
              </a:rPr>
              <a:t>he peak appears to be around 70 years, indicating the most common range is between approximately 68 and 72 years :</a:t>
            </a:r>
          </a:p>
        </p:txBody>
      </p:sp>
    </p:spTree>
    <p:extLst>
      <p:ext uri="{BB962C8B-B14F-4D97-AF65-F5344CB8AC3E}">
        <p14:creationId xmlns:p14="http://schemas.microsoft.com/office/powerpoint/2010/main" val="690062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84A2B-9D46-AA35-BE38-DB888D5AE485}"/>
              </a:ext>
            </a:extLst>
          </p:cNvPr>
          <p:cNvPicPr>
            <a:picLocks noChangeAspect="1"/>
          </p:cNvPicPr>
          <p:nvPr/>
        </p:nvPicPr>
        <p:blipFill>
          <a:blip r:embed="rId2"/>
          <a:stretch>
            <a:fillRect/>
          </a:stretch>
        </p:blipFill>
        <p:spPr>
          <a:xfrm>
            <a:off x="841664" y="1226128"/>
            <a:ext cx="10349345" cy="5320146"/>
          </a:xfrm>
          <a:prstGeom prst="rect">
            <a:avLst/>
          </a:prstGeom>
        </p:spPr>
      </p:pic>
      <p:sp>
        <p:nvSpPr>
          <p:cNvPr id="5" name="TextBox 4">
            <a:extLst>
              <a:ext uri="{FF2B5EF4-FFF2-40B4-BE49-F238E27FC236}">
                <a16:creationId xmlns:a16="http://schemas.microsoft.com/office/drawing/2014/main" id="{4B8541CA-886F-07FD-9FB7-0A0B56BC8752}"/>
              </a:ext>
            </a:extLst>
          </p:cNvPr>
          <p:cNvSpPr txBox="1"/>
          <p:nvPr/>
        </p:nvSpPr>
        <p:spPr>
          <a:xfrm>
            <a:off x="841664" y="363681"/>
            <a:ext cx="6094268" cy="461665"/>
          </a:xfrm>
          <a:prstGeom prst="rect">
            <a:avLst/>
          </a:prstGeom>
          <a:noFill/>
        </p:spPr>
        <p:txBody>
          <a:bodyPr wrap="square">
            <a:spAutoFit/>
          </a:bodyPr>
          <a:lstStyle/>
          <a:p>
            <a:r>
              <a:rPr lang="en-IN" sz="2400" b="1" u="sng" dirty="0"/>
              <a:t>Pair Plot of the columns :</a:t>
            </a:r>
          </a:p>
        </p:txBody>
      </p:sp>
    </p:spTree>
    <p:extLst>
      <p:ext uri="{BB962C8B-B14F-4D97-AF65-F5344CB8AC3E}">
        <p14:creationId xmlns:p14="http://schemas.microsoft.com/office/powerpoint/2010/main" val="152040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21C08-2D84-FFE1-AF6F-E5341BE10B3E}"/>
              </a:ext>
            </a:extLst>
          </p:cNvPr>
          <p:cNvPicPr>
            <a:picLocks noChangeAspect="1"/>
          </p:cNvPicPr>
          <p:nvPr/>
        </p:nvPicPr>
        <p:blipFill>
          <a:blip r:embed="rId2"/>
          <a:stretch>
            <a:fillRect/>
          </a:stretch>
        </p:blipFill>
        <p:spPr>
          <a:xfrm>
            <a:off x="1246909" y="1687679"/>
            <a:ext cx="9507682" cy="4796248"/>
          </a:xfrm>
          <a:prstGeom prst="rect">
            <a:avLst/>
          </a:prstGeom>
        </p:spPr>
      </p:pic>
      <p:sp>
        <p:nvSpPr>
          <p:cNvPr id="5" name="TextBox 4">
            <a:extLst>
              <a:ext uri="{FF2B5EF4-FFF2-40B4-BE49-F238E27FC236}">
                <a16:creationId xmlns:a16="http://schemas.microsoft.com/office/drawing/2014/main" id="{E5F6A3CD-FB13-F59B-C1F9-2645007CAC88}"/>
              </a:ext>
            </a:extLst>
          </p:cNvPr>
          <p:cNvSpPr txBox="1"/>
          <p:nvPr/>
        </p:nvSpPr>
        <p:spPr>
          <a:xfrm>
            <a:off x="1246909" y="636216"/>
            <a:ext cx="6094268" cy="461665"/>
          </a:xfrm>
          <a:prstGeom prst="rect">
            <a:avLst/>
          </a:prstGeom>
          <a:noFill/>
        </p:spPr>
        <p:txBody>
          <a:bodyPr wrap="square">
            <a:spAutoFit/>
          </a:bodyPr>
          <a:lstStyle/>
          <a:p>
            <a:r>
              <a:rPr lang="en-IN" sz="2400" b="1" u="sng" dirty="0"/>
              <a:t>Scatter Plot of the columns :</a:t>
            </a:r>
          </a:p>
        </p:txBody>
      </p:sp>
    </p:spTree>
    <p:extLst>
      <p:ext uri="{BB962C8B-B14F-4D97-AF65-F5344CB8AC3E}">
        <p14:creationId xmlns:p14="http://schemas.microsoft.com/office/powerpoint/2010/main" val="31422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E6082-14BE-8E82-1559-4E29F7B56499}"/>
              </a:ext>
            </a:extLst>
          </p:cNvPr>
          <p:cNvSpPr txBox="1"/>
          <p:nvPr/>
        </p:nvSpPr>
        <p:spPr>
          <a:xfrm>
            <a:off x="4339204" y="457200"/>
            <a:ext cx="3513591" cy="646331"/>
          </a:xfrm>
          <a:prstGeom prst="rect">
            <a:avLst/>
          </a:prstGeom>
          <a:noFill/>
        </p:spPr>
        <p:txBody>
          <a:bodyPr wrap="none" rtlCol="0">
            <a:spAutoFit/>
          </a:bodyPr>
          <a:lstStyle/>
          <a:p>
            <a:r>
              <a:rPr lang="en-IN" sz="3600" b="1" u="sng" dirty="0"/>
              <a:t>TEAM MEMBERS </a:t>
            </a:r>
          </a:p>
        </p:txBody>
      </p:sp>
      <p:sp>
        <p:nvSpPr>
          <p:cNvPr id="3" name="TextBox 2">
            <a:extLst>
              <a:ext uri="{FF2B5EF4-FFF2-40B4-BE49-F238E27FC236}">
                <a16:creationId xmlns:a16="http://schemas.microsoft.com/office/drawing/2014/main" id="{4B550958-D72C-6451-52F8-472C8C6BC20E}"/>
              </a:ext>
            </a:extLst>
          </p:cNvPr>
          <p:cNvSpPr txBox="1"/>
          <p:nvPr/>
        </p:nvSpPr>
        <p:spPr>
          <a:xfrm>
            <a:off x="1390736" y="1874728"/>
            <a:ext cx="3461589" cy="3108543"/>
          </a:xfrm>
          <a:prstGeom prst="rect">
            <a:avLst/>
          </a:prstGeom>
          <a:noFill/>
        </p:spPr>
        <p:txBody>
          <a:bodyPr wrap="none" rtlCol="0">
            <a:spAutoFit/>
          </a:bodyPr>
          <a:lstStyle/>
          <a:p>
            <a:pPr marL="342900" indent="-342900">
              <a:buFont typeface="+mj-lt"/>
              <a:buAutoNum type="arabicPeriod"/>
            </a:pPr>
            <a:r>
              <a:rPr lang="en-IN" sz="2800" b="1" i="0" dirty="0">
                <a:solidFill>
                  <a:srgbClr val="222222"/>
                </a:solidFill>
                <a:effectLst/>
                <a:latin typeface="Calibri" panose="020F0502020204030204" pitchFamily="34" charset="0"/>
              </a:rPr>
              <a:t>Pratik Sutar </a:t>
            </a:r>
          </a:p>
          <a:p>
            <a:pPr marL="342900" indent="-342900">
              <a:buFont typeface="+mj-lt"/>
              <a:buAutoNum type="arabicPeriod"/>
            </a:pPr>
            <a:r>
              <a:rPr lang="en-IN" sz="2800" b="1" i="0" dirty="0" err="1">
                <a:solidFill>
                  <a:srgbClr val="222222"/>
                </a:solidFill>
                <a:effectLst/>
                <a:latin typeface="Calibri" panose="020F0502020204030204" pitchFamily="34" charset="0"/>
              </a:rPr>
              <a:t>Usharani</a:t>
            </a:r>
            <a:r>
              <a:rPr lang="en-IN" sz="2800" b="1" i="0" dirty="0">
                <a:solidFill>
                  <a:srgbClr val="222222"/>
                </a:solidFill>
                <a:effectLst/>
                <a:latin typeface="Calibri" panose="020F0502020204030204" pitchFamily="34" charset="0"/>
              </a:rPr>
              <a:t> H K </a:t>
            </a:r>
          </a:p>
          <a:p>
            <a:pPr marL="342900" indent="-342900">
              <a:buFont typeface="+mj-lt"/>
              <a:buAutoNum type="arabicPeriod"/>
            </a:pPr>
            <a:r>
              <a:rPr lang="en-IN" sz="2800" b="1" i="0" dirty="0">
                <a:solidFill>
                  <a:srgbClr val="222222"/>
                </a:solidFill>
                <a:effectLst/>
                <a:latin typeface="Calibri" panose="020F0502020204030204" pitchFamily="34" charset="0"/>
              </a:rPr>
              <a:t>MD RAFAY AHMED </a:t>
            </a:r>
          </a:p>
          <a:p>
            <a:pPr marL="342900" indent="-342900">
              <a:buFont typeface="+mj-lt"/>
              <a:buAutoNum type="arabicPeriod"/>
            </a:pPr>
            <a:r>
              <a:rPr lang="en-IN" sz="2800" b="1" i="0" dirty="0">
                <a:solidFill>
                  <a:srgbClr val="222222"/>
                </a:solidFill>
                <a:effectLst/>
                <a:latin typeface="Calibri" panose="020F0502020204030204" pitchFamily="34" charset="0"/>
              </a:rPr>
              <a:t>Kale Saurabh Arjun </a:t>
            </a:r>
          </a:p>
          <a:p>
            <a:pPr marL="342900" indent="-342900">
              <a:buFont typeface="+mj-lt"/>
              <a:buAutoNum type="arabicPeriod"/>
            </a:pPr>
            <a:r>
              <a:rPr lang="en-IN" sz="2800" b="1" i="0" dirty="0">
                <a:solidFill>
                  <a:srgbClr val="222222"/>
                </a:solidFill>
                <a:effectLst/>
                <a:latin typeface="Calibri" panose="020F0502020204030204" pitchFamily="34" charset="0"/>
              </a:rPr>
              <a:t>Rohit Rathod</a:t>
            </a:r>
            <a:endParaRPr lang="en-IN" sz="2800" b="1" dirty="0"/>
          </a:p>
          <a:p>
            <a:pPr marL="342900" indent="-342900">
              <a:buFont typeface="+mj-lt"/>
              <a:buAutoNum type="arabicPeriod"/>
            </a:pPr>
            <a:r>
              <a:rPr lang="en-IN" sz="2800" b="1" i="0" dirty="0">
                <a:solidFill>
                  <a:srgbClr val="222222"/>
                </a:solidFill>
                <a:effectLst/>
                <a:latin typeface="Calibri" panose="020F0502020204030204" pitchFamily="34" charset="0"/>
              </a:rPr>
              <a:t>G HARSHINI </a:t>
            </a:r>
          </a:p>
          <a:p>
            <a:pPr marL="342900" indent="-342900">
              <a:buFont typeface="+mj-lt"/>
              <a:buAutoNum type="arabicPeriod"/>
            </a:pPr>
            <a:r>
              <a:rPr lang="en-IN" sz="2800" b="1" i="0" dirty="0" err="1">
                <a:solidFill>
                  <a:srgbClr val="222222"/>
                </a:solidFill>
                <a:effectLst/>
                <a:latin typeface="Calibri" panose="020F0502020204030204" pitchFamily="34" charset="0"/>
              </a:rPr>
              <a:t>Yaragarla</a:t>
            </a:r>
            <a:r>
              <a:rPr lang="en-IN" sz="2800" b="1" i="0" dirty="0">
                <a:solidFill>
                  <a:srgbClr val="222222"/>
                </a:solidFill>
                <a:effectLst/>
                <a:latin typeface="Calibri" panose="020F0502020204030204" pitchFamily="34" charset="0"/>
              </a:rPr>
              <a:t> </a:t>
            </a:r>
            <a:r>
              <a:rPr lang="en-IN" sz="2800" b="1" i="0" dirty="0" err="1">
                <a:solidFill>
                  <a:srgbClr val="222222"/>
                </a:solidFill>
                <a:effectLst/>
                <a:latin typeface="Calibri" panose="020F0502020204030204" pitchFamily="34" charset="0"/>
              </a:rPr>
              <a:t>Susmitha</a:t>
            </a:r>
            <a:endParaRPr lang="en-IN" sz="2800" b="1" dirty="0"/>
          </a:p>
        </p:txBody>
      </p:sp>
    </p:spTree>
    <p:extLst>
      <p:ext uri="{BB962C8B-B14F-4D97-AF65-F5344CB8AC3E}">
        <p14:creationId xmlns:p14="http://schemas.microsoft.com/office/powerpoint/2010/main" val="218105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3267D-3B4C-5C19-BFFF-4C99205EFDE1}"/>
              </a:ext>
            </a:extLst>
          </p:cNvPr>
          <p:cNvPicPr>
            <a:picLocks noChangeAspect="1"/>
          </p:cNvPicPr>
          <p:nvPr/>
        </p:nvPicPr>
        <p:blipFill>
          <a:blip r:embed="rId2"/>
          <a:stretch>
            <a:fillRect/>
          </a:stretch>
        </p:blipFill>
        <p:spPr>
          <a:xfrm>
            <a:off x="1465117" y="1519692"/>
            <a:ext cx="9414164" cy="5055549"/>
          </a:xfrm>
          <a:prstGeom prst="rect">
            <a:avLst/>
          </a:prstGeom>
        </p:spPr>
      </p:pic>
      <p:sp>
        <p:nvSpPr>
          <p:cNvPr id="5" name="TextBox 4">
            <a:extLst>
              <a:ext uri="{FF2B5EF4-FFF2-40B4-BE49-F238E27FC236}">
                <a16:creationId xmlns:a16="http://schemas.microsoft.com/office/drawing/2014/main" id="{74990793-D47F-1A20-1307-AD6E713CEE42}"/>
              </a:ext>
            </a:extLst>
          </p:cNvPr>
          <p:cNvSpPr txBox="1"/>
          <p:nvPr/>
        </p:nvSpPr>
        <p:spPr>
          <a:xfrm>
            <a:off x="1465117" y="532309"/>
            <a:ext cx="6094268" cy="461665"/>
          </a:xfrm>
          <a:prstGeom prst="rect">
            <a:avLst/>
          </a:prstGeom>
          <a:noFill/>
        </p:spPr>
        <p:txBody>
          <a:bodyPr wrap="square">
            <a:spAutoFit/>
          </a:bodyPr>
          <a:lstStyle/>
          <a:p>
            <a:r>
              <a:rPr lang="en-IN" sz="2400" b="1" u="sng" dirty="0"/>
              <a:t>Elbow Plot of the K-Means clustering :</a:t>
            </a:r>
          </a:p>
        </p:txBody>
      </p:sp>
    </p:spTree>
    <p:extLst>
      <p:ext uri="{BB962C8B-B14F-4D97-AF65-F5344CB8AC3E}">
        <p14:creationId xmlns:p14="http://schemas.microsoft.com/office/powerpoint/2010/main" val="2558519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EDC16-DAED-0A1F-8807-BC24DCA1705B}"/>
              </a:ext>
            </a:extLst>
          </p:cNvPr>
          <p:cNvPicPr>
            <a:picLocks noChangeAspect="1"/>
          </p:cNvPicPr>
          <p:nvPr/>
        </p:nvPicPr>
        <p:blipFill>
          <a:blip r:embed="rId2"/>
          <a:stretch>
            <a:fillRect/>
          </a:stretch>
        </p:blipFill>
        <p:spPr>
          <a:xfrm>
            <a:off x="1358114" y="1098412"/>
            <a:ext cx="8561372" cy="5676461"/>
          </a:xfrm>
          <a:prstGeom prst="rect">
            <a:avLst/>
          </a:prstGeom>
        </p:spPr>
      </p:pic>
      <p:sp>
        <p:nvSpPr>
          <p:cNvPr id="5" name="TextBox 4">
            <a:extLst>
              <a:ext uri="{FF2B5EF4-FFF2-40B4-BE49-F238E27FC236}">
                <a16:creationId xmlns:a16="http://schemas.microsoft.com/office/drawing/2014/main" id="{6BEA25EE-E2A7-C413-B645-B57AEA8C14BD}"/>
              </a:ext>
            </a:extLst>
          </p:cNvPr>
          <p:cNvSpPr txBox="1"/>
          <p:nvPr/>
        </p:nvSpPr>
        <p:spPr>
          <a:xfrm>
            <a:off x="1056778" y="407616"/>
            <a:ext cx="6094268" cy="461665"/>
          </a:xfrm>
          <a:prstGeom prst="rect">
            <a:avLst/>
          </a:prstGeom>
          <a:noFill/>
        </p:spPr>
        <p:txBody>
          <a:bodyPr wrap="square">
            <a:spAutoFit/>
          </a:bodyPr>
          <a:lstStyle/>
          <a:p>
            <a:r>
              <a:rPr lang="en-IN" sz="2400" b="1" u="sng" dirty="0" err="1"/>
              <a:t>Dendogram</a:t>
            </a:r>
            <a:r>
              <a:rPr lang="en-IN" sz="2400" b="1" u="sng" dirty="0"/>
              <a:t> of Hierarchical clustering :</a:t>
            </a:r>
          </a:p>
        </p:txBody>
      </p:sp>
    </p:spTree>
    <p:extLst>
      <p:ext uri="{BB962C8B-B14F-4D97-AF65-F5344CB8AC3E}">
        <p14:creationId xmlns:p14="http://schemas.microsoft.com/office/powerpoint/2010/main" val="225823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A1064-957A-8B4B-14DF-D39B9FE6F1A5}"/>
              </a:ext>
            </a:extLst>
          </p:cNvPr>
          <p:cNvSpPr txBox="1"/>
          <p:nvPr/>
        </p:nvSpPr>
        <p:spPr>
          <a:xfrm>
            <a:off x="4802331" y="54324"/>
            <a:ext cx="2587336" cy="646331"/>
          </a:xfrm>
          <a:prstGeom prst="rect">
            <a:avLst/>
          </a:prstGeom>
          <a:noFill/>
        </p:spPr>
        <p:txBody>
          <a:bodyPr wrap="square">
            <a:spAutoFit/>
          </a:bodyPr>
          <a:lstStyle/>
          <a:p>
            <a:r>
              <a:rPr lang="en-IN" sz="3600" b="1" u="sng" dirty="0">
                <a:latin typeface="Aharoni" panose="02010803020104030203" pitchFamily="2" charset="-79"/>
                <a:cs typeface="Aharoni" panose="02010803020104030203" pitchFamily="2" charset="-79"/>
              </a:rPr>
              <a:t>INSIGHTS</a:t>
            </a:r>
          </a:p>
        </p:txBody>
      </p:sp>
      <p:sp>
        <p:nvSpPr>
          <p:cNvPr id="5" name="TextBox 4">
            <a:extLst>
              <a:ext uri="{FF2B5EF4-FFF2-40B4-BE49-F238E27FC236}">
                <a16:creationId xmlns:a16="http://schemas.microsoft.com/office/drawing/2014/main" id="{57A27A21-AAC0-2366-09F7-3520F0820C55}"/>
              </a:ext>
            </a:extLst>
          </p:cNvPr>
          <p:cNvSpPr txBox="1"/>
          <p:nvPr/>
        </p:nvSpPr>
        <p:spPr>
          <a:xfrm>
            <a:off x="318653" y="1020969"/>
            <a:ext cx="11371119" cy="4816062"/>
          </a:xfrm>
          <a:prstGeom prst="rect">
            <a:avLst/>
          </a:prstGeom>
          <a:noFill/>
        </p:spPr>
        <p:txBody>
          <a:bodyPr wrap="square">
            <a:spAutoFit/>
          </a:bodyPr>
          <a:lstStyle/>
          <a:p>
            <a:r>
              <a:rPr lang="en-IN" sz="2400" b="1" u="sng" dirty="0">
                <a:latin typeface="Aharoni" panose="02010803020104030203" pitchFamily="2" charset="-79"/>
                <a:cs typeface="Aharoni" panose="02010803020104030203" pitchFamily="2" charset="-79"/>
              </a:rPr>
              <a:t>The Major Insights gained by observing all the Graphs are:</a:t>
            </a:r>
          </a:p>
          <a:p>
            <a:pPr marL="285750" indent="-285750" algn="just">
              <a:lnSpc>
                <a:spcPct val="200000"/>
              </a:lnSpc>
              <a:buFont typeface="Arial" panose="020B0604020202020204" pitchFamily="34" charset="0"/>
              <a:buChar char="•"/>
            </a:pPr>
            <a:r>
              <a:rPr lang="en-IN" b="1" dirty="0"/>
              <a:t>None of the features has a Perfect Normal Distribution.</a:t>
            </a:r>
          </a:p>
          <a:p>
            <a:pPr marL="285750" indent="-285750" algn="just">
              <a:lnSpc>
                <a:spcPct val="200000"/>
              </a:lnSpc>
              <a:buFont typeface="Arial" panose="020B0604020202020204" pitchFamily="34" charset="0"/>
              <a:buChar char="•"/>
            </a:pPr>
            <a:r>
              <a:rPr lang="en-IN" b="1" dirty="0"/>
              <a:t>Every feature has many outliers.</a:t>
            </a:r>
          </a:p>
          <a:p>
            <a:pPr marL="285750" indent="-285750" algn="just">
              <a:lnSpc>
                <a:spcPct val="200000"/>
              </a:lnSpc>
              <a:buFont typeface="Arial" panose="020B0604020202020204" pitchFamily="34" charset="0"/>
              <a:buChar char="•"/>
            </a:pPr>
            <a:r>
              <a:rPr lang="en-IN" b="1" dirty="0"/>
              <a:t>The Countries having higher Tourism Inbound &amp; Outbound are having higher GDP</a:t>
            </a:r>
          </a:p>
          <a:p>
            <a:pPr marL="285750" indent="-285750" algn="l">
              <a:buFont typeface="Arial" panose="020B0604020202020204" pitchFamily="34" charset="0"/>
              <a:buChar char="•"/>
            </a:pPr>
            <a:r>
              <a:rPr lang="en-US" b="1" i="0" dirty="0">
                <a:effectLst/>
              </a:rPr>
              <a:t>The elbow curve suggests that the optimal number of clusters is 3.</a:t>
            </a:r>
          </a:p>
          <a:p>
            <a:pPr marL="285750" indent="-285750" algn="l">
              <a:buFont typeface="Arial" panose="020B0604020202020204" pitchFamily="34" charset="0"/>
              <a:buChar char="•"/>
            </a:pPr>
            <a:r>
              <a:rPr lang="en-US" b="1" dirty="0"/>
              <a:t>The </a:t>
            </a:r>
            <a:r>
              <a:rPr lang="en-US" b="1" i="0" dirty="0">
                <a:effectLst/>
              </a:rPr>
              <a:t>countries with higher business tax rates tend to have higher energy usage.</a:t>
            </a:r>
          </a:p>
          <a:p>
            <a:pPr marL="285750" indent="-285750" algn="l">
              <a:buFont typeface="Arial" panose="020B0604020202020204" pitchFamily="34" charset="0"/>
              <a:buChar char="•"/>
            </a:pPr>
            <a:r>
              <a:rPr lang="en-US" b="1" i="0" dirty="0">
                <a:effectLst/>
              </a:rPr>
              <a:t>A positive correlation between GDP and energy usage is expected, as more developed economies generally consume more energy.</a:t>
            </a:r>
            <a:endParaRPr lang="en-IN" b="1" dirty="0"/>
          </a:p>
          <a:p>
            <a:pPr marL="285750" indent="-285750" algn="just">
              <a:lnSpc>
                <a:spcPct val="200000"/>
              </a:lnSpc>
              <a:buFont typeface="Arial" panose="020B0604020202020204" pitchFamily="34" charset="0"/>
              <a:buChar char="•"/>
            </a:pPr>
            <a:r>
              <a:rPr lang="en-US" b="1" i="0" dirty="0">
                <a:effectLst/>
              </a:rPr>
              <a:t>The most frequent life expectancy range for females appears to between 75 and 80 years</a:t>
            </a:r>
            <a:r>
              <a:rPr lang="en-US" b="1" i="0" u="sng" dirty="0">
                <a:effectLst/>
              </a:rPr>
              <a:t> .</a:t>
            </a:r>
          </a:p>
          <a:p>
            <a:pPr marL="285750" indent="-285750" algn="just">
              <a:lnSpc>
                <a:spcPct val="200000"/>
              </a:lnSpc>
              <a:buFont typeface="Arial" panose="020B0604020202020204" pitchFamily="34" charset="0"/>
              <a:buChar char="•"/>
            </a:pPr>
            <a:r>
              <a:rPr lang="en-IN" b="1" dirty="0"/>
              <a:t> </a:t>
            </a:r>
            <a:r>
              <a:rPr lang="en-US" b="1" dirty="0"/>
              <a:t>T</a:t>
            </a:r>
            <a:r>
              <a:rPr lang="en-US" b="1" i="0" dirty="0">
                <a:effectLst/>
              </a:rPr>
              <a:t>he peak appears to be around 70 years, indicating the most common range is between approximately 68 and 72 years</a:t>
            </a:r>
            <a:endParaRPr lang="en-IN" b="1" dirty="0"/>
          </a:p>
        </p:txBody>
      </p:sp>
    </p:spTree>
    <p:extLst>
      <p:ext uri="{BB962C8B-B14F-4D97-AF65-F5344CB8AC3E}">
        <p14:creationId xmlns:p14="http://schemas.microsoft.com/office/powerpoint/2010/main" val="173127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C89A8-6B05-FDA7-799E-C95F8557E533}"/>
              </a:ext>
            </a:extLst>
          </p:cNvPr>
          <p:cNvSpPr txBox="1"/>
          <p:nvPr/>
        </p:nvSpPr>
        <p:spPr>
          <a:xfrm>
            <a:off x="4430319" y="259772"/>
            <a:ext cx="3331361" cy="646331"/>
          </a:xfrm>
          <a:prstGeom prst="rect">
            <a:avLst/>
          </a:prstGeom>
          <a:noFill/>
        </p:spPr>
        <p:txBody>
          <a:bodyPr wrap="none" rtlCol="0">
            <a:spAutoFit/>
          </a:bodyPr>
          <a:lstStyle/>
          <a:p>
            <a:r>
              <a:rPr lang="en-IN" sz="3600" b="1" u="sng" dirty="0"/>
              <a:t>Model Building :</a:t>
            </a:r>
          </a:p>
        </p:txBody>
      </p:sp>
      <p:sp>
        <p:nvSpPr>
          <p:cNvPr id="4" name="TextBox 3">
            <a:extLst>
              <a:ext uri="{FF2B5EF4-FFF2-40B4-BE49-F238E27FC236}">
                <a16:creationId xmlns:a16="http://schemas.microsoft.com/office/drawing/2014/main" id="{AD6469DA-1287-38A1-4886-9094A16A38A6}"/>
              </a:ext>
            </a:extLst>
          </p:cNvPr>
          <p:cNvSpPr txBox="1"/>
          <p:nvPr/>
        </p:nvSpPr>
        <p:spPr>
          <a:xfrm>
            <a:off x="328507" y="1020679"/>
            <a:ext cx="10976802" cy="2000548"/>
          </a:xfrm>
          <a:prstGeom prst="rect">
            <a:avLst/>
          </a:prstGeom>
          <a:noFill/>
        </p:spPr>
        <p:txBody>
          <a:bodyPr wrap="square">
            <a:spAutoFit/>
          </a:bodyPr>
          <a:lstStyle/>
          <a:p>
            <a:pPr algn="just"/>
            <a:r>
              <a:rPr lang="en-IN" sz="2800" b="1" u="sng" dirty="0"/>
              <a:t>CLUSTERING :</a:t>
            </a:r>
            <a:r>
              <a:rPr lang="en-IN" sz="2800" b="1" dirty="0"/>
              <a:t> </a:t>
            </a:r>
            <a:r>
              <a:rPr lang="en-US" sz="2400" dirty="0">
                <a:latin typeface="Bahnschrift" panose="020B0502040204020203" pitchFamily="34" charset="0"/>
              </a:rPr>
              <a:t>Clustering is a process of </a:t>
            </a:r>
            <a:r>
              <a:rPr lang="en-US" sz="2400" i="1" u="sng" dirty="0">
                <a:latin typeface="Bahnschrift" panose="020B0502040204020203" pitchFamily="34" charset="0"/>
              </a:rPr>
              <a:t>grouping</a:t>
            </a:r>
            <a:r>
              <a:rPr lang="en-US" sz="2400" dirty="0">
                <a:latin typeface="Bahnschrift" panose="020B0502040204020203" pitchFamily="34" charset="0"/>
              </a:rPr>
              <a:t> a set of objects or data points into subsets or clusters based on their similarity in some predefined way. The goal of clustering is to create groups of objects that are more similar to each other than to objects in other clusters while maximizing the dissimilarity between different clusters.</a:t>
            </a:r>
            <a:endParaRPr lang="en-IN" sz="2800" dirty="0">
              <a:latin typeface="Bahnschrift" panose="020B0502040204020203" pitchFamily="34" charset="0"/>
            </a:endParaRPr>
          </a:p>
        </p:txBody>
      </p:sp>
      <p:sp>
        <p:nvSpPr>
          <p:cNvPr id="6" name="TextBox 5">
            <a:extLst>
              <a:ext uri="{FF2B5EF4-FFF2-40B4-BE49-F238E27FC236}">
                <a16:creationId xmlns:a16="http://schemas.microsoft.com/office/drawing/2014/main" id="{05D54762-38BA-6D57-1B63-CC9D9BA35680}"/>
              </a:ext>
            </a:extLst>
          </p:cNvPr>
          <p:cNvSpPr txBox="1"/>
          <p:nvPr/>
        </p:nvSpPr>
        <p:spPr>
          <a:xfrm>
            <a:off x="328507" y="3436664"/>
            <a:ext cx="6094268" cy="461665"/>
          </a:xfrm>
          <a:prstGeom prst="rect">
            <a:avLst/>
          </a:prstGeom>
          <a:noFill/>
        </p:spPr>
        <p:txBody>
          <a:bodyPr wrap="square">
            <a:spAutoFit/>
          </a:bodyPr>
          <a:lstStyle/>
          <a:p>
            <a:r>
              <a:rPr lang="en-IN" sz="2400" b="1" u="sng" dirty="0"/>
              <a:t>Clustering Techniques Used in this Project :</a:t>
            </a:r>
          </a:p>
        </p:txBody>
      </p:sp>
      <p:sp>
        <p:nvSpPr>
          <p:cNvPr id="8" name="TextBox 7">
            <a:extLst>
              <a:ext uri="{FF2B5EF4-FFF2-40B4-BE49-F238E27FC236}">
                <a16:creationId xmlns:a16="http://schemas.microsoft.com/office/drawing/2014/main" id="{1F92F1B2-412C-9D6D-A7F1-E371F7CFEC75}"/>
              </a:ext>
            </a:extLst>
          </p:cNvPr>
          <p:cNvSpPr txBox="1"/>
          <p:nvPr/>
        </p:nvSpPr>
        <p:spPr>
          <a:xfrm>
            <a:off x="328507" y="4543156"/>
            <a:ext cx="6094268" cy="1015663"/>
          </a:xfrm>
          <a:prstGeom prst="rect">
            <a:avLst/>
          </a:prstGeom>
          <a:noFill/>
        </p:spPr>
        <p:txBody>
          <a:bodyPr wrap="square">
            <a:spAutoFit/>
          </a:bodyPr>
          <a:lstStyle/>
          <a:p>
            <a:pPr marL="285750" indent="-285750">
              <a:buFont typeface="Arial" panose="020B0604020202020204" pitchFamily="34" charset="0"/>
              <a:buChar char="•"/>
            </a:pPr>
            <a:r>
              <a:rPr lang="en-IN" sz="2000" b="1" dirty="0">
                <a:ea typeface="HP Simplified Jpan" panose="020B0500000000000000" pitchFamily="34" charset="-128"/>
              </a:rPr>
              <a:t>K-Means Clustering</a:t>
            </a:r>
          </a:p>
          <a:p>
            <a:pPr marL="285750" indent="-285750">
              <a:buFont typeface="Arial" panose="020B0604020202020204" pitchFamily="34" charset="0"/>
              <a:buChar char="•"/>
            </a:pPr>
            <a:r>
              <a:rPr lang="en-IN" sz="2000" b="1" i="0" dirty="0">
                <a:effectLst/>
              </a:rPr>
              <a:t>Agglomerative Clustering</a:t>
            </a:r>
            <a:endParaRPr lang="en-IN" sz="2000" b="1" dirty="0">
              <a:ea typeface="HP Simplified Jpan" panose="020B0500000000000000" pitchFamily="34" charset="-128"/>
            </a:endParaRPr>
          </a:p>
          <a:p>
            <a:pPr marL="285750" indent="-285750">
              <a:buFont typeface="Arial" panose="020B0604020202020204" pitchFamily="34" charset="0"/>
              <a:buChar char="•"/>
            </a:pPr>
            <a:r>
              <a:rPr lang="en-IN" sz="2000" b="1" dirty="0">
                <a:ea typeface="HP Simplified Jpan" panose="020B0500000000000000" pitchFamily="34" charset="-128"/>
              </a:rPr>
              <a:t>DBSCAN </a:t>
            </a:r>
            <a:r>
              <a:rPr lang="en-IN" sz="2000" b="1" i="0" dirty="0">
                <a:effectLst/>
              </a:rPr>
              <a:t>Clustering</a:t>
            </a:r>
            <a:endParaRPr lang="en-IN" sz="2000" b="1" dirty="0">
              <a:ea typeface="HP Simplified Jpan" panose="020B0500000000000000" pitchFamily="34" charset="-128"/>
            </a:endParaRPr>
          </a:p>
        </p:txBody>
      </p:sp>
    </p:spTree>
    <p:extLst>
      <p:ext uri="{BB962C8B-B14F-4D97-AF65-F5344CB8AC3E}">
        <p14:creationId xmlns:p14="http://schemas.microsoft.com/office/powerpoint/2010/main" val="138600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05293-CA4A-5697-9459-8CF7D8137E54}"/>
              </a:ext>
            </a:extLst>
          </p:cNvPr>
          <p:cNvSpPr txBox="1"/>
          <p:nvPr/>
        </p:nvSpPr>
        <p:spPr>
          <a:xfrm>
            <a:off x="698787" y="511525"/>
            <a:ext cx="11042939" cy="1938992"/>
          </a:xfrm>
          <a:prstGeom prst="rect">
            <a:avLst/>
          </a:prstGeom>
          <a:noFill/>
        </p:spPr>
        <p:txBody>
          <a:bodyPr wrap="square">
            <a:spAutoFit/>
          </a:bodyPr>
          <a:lstStyle/>
          <a:p>
            <a:r>
              <a:rPr lang="en-IN" sz="3200" b="1" u="sng" dirty="0">
                <a:ea typeface="HP Simplified Jpan" panose="020B0500000000000000" pitchFamily="34" charset="-128"/>
              </a:rPr>
              <a:t>K-Means Clustering : </a:t>
            </a:r>
            <a:r>
              <a:rPr lang="en-US" sz="2800" dirty="0" err="1"/>
              <a:t>KMeans</a:t>
            </a:r>
            <a:r>
              <a:rPr lang="en-US" sz="2800" dirty="0"/>
              <a:t> clustering is a popular unsupervised machine learning algorithm used to partition a dataset into a set of distinct, non-overlapping clusters.</a:t>
            </a:r>
          </a:p>
          <a:p>
            <a:endParaRPr lang="en-IN" sz="3200" b="1" u="sng" dirty="0">
              <a:ea typeface="HP Simplified Jpan" panose="020B0500000000000000" pitchFamily="34" charset="-128"/>
            </a:endParaRPr>
          </a:p>
        </p:txBody>
      </p:sp>
      <p:sp>
        <p:nvSpPr>
          <p:cNvPr id="6" name="TextBox 5">
            <a:extLst>
              <a:ext uri="{FF2B5EF4-FFF2-40B4-BE49-F238E27FC236}">
                <a16:creationId xmlns:a16="http://schemas.microsoft.com/office/drawing/2014/main" id="{E20AF6F3-31E6-7970-848B-B48509C7CAF8}"/>
              </a:ext>
            </a:extLst>
          </p:cNvPr>
          <p:cNvSpPr txBox="1"/>
          <p:nvPr/>
        </p:nvSpPr>
        <p:spPr>
          <a:xfrm>
            <a:off x="698787" y="2450517"/>
            <a:ext cx="5060681" cy="523220"/>
          </a:xfrm>
          <a:prstGeom prst="rect">
            <a:avLst/>
          </a:prstGeom>
          <a:noFill/>
        </p:spPr>
        <p:txBody>
          <a:bodyPr wrap="none" rtlCol="0">
            <a:spAutoFit/>
          </a:bodyPr>
          <a:lstStyle/>
          <a:p>
            <a:r>
              <a:rPr lang="en-IN" sz="2800" b="1" dirty="0"/>
              <a:t>Task done in K-Means clustering:</a:t>
            </a:r>
          </a:p>
        </p:txBody>
      </p:sp>
      <p:sp>
        <p:nvSpPr>
          <p:cNvPr id="7" name="TextBox 6">
            <a:extLst>
              <a:ext uri="{FF2B5EF4-FFF2-40B4-BE49-F238E27FC236}">
                <a16:creationId xmlns:a16="http://schemas.microsoft.com/office/drawing/2014/main" id="{D7C8E7EE-ABC2-D781-6314-7E544012F108}"/>
              </a:ext>
            </a:extLst>
          </p:cNvPr>
          <p:cNvSpPr txBox="1"/>
          <p:nvPr/>
        </p:nvSpPr>
        <p:spPr>
          <a:xfrm>
            <a:off x="698787" y="3363851"/>
            <a:ext cx="10918249" cy="1569660"/>
          </a:xfrm>
          <a:prstGeom prst="rect">
            <a:avLst/>
          </a:prstGeom>
          <a:noFill/>
        </p:spPr>
        <p:txBody>
          <a:bodyPr wrap="square" rtlCol="0">
            <a:spAutoFit/>
          </a:bodyPr>
          <a:lstStyle/>
          <a:p>
            <a:r>
              <a:rPr lang="en-IN" sz="2400" b="1" dirty="0"/>
              <a:t>In K-Means clustering we have done PCA (Principle Component Analysis).</a:t>
            </a:r>
          </a:p>
          <a:p>
            <a:endParaRPr lang="en-IN" sz="2400" b="1" dirty="0"/>
          </a:p>
          <a:p>
            <a:r>
              <a:rPr lang="en-IN" sz="2800" b="1" u="sng" dirty="0"/>
              <a:t>PCA : </a:t>
            </a:r>
            <a:r>
              <a:rPr lang="en-US" sz="2000" b="1" dirty="0"/>
              <a:t>Principal Component</a:t>
            </a:r>
            <a:r>
              <a:rPr lang="en-IN" sz="2000" b="1" dirty="0"/>
              <a:t> </a:t>
            </a:r>
            <a:r>
              <a:rPr lang="en-US" sz="2000" b="1" dirty="0"/>
              <a:t> Analysis (PCA) is a statistical technique used in data analysis and machine learning to simplify complex datasets. </a:t>
            </a:r>
            <a:endParaRPr lang="en-IN" sz="2800" b="1" u="sng" dirty="0"/>
          </a:p>
        </p:txBody>
      </p:sp>
    </p:spTree>
    <p:extLst>
      <p:ext uri="{BB962C8B-B14F-4D97-AF65-F5344CB8AC3E}">
        <p14:creationId xmlns:p14="http://schemas.microsoft.com/office/powerpoint/2010/main" val="306847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91E63-DF07-BC34-9D0A-849AC6E22D13}"/>
              </a:ext>
            </a:extLst>
          </p:cNvPr>
          <p:cNvSpPr txBox="1"/>
          <p:nvPr/>
        </p:nvSpPr>
        <p:spPr>
          <a:xfrm>
            <a:off x="698787" y="573870"/>
            <a:ext cx="7655503" cy="400110"/>
          </a:xfrm>
          <a:prstGeom prst="rect">
            <a:avLst/>
          </a:prstGeom>
          <a:noFill/>
        </p:spPr>
        <p:txBody>
          <a:bodyPr wrap="square">
            <a:spAutoFit/>
          </a:bodyPr>
          <a:lstStyle/>
          <a:p>
            <a:r>
              <a:rPr lang="en-IN" sz="2000" b="1" u="sng" dirty="0"/>
              <a:t>Scatter plot of data points and clusters formed in K-Means :</a:t>
            </a:r>
          </a:p>
        </p:txBody>
      </p:sp>
      <p:pic>
        <p:nvPicPr>
          <p:cNvPr id="5" name="Picture 4">
            <a:extLst>
              <a:ext uri="{FF2B5EF4-FFF2-40B4-BE49-F238E27FC236}">
                <a16:creationId xmlns:a16="http://schemas.microsoft.com/office/drawing/2014/main" id="{E96C96A0-DF10-0C8D-233E-AD7EF2B1B1F7}"/>
              </a:ext>
            </a:extLst>
          </p:cNvPr>
          <p:cNvPicPr>
            <a:picLocks noChangeAspect="1"/>
          </p:cNvPicPr>
          <p:nvPr/>
        </p:nvPicPr>
        <p:blipFill>
          <a:blip r:embed="rId2"/>
          <a:stretch>
            <a:fillRect/>
          </a:stretch>
        </p:blipFill>
        <p:spPr>
          <a:xfrm>
            <a:off x="2428010" y="1444632"/>
            <a:ext cx="7335980" cy="5207467"/>
          </a:xfrm>
          <a:prstGeom prst="rect">
            <a:avLst/>
          </a:prstGeom>
        </p:spPr>
      </p:pic>
    </p:spTree>
    <p:extLst>
      <p:ext uri="{BB962C8B-B14F-4D97-AF65-F5344CB8AC3E}">
        <p14:creationId xmlns:p14="http://schemas.microsoft.com/office/powerpoint/2010/main" val="22889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18723-5C82-A880-C868-2C222686CD62}"/>
              </a:ext>
            </a:extLst>
          </p:cNvPr>
          <p:cNvPicPr>
            <a:picLocks noChangeAspect="1"/>
          </p:cNvPicPr>
          <p:nvPr/>
        </p:nvPicPr>
        <p:blipFill>
          <a:blip r:embed="rId2"/>
          <a:stretch>
            <a:fillRect/>
          </a:stretch>
        </p:blipFill>
        <p:spPr>
          <a:xfrm>
            <a:off x="2482781" y="2191847"/>
            <a:ext cx="7226437" cy="4243046"/>
          </a:xfrm>
          <a:prstGeom prst="rect">
            <a:avLst/>
          </a:prstGeom>
        </p:spPr>
      </p:pic>
      <p:sp>
        <p:nvSpPr>
          <p:cNvPr id="5" name="TextBox 4">
            <a:extLst>
              <a:ext uri="{FF2B5EF4-FFF2-40B4-BE49-F238E27FC236}">
                <a16:creationId xmlns:a16="http://schemas.microsoft.com/office/drawing/2014/main" id="{F429D934-EAEE-E992-BFDB-40ACE3E44707}"/>
              </a:ext>
            </a:extLst>
          </p:cNvPr>
          <p:cNvSpPr txBox="1"/>
          <p:nvPr/>
        </p:nvSpPr>
        <p:spPr>
          <a:xfrm>
            <a:off x="916996" y="615434"/>
            <a:ext cx="7447685" cy="830997"/>
          </a:xfrm>
          <a:prstGeom prst="rect">
            <a:avLst/>
          </a:prstGeom>
          <a:noFill/>
        </p:spPr>
        <p:txBody>
          <a:bodyPr wrap="square">
            <a:spAutoFit/>
          </a:bodyPr>
          <a:lstStyle/>
          <a:p>
            <a:r>
              <a:rPr lang="en-IN" sz="2400" b="1" u="sng" dirty="0"/>
              <a:t>Elbow plot of Silhouette Scores for different sizes  formed in K-Means :</a:t>
            </a:r>
          </a:p>
        </p:txBody>
      </p:sp>
    </p:spTree>
    <p:extLst>
      <p:ext uri="{BB962C8B-B14F-4D97-AF65-F5344CB8AC3E}">
        <p14:creationId xmlns:p14="http://schemas.microsoft.com/office/powerpoint/2010/main" val="142024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91AF6-866D-135F-9966-DFE630215783}"/>
              </a:ext>
            </a:extLst>
          </p:cNvPr>
          <p:cNvPicPr>
            <a:picLocks noChangeAspect="1"/>
          </p:cNvPicPr>
          <p:nvPr/>
        </p:nvPicPr>
        <p:blipFill>
          <a:blip r:embed="rId2"/>
          <a:stretch>
            <a:fillRect/>
          </a:stretch>
        </p:blipFill>
        <p:spPr>
          <a:xfrm>
            <a:off x="2836718" y="1257300"/>
            <a:ext cx="5759189" cy="5408622"/>
          </a:xfrm>
          <a:prstGeom prst="rect">
            <a:avLst/>
          </a:prstGeom>
        </p:spPr>
      </p:pic>
      <p:sp>
        <p:nvSpPr>
          <p:cNvPr id="4" name="TextBox 3">
            <a:extLst>
              <a:ext uri="{FF2B5EF4-FFF2-40B4-BE49-F238E27FC236}">
                <a16:creationId xmlns:a16="http://schemas.microsoft.com/office/drawing/2014/main" id="{5A3B51C1-DD75-7456-D333-6ADD8651F275}"/>
              </a:ext>
            </a:extLst>
          </p:cNvPr>
          <p:cNvSpPr txBox="1"/>
          <p:nvPr/>
        </p:nvSpPr>
        <p:spPr>
          <a:xfrm>
            <a:off x="696191" y="488374"/>
            <a:ext cx="7037504" cy="461665"/>
          </a:xfrm>
          <a:prstGeom prst="rect">
            <a:avLst/>
          </a:prstGeom>
          <a:noFill/>
        </p:spPr>
        <p:txBody>
          <a:bodyPr wrap="none" rtlCol="0">
            <a:spAutoFit/>
          </a:bodyPr>
          <a:lstStyle/>
          <a:p>
            <a:r>
              <a:rPr lang="en-IN" sz="2400" b="1" u="sng" dirty="0"/>
              <a:t>Calculating the </a:t>
            </a:r>
            <a:r>
              <a:rPr lang="en-IN" sz="2400" b="1" u="sng" dirty="0" err="1"/>
              <a:t>Silhoutte</a:t>
            </a:r>
            <a:r>
              <a:rPr lang="en-IN" sz="2400" b="1" u="sng" dirty="0"/>
              <a:t> Score of K-Means Clustering:</a:t>
            </a:r>
          </a:p>
        </p:txBody>
      </p:sp>
    </p:spTree>
    <p:extLst>
      <p:ext uri="{BB962C8B-B14F-4D97-AF65-F5344CB8AC3E}">
        <p14:creationId xmlns:p14="http://schemas.microsoft.com/office/powerpoint/2010/main" val="137648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5924D-7A4B-FE52-D3C3-BBE44749CA78}"/>
              </a:ext>
            </a:extLst>
          </p:cNvPr>
          <p:cNvSpPr txBox="1"/>
          <p:nvPr/>
        </p:nvSpPr>
        <p:spPr>
          <a:xfrm>
            <a:off x="672537" y="355999"/>
            <a:ext cx="6094268" cy="523220"/>
          </a:xfrm>
          <a:prstGeom prst="rect">
            <a:avLst/>
          </a:prstGeom>
          <a:noFill/>
        </p:spPr>
        <p:txBody>
          <a:bodyPr wrap="square">
            <a:spAutoFit/>
          </a:bodyPr>
          <a:lstStyle/>
          <a:p>
            <a:pPr marL="285750" indent="-285750">
              <a:buFont typeface="Arial" panose="020B0604020202020204" pitchFamily="34" charset="0"/>
              <a:buChar char="•"/>
            </a:pPr>
            <a:r>
              <a:rPr lang="en-IN" sz="2800" b="1" i="0" u="sng" dirty="0">
                <a:effectLst/>
              </a:rPr>
              <a:t>Agglomerative Clustering :</a:t>
            </a:r>
            <a:endParaRPr lang="en-IN" sz="2800" b="1" u="sng" dirty="0">
              <a:ea typeface="HP Simplified Jpan" panose="020B0500000000000000" pitchFamily="34" charset="-128"/>
            </a:endParaRPr>
          </a:p>
        </p:txBody>
      </p:sp>
      <p:sp>
        <p:nvSpPr>
          <p:cNvPr id="5" name="TextBox 4">
            <a:extLst>
              <a:ext uri="{FF2B5EF4-FFF2-40B4-BE49-F238E27FC236}">
                <a16:creationId xmlns:a16="http://schemas.microsoft.com/office/drawing/2014/main" id="{76F07789-D91B-A984-0139-0EF4AD9CA152}"/>
              </a:ext>
            </a:extLst>
          </p:cNvPr>
          <p:cNvSpPr txBox="1"/>
          <p:nvPr/>
        </p:nvSpPr>
        <p:spPr>
          <a:xfrm>
            <a:off x="1031730" y="879219"/>
            <a:ext cx="10128539" cy="646331"/>
          </a:xfrm>
          <a:prstGeom prst="rect">
            <a:avLst/>
          </a:prstGeom>
          <a:noFill/>
        </p:spPr>
        <p:txBody>
          <a:bodyPr wrap="square" rtlCol="0">
            <a:spAutoFit/>
          </a:bodyPr>
          <a:lstStyle/>
          <a:p>
            <a:r>
              <a:rPr lang="en-US" b="1" dirty="0"/>
              <a:t>Agglomerative Clustering is a type of hierarchical clustering that builds a hierarchy of clusters in a bottom-up manner. It's one of the most common types of hierarchical clustering.</a:t>
            </a:r>
            <a:endParaRPr lang="en-IN" b="1" dirty="0"/>
          </a:p>
        </p:txBody>
      </p:sp>
      <p:pic>
        <p:nvPicPr>
          <p:cNvPr id="7" name="Picture 6">
            <a:extLst>
              <a:ext uri="{FF2B5EF4-FFF2-40B4-BE49-F238E27FC236}">
                <a16:creationId xmlns:a16="http://schemas.microsoft.com/office/drawing/2014/main" id="{B49605C0-7F54-A214-F555-ABC860F5F1CF}"/>
              </a:ext>
            </a:extLst>
          </p:cNvPr>
          <p:cNvPicPr>
            <a:picLocks noChangeAspect="1"/>
          </p:cNvPicPr>
          <p:nvPr/>
        </p:nvPicPr>
        <p:blipFill>
          <a:blip r:embed="rId2"/>
          <a:stretch>
            <a:fillRect/>
          </a:stretch>
        </p:blipFill>
        <p:spPr>
          <a:xfrm>
            <a:off x="2999873" y="3275047"/>
            <a:ext cx="4748463" cy="3452159"/>
          </a:xfrm>
          <a:prstGeom prst="rect">
            <a:avLst/>
          </a:prstGeom>
        </p:spPr>
      </p:pic>
      <p:sp>
        <p:nvSpPr>
          <p:cNvPr id="9" name="TextBox 8">
            <a:extLst>
              <a:ext uri="{FF2B5EF4-FFF2-40B4-BE49-F238E27FC236}">
                <a16:creationId xmlns:a16="http://schemas.microsoft.com/office/drawing/2014/main" id="{27C72536-4424-DDF5-7C4C-9DFF77706F39}"/>
              </a:ext>
            </a:extLst>
          </p:cNvPr>
          <p:cNvSpPr txBox="1"/>
          <p:nvPr/>
        </p:nvSpPr>
        <p:spPr>
          <a:xfrm>
            <a:off x="802106" y="2067270"/>
            <a:ext cx="6096000" cy="369332"/>
          </a:xfrm>
          <a:prstGeom prst="rect">
            <a:avLst/>
          </a:prstGeom>
          <a:noFill/>
        </p:spPr>
        <p:txBody>
          <a:bodyPr wrap="square">
            <a:spAutoFit/>
          </a:bodyPr>
          <a:lstStyle/>
          <a:p>
            <a:r>
              <a:rPr lang="en-IN" sz="1800" b="1" u="sng" dirty="0"/>
              <a:t>Calculating the </a:t>
            </a:r>
            <a:r>
              <a:rPr lang="en-IN" sz="1800" b="1" u="sng" dirty="0" err="1"/>
              <a:t>Silhoutte</a:t>
            </a:r>
            <a:r>
              <a:rPr lang="en-IN" sz="1800" b="1" u="sng" dirty="0"/>
              <a:t> Score of </a:t>
            </a:r>
            <a:r>
              <a:rPr lang="en-IN" sz="1800" b="1" i="0" u="sng" dirty="0">
                <a:effectLst/>
              </a:rPr>
              <a:t>Agglomerative </a:t>
            </a:r>
            <a:r>
              <a:rPr lang="en-IN" sz="1800" b="1" u="sng" dirty="0"/>
              <a:t>Clustering:</a:t>
            </a:r>
          </a:p>
        </p:txBody>
      </p:sp>
    </p:spTree>
    <p:extLst>
      <p:ext uri="{BB962C8B-B14F-4D97-AF65-F5344CB8AC3E}">
        <p14:creationId xmlns:p14="http://schemas.microsoft.com/office/powerpoint/2010/main" val="1412726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9E9DC-11AB-3C26-ACB7-44A7335289ED}"/>
              </a:ext>
            </a:extLst>
          </p:cNvPr>
          <p:cNvSpPr txBox="1"/>
          <p:nvPr/>
        </p:nvSpPr>
        <p:spPr>
          <a:xfrm>
            <a:off x="770021" y="815824"/>
            <a:ext cx="6096000" cy="646331"/>
          </a:xfrm>
          <a:prstGeom prst="rect">
            <a:avLst/>
          </a:prstGeom>
          <a:noFill/>
        </p:spPr>
        <p:txBody>
          <a:bodyPr wrap="square">
            <a:spAutoFit/>
          </a:bodyPr>
          <a:lstStyle/>
          <a:p>
            <a:r>
              <a:rPr lang="en-IN" sz="1800" b="1" u="sng" dirty="0"/>
              <a:t>Elbow plot of Silhouette Scores for different sizes  formed in </a:t>
            </a:r>
            <a:r>
              <a:rPr lang="en-IN" sz="1800" b="1" i="0" u="sng" dirty="0">
                <a:effectLst/>
              </a:rPr>
              <a:t>Agglomerative</a:t>
            </a:r>
            <a:r>
              <a:rPr lang="en-IN" sz="1800" b="1" u="sng" dirty="0"/>
              <a:t>  :</a:t>
            </a:r>
          </a:p>
        </p:txBody>
      </p:sp>
      <p:pic>
        <p:nvPicPr>
          <p:cNvPr id="5" name="Picture 4">
            <a:extLst>
              <a:ext uri="{FF2B5EF4-FFF2-40B4-BE49-F238E27FC236}">
                <a16:creationId xmlns:a16="http://schemas.microsoft.com/office/drawing/2014/main" id="{52DB7403-70F5-0D40-9C59-F97E6B222881}"/>
              </a:ext>
            </a:extLst>
          </p:cNvPr>
          <p:cNvPicPr>
            <a:picLocks noChangeAspect="1"/>
          </p:cNvPicPr>
          <p:nvPr/>
        </p:nvPicPr>
        <p:blipFill>
          <a:blip r:embed="rId2"/>
          <a:stretch>
            <a:fillRect/>
          </a:stretch>
        </p:blipFill>
        <p:spPr>
          <a:xfrm>
            <a:off x="2374610" y="1809803"/>
            <a:ext cx="7442780" cy="4455678"/>
          </a:xfrm>
          <a:prstGeom prst="rect">
            <a:avLst/>
          </a:prstGeom>
        </p:spPr>
      </p:pic>
    </p:spTree>
    <p:extLst>
      <p:ext uri="{BB962C8B-B14F-4D97-AF65-F5344CB8AC3E}">
        <p14:creationId xmlns:p14="http://schemas.microsoft.com/office/powerpoint/2010/main" val="94280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5F178-AC0F-2230-EFF5-0A12566021FE}"/>
              </a:ext>
            </a:extLst>
          </p:cNvPr>
          <p:cNvSpPr txBox="1"/>
          <p:nvPr/>
        </p:nvSpPr>
        <p:spPr>
          <a:xfrm>
            <a:off x="941674" y="308554"/>
            <a:ext cx="6096000" cy="707886"/>
          </a:xfrm>
          <a:prstGeom prst="rect">
            <a:avLst/>
          </a:prstGeom>
          <a:noFill/>
        </p:spPr>
        <p:txBody>
          <a:bodyPr wrap="square">
            <a:spAutoFit/>
          </a:bodyPr>
          <a:lstStyle/>
          <a:p>
            <a:pPr marL="0" marR="0" lvl="0" indent="0" algn="l" rtl="0">
              <a:spcBef>
                <a:spcPts val="0"/>
              </a:spcBef>
              <a:spcAft>
                <a:spcPts val="0"/>
              </a:spcAft>
              <a:buNone/>
            </a:pPr>
            <a:r>
              <a:rPr lang="en-GB" sz="4000" b="1" dirty="0">
                <a:latin typeface="Aharoni" panose="02010803020104030203" pitchFamily="2" charset="-79"/>
                <a:ea typeface="Calibri"/>
                <a:cs typeface="Aharoni" panose="02010803020104030203" pitchFamily="2" charset="-79"/>
                <a:sym typeface="Calibri"/>
              </a:rPr>
              <a:t>Project Contents-</a:t>
            </a:r>
            <a:endParaRPr lang="en-GB" sz="1400" b="1" dirty="0">
              <a:latin typeface="Aharoni" panose="02010803020104030203" pitchFamily="2" charset="-79"/>
              <a:ea typeface="Calibri"/>
              <a:cs typeface="Aharoni" panose="02010803020104030203" pitchFamily="2" charset="-79"/>
              <a:sym typeface="Calibri"/>
            </a:endParaRPr>
          </a:p>
        </p:txBody>
      </p:sp>
      <p:grpSp>
        <p:nvGrpSpPr>
          <p:cNvPr id="4" name="Group 3">
            <a:extLst>
              <a:ext uri="{FF2B5EF4-FFF2-40B4-BE49-F238E27FC236}">
                <a16:creationId xmlns:a16="http://schemas.microsoft.com/office/drawing/2014/main" id="{D394C106-AE1C-9487-FBA3-692996A0DBE1}"/>
              </a:ext>
            </a:extLst>
          </p:cNvPr>
          <p:cNvGrpSpPr/>
          <p:nvPr/>
        </p:nvGrpSpPr>
        <p:grpSpPr>
          <a:xfrm>
            <a:off x="4323729" y="1349925"/>
            <a:ext cx="5239537" cy="739486"/>
            <a:chOff x="3493024" y="135450"/>
            <a:chExt cx="5239537" cy="739486"/>
          </a:xfrm>
        </p:grpSpPr>
        <p:sp>
          <p:nvSpPr>
            <p:cNvPr id="32" name="Arrow: Right 31">
              <a:extLst>
                <a:ext uri="{FF2B5EF4-FFF2-40B4-BE49-F238E27FC236}">
                  <a16:creationId xmlns:a16="http://schemas.microsoft.com/office/drawing/2014/main" id="{177BA7A9-3770-DBCC-8FA6-20B80CF5D5D5}"/>
                </a:ext>
              </a:extLst>
            </p:cNvPr>
            <p:cNvSpPr/>
            <p:nvPr/>
          </p:nvSpPr>
          <p:spPr>
            <a:xfrm>
              <a:off x="3493024" y="135450"/>
              <a:ext cx="5239537" cy="739486"/>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33" name="Arrow: Right 4">
              <a:extLst>
                <a:ext uri="{FF2B5EF4-FFF2-40B4-BE49-F238E27FC236}">
                  <a16:creationId xmlns:a16="http://schemas.microsoft.com/office/drawing/2014/main" id="{AAA419BB-6B6B-D0A7-D47D-63AD58FF6B48}"/>
                </a:ext>
              </a:extLst>
            </p:cNvPr>
            <p:cNvSpPr txBox="1"/>
            <p:nvPr/>
          </p:nvSpPr>
          <p:spPr>
            <a:xfrm>
              <a:off x="3559980" y="227886"/>
              <a:ext cx="4895273" cy="5546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Data set Description.</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Description of All Features</a:t>
              </a:r>
            </a:p>
          </p:txBody>
        </p:sp>
      </p:grpSp>
      <p:grpSp>
        <p:nvGrpSpPr>
          <p:cNvPr id="5" name="Group 4">
            <a:extLst>
              <a:ext uri="{FF2B5EF4-FFF2-40B4-BE49-F238E27FC236}">
                <a16:creationId xmlns:a16="http://schemas.microsoft.com/office/drawing/2014/main" id="{86B93FED-306C-305F-F41E-89351A6A90D6}"/>
              </a:ext>
            </a:extLst>
          </p:cNvPr>
          <p:cNvGrpSpPr/>
          <p:nvPr/>
        </p:nvGrpSpPr>
        <p:grpSpPr>
          <a:xfrm>
            <a:off x="892697" y="1216555"/>
            <a:ext cx="3465565" cy="986667"/>
            <a:chOff x="0" y="3547"/>
            <a:chExt cx="3493024" cy="1003291"/>
          </a:xfrm>
          <a:solidFill>
            <a:schemeClr val="tx2">
              <a:lumMod val="60000"/>
              <a:lumOff val="40000"/>
            </a:schemeClr>
          </a:solidFill>
        </p:grpSpPr>
        <p:sp>
          <p:nvSpPr>
            <p:cNvPr id="30" name="Rectangle: Rounded Corners 29">
              <a:extLst>
                <a:ext uri="{FF2B5EF4-FFF2-40B4-BE49-F238E27FC236}">
                  <a16:creationId xmlns:a16="http://schemas.microsoft.com/office/drawing/2014/main" id="{08988AC5-E914-EBE7-9BCE-82918E6841F0}"/>
                </a:ext>
              </a:extLst>
            </p:cNvPr>
            <p:cNvSpPr/>
            <p:nvPr/>
          </p:nvSpPr>
          <p:spPr>
            <a:xfrm>
              <a:off x="0" y="3547"/>
              <a:ext cx="3493024" cy="1003291"/>
            </a:xfrm>
            <a:prstGeom prst="roundRect">
              <a:avLst/>
            </a:prstGeom>
            <a:grpFill/>
          </p:spPr>
          <p:style>
            <a:lnRef idx="2">
              <a:schemeClr val="accent2">
                <a:shade val="50000"/>
              </a:schemeClr>
            </a:lnRef>
            <a:fillRef idx="1">
              <a:schemeClr val="accent2"/>
            </a:fillRef>
            <a:effectRef idx="0">
              <a:schemeClr val="accent2"/>
            </a:effectRef>
            <a:fontRef idx="minor">
              <a:schemeClr val="lt1"/>
            </a:fontRef>
          </p:style>
        </p:sp>
        <p:sp>
          <p:nvSpPr>
            <p:cNvPr id="31" name="Rectangle: Rounded Corners 6">
              <a:extLst>
                <a:ext uri="{FF2B5EF4-FFF2-40B4-BE49-F238E27FC236}">
                  <a16:creationId xmlns:a16="http://schemas.microsoft.com/office/drawing/2014/main" id="{86A111C8-6912-D186-4C5D-008B6A533A00}"/>
                </a:ext>
              </a:extLst>
            </p:cNvPr>
            <p:cNvSpPr txBox="1"/>
            <p:nvPr/>
          </p:nvSpPr>
          <p:spPr>
            <a:xfrm>
              <a:off x="48977" y="52524"/>
              <a:ext cx="3395070"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solidFill>
                    <a:schemeClr val="bg1"/>
                  </a:solidFill>
                </a:rPr>
                <a:t>Understanding Data</a:t>
              </a:r>
            </a:p>
          </p:txBody>
        </p:sp>
      </p:grpSp>
      <p:grpSp>
        <p:nvGrpSpPr>
          <p:cNvPr id="6" name="Group 5">
            <a:extLst>
              <a:ext uri="{FF2B5EF4-FFF2-40B4-BE49-F238E27FC236}">
                <a16:creationId xmlns:a16="http://schemas.microsoft.com/office/drawing/2014/main" id="{2E70F9A8-9CE1-4C18-2CA7-EE83153A8D16}"/>
              </a:ext>
            </a:extLst>
          </p:cNvPr>
          <p:cNvGrpSpPr/>
          <p:nvPr/>
        </p:nvGrpSpPr>
        <p:grpSpPr>
          <a:xfrm>
            <a:off x="4378558" y="2422896"/>
            <a:ext cx="5234420" cy="1046917"/>
            <a:chOff x="3493877" y="1107168"/>
            <a:chExt cx="5234420" cy="1274612"/>
          </a:xfrm>
        </p:grpSpPr>
        <p:sp>
          <p:nvSpPr>
            <p:cNvPr id="28" name="Arrow: Right 27">
              <a:extLst>
                <a:ext uri="{FF2B5EF4-FFF2-40B4-BE49-F238E27FC236}">
                  <a16:creationId xmlns:a16="http://schemas.microsoft.com/office/drawing/2014/main" id="{FD6A5A50-5B87-8669-84C7-6699CCF52A94}"/>
                </a:ext>
              </a:extLst>
            </p:cNvPr>
            <p:cNvSpPr/>
            <p:nvPr/>
          </p:nvSpPr>
          <p:spPr>
            <a:xfrm>
              <a:off x="3493877" y="1107168"/>
              <a:ext cx="5234420" cy="1265943"/>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9" name="Arrow: Right 8">
              <a:extLst>
                <a:ext uri="{FF2B5EF4-FFF2-40B4-BE49-F238E27FC236}">
                  <a16:creationId xmlns:a16="http://schemas.microsoft.com/office/drawing/2014/main" id="{E240B5B5-4271-C950-6DEE-FABC1B83E073}"/>
                </a:ext>
              </a:extLst>
            </p:cNvPr>
            <p:cNvSpPr txBox="1"/>
            <p:nvPr/>
          </p:nvSpPr>
          <p:spPr>
            <a:xfrm>
              <a:off x="3605990" y="1432322"/>
              <a:ext cx="4692734" cy="9494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Data Cleaning and preparation.</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Plotting Distribution and Box plots.</a:t>
              </a:r>
            </a:p>
            <a:p>
              <a:pPr marL="0" lvl="1" algn="l" defTabSz="755650">
                <a:lnSpc>
                  <a:spcPct val="90000"/>
                </a:lnSpc>
                <a:spcBef>
                  <a:spcPct val="0"/>
                </a:spcBef>
                <a:spcAft>
                  <a:spcPct val="15000"/>
                </a:spcAft>
              </a:pPr>
              <a:endParaRPr lang="en-IN" sz="1700" kern="1200" dirty="0">
                <a:latin typeface="Bahnschrift" panose="020B0502040204020203" pitchFamily="34" charset="0"/>
              </a:endParaRPr>
            </a:p>
          </p:txBody>
        </p:sp>
      </p:grpSp>
      <p:grpSp>
        <p:nvGrpSpPr>
          <p:cNvPr id="7" name="Group 6">
            <a:extLst>
              <a:ext uri="{FF2B5EF4-FFF2-40B4-BE49-F238E27FC236}">
                <a16:creationId xmlns:a16="http://schemas.microsoft.com/office/drawing/2014/main" id="{8EA23595-7E34-3119-966E-173EB44286E4}"/>
              </a:ext>
            </a:extLst>
          </p:cNvPr>
          <p:cNvGrpSpPr/>
          <p:nvPr/>
        </p:nvGrpSpPr>
        <p:grpSpPr>
          <a:xfrm>
            <a:off x="902653" y="2422896"/>
            <a:ext cx="3489613" cy="1003291"/>
            <a:chOff x="4263" y="1238494"/>
            <a:chExt cx="3489613" cy="1003291"/>
          </a:xfrm>
          <a:solidFill>
            <a:schemeClr val="tx2"/>
          </a:solidFill>
        </p:grpSpPr>
        <p:sp>
          <p:nvSpPr>
            <p:cNvPr id="26" name="Rectangle: Rounded Corners 25">
              <a:extLst>
                <a:ext uri="{FF2B5EF4-FFF2-40B4-BE49-F238E27FC236}">
                  <a16:creationId xmlns:a16="http://schemas.microsoft.com/office/drawing/2014/main" id="{3255A3CF-5A44-0CF7-5998-625596696083}"/>
                </a:ext>
              </a:extLst>
            </p:cNvPr>
            <p:cNvSpPr/>
            <p:nvPr/>
          </p:nvSpPr>
          <p:spPr>
            <a:xfrm>
              <a:off x="4263" y="1238494"/>
              <a:ext cx="3489613" cy="1003291"/>
            </a:xfrm>
            <a:prstGeom prst="roundRect">
              <a:avLst/>
            </a:prstGeom>
            <a:grpFill/>
          </p:spPr>
          <p:style>
            <a:lnRef idx="2">
              <a:schemeClr val="accent3">
                <a:shade val="50000"/>
              </a:schemeClr>
            </a:lnRef>
            <a:fillRef idx="1">
              <a:schemeClr val="accent3"/>
            </a:fillRef>
            <a:effectRef idx="0">
              <a:schemeClr val="accent3"/>
            </a:effectRef>
            <a:fontRef idx="minor">
              <a:schemeClr val="lt1"/>
            </a:fontRef>
          </p:style>
        </p:sp>
        <p:sp>
          <p:nvSpPr>
            <p:cNvPr id="27" name="Rectangle: Rounded Corners 10">
              <a:extLst>
                <a:ext uri="{FF2B5EF4-FFF2-40B4-BE49-F238E27FC236}">
                  <a16:creationId xmlns:a16="http://schemas.microsoft.com/office/drawing/2014/main" id="{7AF7C222-5106-243C-9D95-5CB1E3B2D226}"/>
                </a:ext>
              </a:extLst>
            </p:cNvPr>
            <p:cNvSpPr txBox="1"/>
            <p:nvPr/>
          </p:nvSpPr>
          <p:spPr>
            <a:xfrm>
              <a:off x="53240" y="1287471"/>
              <a:ext cx="3391659"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ea typeface="HP Simplified Hans" panose="020B0500000000000000" pitchFamily="34" charset="-122"/>
                </a:rPr>
                <a:t>Exploratory Data Analysis (EDA)</a:t>
              </a:r>
            </a:p>
          </p:txBody>
        </p:sp>
      </p:grpSp>
      <p:grpSp>
        <p:nvGrpSpPr>
          <p:cNvPr id="10" name="Group 9">
            <a:extLst>
              <a:ext uri="{FF2B5EF4-FFF2-40B4-BE49-F238E27FC236}">
                <a16:creationId xmlns:a16="http://schemas.microsoft.com/office/drawing/2014/main" id="{1BC81CB0-7C03-45A5-91DF-281F5A860760}"/>
              </a:ext>
            </a:extLst>
          </p:cNvPr>
          <p:cNvGrpSpPr/>
          <p:nvPr/>
        </p:nvGrpSpPr>
        <p:grpSpPr>
          <a:xfrm>
            <a:off x="4345658" y="3658608"/>
            <a:ext cx="5234420" cy="1047266"/>
            <a:chOff x="3493877" y="3577062"/>
            <a:chExt cx="5234420" cy="1047266"/>
          </a:xfrm>
        </p:grpSpPr>
        <p:sp>
          <p:nvSpPr>
            <p:cNvPr id="20" name="Arrow: Right 19">
              <a:extLst>
                <a:ext uri="{FF2B5EF4-FFF2-40B4-BE49-F238E27FC236}">
                  <a16:creationId xmlns:a16="http://schemas.microsoft.com/office/drawing/2014/main" id="{2DED41BB-370B-1154-0F79-7AD23098C0D9}"/>
                </a:ext>
              </a:extLst>
            </p:cNvPr>
            <p:cNvSpPr/>
            <p:nvPr/>
          </p:nvSpPr>
          <p:spPr>
            <a:xfrm>
              <a:off x="3493877" y="3577062"/>
              <a:ext cx="5234420" cy="1047266"/>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1" name="Arrow: Right 16">
              <a:extLst>
                <a:ext uri="{FF2B5EF4-FFF2-40B4-BE49-F238E27FC236}">
                  <a16:creationId xmlns:a16="http://schemas.microsoft.com/office/drawing/2014/main" id="{76B17CD8-D31D-A2AE-10B0-4C4F48C86832}"/>
                </a:ext>
              </a:extLst>
            </p:cNvPr>
            <p:cNvSpPr txBox="1"/>
            <p:nvPr/>
          </p:nvSpPr>
          <p:spPr>
            <a:xfrm>
              <a:off x="3587881" y="3838878"/>
              <a:ext cx="4743743" cy="7854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Building Different Kinds of Clustering Models.</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Selecting the Best Model.</a:t>
              </a:r>
            </a:p>
          </p:txBody>
        </p:sp>
      </p:grpSp>
      <p:grpSp>
        <p:nvGrpSpPr>
          <p:cNvPr id="11" name="Group 10">
            <a:extLst>
              <a:ext uri="{FF2B5EF4-FFF2-40B4-BE49-F238E27FC236}">
                <a16:creationId xmlns:a16="http://schemas.microsoft.com/office/drawing/2014/main" id="{FA2425DC-005F-1B37-D8D3-66F5BBD6BFF4}"/>
              </a:ext>
            </a:extLst>
          </p:cNvPr>
          <p:cNvGrpSpPr/>
          <p:nvPr/>
        </p:nvGrpSpPr>
        <p:grpSpPr>
          <a:xfrm>
            <a:off x="901072" y="3651488"/>
            <a:ext cx="3489613" cy="1003291"/>
            <a:chOff x="4263" y="3599049"/>
            <a:chExt cx="3489613" cy="1003291"/>
          </a:xfrm>
          <a:solidFill>
            <a:schemeClr val="accent1">
              <a:lumMod val="75000"/>
            </a:schemeClr>
          </a:solidFill>
        </p:grpSpPr>
        <p:sp>
          <p:nvSpPr>
            <p:cNvPr id="18" name="Rectangle: Rounded Corners 17">
              <a:extLst>
                <a:ext uri="{FF2B5EF4-FFF2-40B4-BE49-F238E27FC236}">
                  <a16:creationId xmlns:a16="http://schemas.microsoft.com/office/drawing/2014/main" id="{6001DF2C-F090-31D4-54E7-B568F0960336}"/>
                </a:ext>
              </a:extLst>
            </p:cNvPr>
            <p:cNvSpPr/>
            <p:nvPr/>
          </p:nvSpPr>
          <p:spPr>
            <a:xfrm>
              <a:off x="4263" y="3599049"/>
              <a:ext cx="3489613" cy="1003291"/>
            </a:xfrm>
            <a:prstGeom prst="roundRect">
              <a:avLst/>
            </a:prstGeom>
            <a:grpFill/>
          </p:spPr>
          <p:style>
            <a:lnRef idx="2">
              <a:schemeClr val="accent4">
                <a:shade val="50000"/>
              </a:schemeClr>
            </a:lnRef>
            <a:fillRef idx="1">
              <a:schemeClr val="accent4"/>
            </a:fillRef>
            <a:effectRef idx="0">
              <a:schemeClr val="accent4"/>
            </a:effectRef>
            <a:fontRef idx="minor">
              <a:schemeClr val="lt1"/>
            </a:fontRef>
          </p:style>
        </p:sp>
        <p:sp>
          <p:nvSpPr>
            <p:cNvPr id="19" name="Rectangle: Rounded Corners 18">
              <a:extLst>
                <a:ext uri="{FF2B5EF4-FFF2-40B4-BE49-F238E27FC236}">
                  <a16:creationId xmlns:a16="http://schemas.microsoft.com/office/drawing/2014/main" id="{808CF22C-F96D-3723-AA4E-91F4383EE1C7}"/>
                </a:ext>
              </a:extLst>
            </p:cNvPr>
            <p:cNvSpPr txBox="1"/>
            <p:nvPr/>
          </p:nvSpPr>
          <p:spPr>
            <a:xfrm>
              <a:off x="53240" y="3648026"/>
              <a:ext cx="3391659"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400" b="1" u="sng" kern="1200" dirty="0">
                  <a:ea typeface="HP Simplified Hans" panose="020B0500000000000000" pitchFamily="34" charset="-122"/>
                </a:rPr>
                <a:t>Model Building, Model Selection &amp; Validation</a:t>
              </a:r>
            </a:p>
          </p:txBody>
        </p:sp>
      </p:grpSp>
      <p:grpSp>
        <p:nvGrpSpPr>
          <p:cNvPr id="12" name="Group 11">
            <a:extLst>
              <a:ext uri="{FF2B5EF4-FFF2-40B4-BE49-F238E27FC236}">
                <a16:creationId xmlns:a16="http://schemas.microsoft.com/office/drawing/2014/main" id="{3EC8CEA7-76DA-9D7E-8631-0BB2AFDBF24B}"/>
              </a:ext>
            </a:extLst>
          </p:cNvPr>
          <p:cNvGrpSpPr/>
          <p:nvPr/>
        </p:nvGrpSpPr>
        <p:grpSpPr>
          <a:xfrm>
            <a:off x="4340541" y="5255577"/>
            <a:ext cx="5239537" cy="596818"/>
            <a:chOff x="3493024" y="4927894"/>
            <a:chExt cx="5239537" cy="596818"/>
          </a:xfrm>
        </p:grpSpPr>
        <p:sp>
          <p:nvSpPr>
            <p:cNvPr id="16" name="Arrow: Right 15">
              <a:extLst>
                <a:ext uri="{FF2B5EF4-FFF2-40B4-BE49-F238E27FC236}">
                  <a16:creationId xmlns:a16="http://schemas.microsoft.com/office/drawing/2014/main" id="{99BF44CA-2874-F703-8F71-33B0875C862C}"/>
                </a:ext>
              </a:extLst>
            </p:cNvPr>
            <p:cNvSpPr/>
            <p:nvPr/>
          </p:nvSpPr>
          <p:spPr>
            <a:xfrm>
              <a:off x="3493024" y="4927894"/>
              <a:ext cx="5239537" cy="596818"/>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7" name="Arrow: Right 20">
              <a:extLst>
                <a:ext uri="{FF2B5EF4-FFF2-40B4-BE49-F238E27FC236}">
                  <a16:creationId xmlns:a16="http://schemas.microsoft.com/office/drawing/2014/main" id="{CC5C0034-2038-69C5-8D38-70490DBB4E71}"/>
                </a:ext>
              </a:extLst>
            </p:cNvPr>
            <p:cNvSpPr txBox="1"/>
            <p:nvPr/>
          </p:nvSpPr>
          <p:spPr>
            <a:xfrm>
              <a:off x="3647768" y="5058802"/>
              <a:ext cx="4860985" cy="3913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Deploying the Model using Streamlit.</a:t>
              </a:r>
            </a:p>
          </p:txBody>
        </p:sp>
      </p:grpSp>
      <p:grpSp>
        <p:nvGrpSpPr>
          <p:cNvPr id="13" name="Group 12">
            <a:extLst>
              <a:ext uri="{FF2B5EF4-FFF2-40B4-BE49-F238E27FC236}">
                <a16:creationId xmlns:a16="http://schemas.microsoft.com/office/drawing/2014/main" id="{8A6E2E18-42DE-418F-CA4D-8EAB4DAF4BEC}"/>
              </a:ext>
            </a:extLst>
          </p:cNvPr>
          <p:cNvGrpSpPr/>
          <p:nvPr/>
        </p:nvGrpSpPr>
        <p:grpSpPr>
          <a:xfrm>
            <a:off x="901072" y="5052341"/>
            <a:ext cx="3493024" cy="1003291"/>
            <a:chOff x="0" y="4724657"/>
            <a:chExt cx="3493024" cy="1003291"/>
          </a:xfrm>
        </p:grpSpPr>
        <p:sp>
          <p:nvSpPr>
            <p:cNvPr id="14" name="Rectangle: Rounded Corners 13">
              <a:extLst>
                <a:ext uri="{FF2B5EF4-FFF2-40B4-BE49-F238E27FC236}">
                  <a16:creationId xmlns:a16="http://schemas.microsoft.com/office/drawing/2014/main" id="{794FF682-D16C-2F11-7A1C-DFB364F492E7}"/>
                </a:ext>
              </a:extLst>
            </p:cNvPr>
            <p:cNvSpPr/>
            <p:nvPr/>
          </p:nvSpPr>
          <p:spPr>
            <a:xfrm>
              <a:off x="0" y="4724657"/>
              <a:ext cx="3493024" cy="1003291"/>
            </a:xfrm>
            <a:prstGeom prst="roundRect">
              <a:avLst/>
            </a:prstGeom>
            <a:solidFill>
              <a:schemeClr val="tx1">
                <a:lumMod val="50000"/>
                <a:lumOff val="50000"/>
              </a:schemeClr>
            </a:solidFill>
          </p:spPr>
          <p:style>
            <a:lnRef idx="2">
              <a:schemeClr val="accent6">
                <a:shade val="50000"/>
              </a:schemeClr>
            </a:lnRef>
            <a:fillRef idx="1">
              <a:schemeClr val="accent6"/>
            </a:fillRef>
            <a:effectRef idx="0">
              <a:schemeClr val="accent6"/>
            </a:effectRef>
            <a:fontRef idx="minor">
              <a:schemeClr val="lt1"/>
            </a:fontRef>
          </p:style>
        </p:sp>
        <p:sp>
          <p:nvSpPr>
            <p:cNvPr id="15" name="Rectangle: Rounded Corners 22">
              <a:extLst>
                <a:ext uri="{FF2B5EF4-FFF2-40B4-BE49-F238E27FC236}">
                  <a16:creationId xmlns:a16="http://schemas.microsoft.com/office/drawing/2014/main" id="{4C375040-EC64-104A-A8E6-328C748F7A99}"/>
                </a:ext>
              </a:extLst>
            </p:cNvPr>
            <p:cNvSpPr txBox="1"/>
            <p:nvPr/>
          </p:nvSpPr>
          <p:spPr>
            <a:xfrm>
              <a:off x="48977" y="4773634"/>
              <a:ext cx="3395070" cy="905337"/>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ea typeface="HP Simplified Hans" panose="020B0500000000000000" pitchFamily="34" charset="-122"/>
                </a:rPr>
                <a:t>Deployment</a:t>
              </a:r>
            </a:p>
          </p:txBody>
        </p:sp>
      </p:grpSp>
    </p:spTree>
    <p:extLst>
      <p:ext uri="{BB962C8B-B14F-4D97-AF65-F5344CB8AC3E}">
        <p14:creationId xmlns:p14="http://schemas.microsoft.com/office/powerpoint/2010/main" val="2371760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73D72-91E6-43B8-6089-065C36A03E19}"/>
              </a:ext>
            </a:extLst>
          </p:cNvPr>
          <p:cNvSpPr txBox="1"/>
          <p:nvPr/>
        </p:nvSpPr>
        <p:spPr>
          <a:xfrm>
            <a:off x="545432" y="328680"/>
            <a:ext cx="6096000" cy="461665"/>
          </a:xfrm>
          <a:prstGeom prst="rect">
            <a:avLst/>
          </a:prstGeom>
          <a:noFill/>
        </p:spPr>
        <p:txBody>
          <a:bodyPr wrap="square">
            <a:spAutoFit/>
          </a:bodyPr>
          <a:lstStyle/>
          <a:p>
            <a:pPr marL="285750" indent="-285750">
              <a:buFont typeface="Arial" panose="020B0604020202020204" pitchFamily="34" charset="0"/>
              <a:buChar char="•"/>
            </a:pPr>
            <a:r>
              <a:rPr lang="en-IN" sz="2400" b="1" u="sng" dirty="0"/>
              <a:t>DBSCAN</a:t>
            </a:r>
            <a:r>
              <a:rPr lang="en-IN" sz="2400" b="1" i="0" u="sng" dirty="0">
                <a:effectLst/>
              </a:rPr>
              <a:t> Clustering :</a:t>
            </a:r>
            <a:endParaRPr lang="en-IN" sz="2400" b="1" u="sng" dirty="0">
              <a:ea typeface="HP Simplified Jpan" panose="020B0500000000000000" pitchFamily="34" charset="-128"/>
            </a:endParaRPr>
          </a:p>
        </p:txBody>
      </p:sp>
      <p:sp>
        <p:nvSpPr>
          <p:cNvPr id="4" name="TextBox 3">
            <a:extLst>
              <a:ext uri="{FF2B5EF4-FFF2-40B4-BE49-F238E27FC236}">
                <a16:creationId xmlns:a16="http://schemas.microsoft.com/office/drawing/2014/main" id="{3F8490CB-7EB2-C30E-AB3D-A2494F81872C}"/>
              </a:ext>
            </a:extLst>
          </p:cNvPr>
          <p:cNvSpPr txBox="1"/>
          <p:nvPr/>
        </p:nvSpPr>
        <p:spPr>
          <a:xfrm>
            <a:off x="545432" y="1090863"/>
            <a:ext cx="10774360" cy="923330"/>
          </a:xfrm>
          <a:prstGeom prst="rect">
            <a:avLst/>
          </a:prstGeom>
          <a:noFill/>
        </p:spPr>
        <p:txBody>
          <a:bodyPr wrap="none" rtlCol="0">
            <a:spAutoFit/>
          </a:bodyPr>
          <a:lstStyle/>
          <a:p>
            <a:r>
              <a:rPr lang="en-US" b="1" dirty="0"/>
              <a:t>DBSCAN (Density-Based Spatial Clustering of Applications with Noise) is a popular clustering algorithm used in</a:t>
            </a:r>
          </a:p>
          <a:p>
            <a:r>
              <a:rPr lang="en-US" b="1" dirty="0"/>
              <a:t> machine learning and data mining. Unlike </a:t>
            </a:r>
            <a:r>
              <a:rPr lang="en-US" b="1" dirty="0" err="1"/>
              <a:t>KMeans</a:t>
            </a:r>
            <a:r>
              <a:rPr lang="en-US" b="1" dirty="0"/>
              <a:t>, which partitions data into a predefined number of clusters,</a:t>
            </a:r>
          </a:p>
          <a:p>
            <a:r>
              <a:rPr lang="en-US" b="1" dirty="0"/>
              <a:t>DBSCAN is capable of discovering clusters of arbitrary shape and size</a:t>
            </a:r>
            <a:endParaRPr lang="en-IN" b="1" dirty="0"/>
          </a:p>
        </p:txBody>
      </p:sp>
      <p:pic>
        <p:nvPicPr>
          <p:cNvPr id="6" name="Picture 5">
            <a:extLst>
              <a:ext uri="{FF2B5EF4-FFF2-40B4-BE49-F238E27FC236}">
                <a16:creationId xmlns:a16="http://schemas.microsoft.com/office/drawing/2014/main" id="{C01CF986-774E-1C67-CF7B-5C55C124EF62}"/>
              </a:ext>
            </a:extLst>
          </p:cNvPr>
          <p:cNvPicPr>
            <a:picLocks noChangeAspect="1"/>
          </p:cNvPicPr>
          <p:nvPr/>
        </p:nvPicPr>
        <p:blipFill>
          <a:blip r:embed="rId2"/>
          <a:stretch>
            <a:fillRect/>
          </a:stretch>
        </p:blipFill>
        <p:spPr>
          <a:xfrm>
            <a:off x="4376766" y="3140590"/>
            <a:ext cx="3612201" cy="3406435"/>
          </a:xfrm>
          <a:prstGeom prst="rect">
            <a:avLst/>
          </a:prstGeom>
        </p:spPr>
      </p:pic>
      <p:sp>
        <p:nvSpPr>
          <p:cNvPr id="9" name="TextBox 8">
            <a:extLst>
              <a:ext uri="{FF2B5EF4-FFF2-40B4-BE49-F238E27FC236}">
                <a16:creationId xmlns:a16="http://schemas.microsoft.com/office/drawing/2014/main" id="{5D6B864B-B48C-159E-E726-0A8243681FAC}"/>
              </a:ext>
            </a:extLst>
          </p:cNvPr>
          <p:cNvSpPr txBox="1"/>
          <p:nvPr/>
        </p:nvSpPr>
        <p:spPr>
          <a:xfrm>
            <a:off x="545432" y="2324894"/>
            <a:ext cx="6096000" cy="369332"/>
          </a:xfrm>
          <a:prstGeom prst="rect">
            <a:avLst/>
          </a:prstGeom>
          <a:noFill/>
        </p:spPr>
        <p:txBody>
          <a:bodyPr wrap="square">
            <a:spAutoFit/>
          </a:bodyPr>
          <a:lstStyle/>
          <a:p>
            <a:r>
              <a:rPr lang="en-IN" sz="1800" b="1" u="sng" dirty="0"/>
              <a:t>Calculating the </a:t>
            </a:r>
            <a:r>
              <a:rPr lang="en-IN" sz="1800" b="1" u="sng" dirty="0" err="1"/>
              <a:t>Silhoutte</a:t>
            </a:r>
            <a:r>
              <a:rPr lang="en-IN" sz="1800" b="1" u="sng" dirty="0"/>
              <a:t> Score of </a:t>
            </a:r>
            <a:r>
              <a:rPr lang="en-IN" b="1" u="sng" dirty="0"/>
              <a:t>DBSCAN</a:t>
            </a:r>
            <a:r>
              <a:rPr lang="en-IN" sz="1800" b="1" i="0" u="sng" dirty="0">
                <a:effectLst/>
              </a:rPr>
              <a:t> </a:t>
            </a:r>
            <a:r>
              <a:rPr lang="en-IN" sz="1800" b="1" u="sng" dirty="0"/>
              <a:t>Clustering:</a:t>
            </a:r>
          </a:p>
        </p:txBody>
      </p:sp>
    </p:spTree>
    <p:extLst>
      <p:ext uri="{BB962C8B-B14F-4D97-AF65-F5344CB8AC3E}">
        <p14:creationId xmlns:p14="http://schemas.microsoft.com/office/powerpoint/2010/main" val="333402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F56A1-6984-07E5-6DBD-969DAF8A9D46}"/>
              </a:ext>
            </a:extLst>
          </p:cNvPr>
          <p:cNvSpPr txBox="1"/>
          <p:nvPr/>
        </p:nvSpPr>
        <p:spPr>
          <a:xfrm>
            <a:off x="3642725" y="705853"/>
            <a:ext cx="4673908" cy="523220"/>
          </a:xfrm>
          <a:prstGeom prst="rect">
            <a:avLst/>
          </a:prstGeom>
          <a:noFill/>
        </p:spPr>
        <p:txBody>
          <a:bodyPr wrap="none" rtlCol="0">
            <a:spAutoFit/>
          </a:bodyPr>
          <a:lstStyle/>
          <a:p>
            <a:r>
              <a:rPr lang="en-IN" sz="2800" b="1" u="sng" dirty="0"/>
              <a:t>Silhouette Score Of all Models</a:t>
            </a:r>
          </a:p>
        </p:txBody>
      </p:sp>
      <p:pic>
        <p:nvPicPr>
          <p:cNvPr id="4" name="Picture 3">
            <a:extLst>
              <a:ext uri="{FF2B5EF4-FFF2-40B4-BE49-F238E27FC236}">
                <a16:creationId xmlns:a16="http://schemas.microsoft.com/office/drawing/2014/main" id="{6A260F75-2928-7762-A584-4AAA64EBBE7F}"/>
              </a:ext>
            </a:extLst>
          </p:cNvPr>
          <p:cNvPicPr>
            <a:picLocks noChangeAspect="1"/>
          </p:cNvPicPr>
          <p:nvPr/>
        </p:nvPicPr>
        <p:blipFill>
          <a:blip r:embed="rId2"/>
          <a:stretch>
            <a:fillRect/>
          </a:stretch>
        </p:blipFill>
        <p:spPr>
          <a:xfrm>
            <a:off x="3628394" y="2971906"/>
            <a:ext cx="4935212" cy="2524463"/>
          </a:xfrm>
          <a:prstGeom prst="rect">
            <a:avLst/>
          </a:prstGeom>
        </p:spPr>
      </p:pic>
      <p:sp>
        <p:nvSpPr>
          <p:cNvPr id="6" name="TextBox 5">
            <a:extLst>
              <a:ext uri="{FF2B5EF4-FFF2-40B4-BE49-F238E27FC236}">
                <a16:creationId xmlns:a16="http://schemas.microsoft.com/office/drawing/2014/main" id="{305C9E62-A834-CD00-86DE-ECCFB7CCF56F}"/>
              </a:ext>
            </a:extLst>
          </p:cNvPr>
          <p:cNvSpPr txBox="1"/>
          <p:nvPr/>
        </p:nvSpPr>
        <p:spPr>
          <a:xfrm>
            <a:off x="594724" y="1777324"/>
            <a:ext cx="9720349" cy="646331"/>
          </a:xfrm>
          <a:prstGeom prst="rect">
            <a:avLst/>
          </a:prstGeom>
          <a:noFill/>
        </p:spPr>
        <p:txBody>
          <a:bodyPr wrap="square">
            <a:spAutoFit/>
          </a:bodyPr>
          <a:lstStyle/>
          <a:p>
            <a:pPr marL="285750" indent="-285750">
              <a:buFont typeface="Arial" panose="020B0604020202020204" pitchFamily="34" charset="0"/>
              <a:buChar char="•"/>
            </a:pPr>
            <a:r>
              <a:rPr lang="en-IN" sz="1800" b="1" dirty="0"/>
              <a:t>After Performing all three Clustering techniques on the </a:t>
            </a:r>
            <a:r>
              <a:rPr lang="en-IN" sz="1800" b="1" i="1" dirty="0"/>
              <a:t>final</a:t>
            </a:r>
            <a:r>
              <a:rPr lang="en-IN" b="1" i="1" dirty="0"/>
              <a:t> </a:t>
            </a:r>
            <a:r>
              <a:rPr lang="en-IN" sz="1800" b="1" dirty="0"/>
              <a:t>dataset, the Optimal Number of Clusters, Silhouette scores and other important values stand like this </a:t>
            </a:r>
            <a:r>
              <a:rPr lang="en-IN" b="1" dirty="0"/>
              <a:t>:</a:t>
            </a:r>
            <a:endParaRPr lang="en-IN" sz="1800" b="1" dirty="0"/>
          </a:p>
        </p:txBody>
      </p:sp>
    </p:spTree>
    <p:extLst>
      <p:ext uri="{BB962C8B-B14F-4D97-AF65-F5344CB8AC3E}">
        <p14:creationId xmlns:p14="http://schemas.microsoft.com/office/powerpoint/2010/main" val="391890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96DE8-50C2-77BF-401B-44A2454F9C43}"/>
              </a:ext>
            </a:extLst>
          </p:cNvPr>
          <p:cNvSpPr txBox="1"/>
          <p:nvPr/>
        </p:nvSpPr>
        <p:spPr>
          <a:xfrm>
            <a:off x="4667564" y="401052"/>
            <a:ext cx="2856872" cy="646331"/>
          </a:xfrm>
          <a:prstGeom prst="rect">
            <a:avLst/>
          </a:prstGeom>
          <a:noFill/>
        </p:spPr>
        <p:txBody>
          <a:bodyPr wrap="none" rtlCol="0">
            <a:spAutoFit/>
          </a:bodyPr>
          <a:lstStyle/>
          <a:p>
            <a:r>
              <a:rPr lang="en-IN" sz="3600" b="1" u="sng" dirty="0"/>
              <a:t>DEPLOYMENT</a:t>
            </a:r>
          </a:p>
        </p:txBody>
      </p:sp>
      <p:sp>
        <p:nvSpPr>
          <p:cNvPr id="3" name="TextBox 2">
            <a:extLst>
              <a:ext uri="{FF2B5EF4-FFF2-40B4-BE49-F238E27FC236}">
                <a16:creationId xmlns:a16="http://schemas.microsoft.com/office/drawing/2014/main" id="{3A733427-B6CE-00E1-48E9-14B67169EB21}"/>
              </a:ext>
            </a:extLst>
          </p:cNvPr>
          <p:cNvSpPr txBox="1"/>
          <p:nvPr/>
        </p:nvSpPr>
        <p:spPr>
          <a:xfrm>
            <a:off x="737934" y="1630559"/>
            <a:ext cx="10266949" cy="3919022"/>
          </a:xfrm>
          <a:prstGeom prst="rect">
            <a:avLst/>
          </a:prstGeom>
          <a:noFill/>
        </p:spPr>
        <p:txBody>
          <a:bodyPr wrap="square" rtlCol="0">
            <a:spAutoFit/>
          </a:bodyPr>
          <a:lstStyle/>
          <a:p>
            <a:pPr indent="-228600" algn="just">
              <a:lnSpc>
                <a:spcPct val="90000"/>
              </a:lnSpc>
              <a:spcBef>
                <a:spcPts val="750"/>
              </a:spcBef>
            </a:pPr>
            <a:r>
              <a:rPr lang="en-US" sz="2000" b="1" i="0" dirty="0">
                <a:effectLst/>
                <a:ea typeface="Arimo"/>
                <a:cs typeface="Times New Roman" panose="02020603050405020304" pitchFamily="18" charset="0"/>
              </a:rPr>
              <a:t>Step 1: </a:t>
            </a:r>
            <a:r>
              <a:rPr lang="en-US" sz="2000" i="0" dirty="0">
                <a:effectLst/>
                <a:ea typeface="Arimo"/>
                <a:cs typeface="Times New Roman" panose="02020603050405020304" pitchFamily="18" charset="0"/>
              </a:rPr>
              <a:t>Model Training, The initial phase involved training the World development measurement model utilizing data within a </a:t>
            </a:r>
            <a:r>
              <a:rPr lang="en-US" sz="2000" b="1" i="0" dirty="0" err="1">
                <a:effectLst/>
                <a:ea typeface="Arimo"/>
                <a:cs typeface="Times New Roman" panose="02020603050405020304" pitchFamily="18" charset="0"/>
              </a:rPr>
              <a:t>Jupyter</a:t>
            </a:r>
            <a:r>
              <a:rPr lang="en-US" sz="2000" b="1" i="0" dirty="0">
                <a:effectLst/>
                <a:ea typeface="Arimo"/>
                <a:cs typeface="Times New Roman" panose="02020603050405020304" pitchFamily="18" charset="0"/>
              </a:rPr>
              <a:t> Notebook</a:t>
            </a:r>
            <a:r>
              <a:rPr lang="en-US" sz="2000" i="0" dirty="0">
                <a:effectLst/>
                <a:ea typeface="Arimo"/>
                <a:cs typeface="Times New Roman" panose="02020603050405020304" pitchFamily="18" charset="0"/>
              </a:rPr>
              <a:t> environment.</a:t>
            </a:r>
            <a:r>
              <a:rPr lang="en-IN" sz="2000" dirty="0">
                <a:latin typeface="Bahnschrift" panose="020B0502040204020203" pitchFamily="34" charset="0"/>
              </a:rPr>
              <a:t> </a:t>
            </a:r>
            <a:r>
              <a:rPr lang="en-IN" sz="2000" dirty="0"/>
              <a:t>We have decided to go forward with the </a:t>
            </a:r>
            <a:r>
              <a:rPr lang="en-IN" sz="2000" b="1" dirty="0" err="1"/>
              <a:t>Kmeans</a:t>
            </a:r>
            <a:r>
              <a:rPr lang="en-IN" sz="2000" dirty="0"/>
              <a:t> model with K=3 as our final model.</a:t>
            </a:r>
            <a:endParaRPr lang="en-IN" dirty="0"/>
          </a:p>
          <a:p>
            <a:pPr marL="0" marR="0" indent="-228600" algn="just" rtl="0">
              <a:lnSpc>
                <a:spcPct val="90000"/>
              </a:lnSpc>
              <a:spcBef>
                <a:spcPts val="750"/>
              </a:spcBef>
            </a:pPr>
            <a:endParaRPr lang="en-US" sz="2000" i="0" dirty="0">
              <a:effectLst/>
              <a:ea typeface="Arimo"/>
              <a:cs typeface="Times New Roman" panose="02020603050405020304" pitchFamily="18" charset="0"/>
            </a:endParaRPr>
          </a:p>
          <a:p>
            <a:pPr marL="0" marR="0" indent="-228600" algn="just" rtl="0">
              <a:lnSpc>
                <a:spcPct val="90000"/>
              </a:lnSpc>
              <a:spcBef>
                <a:spcPts val="750"/>
              </a:spcBef>
            </a:pPr>
            <a:r>
              <a:rPr lang="en-US" sz="2000" b="1" i="0" dirty="0">
                <a:effectLst/>
                <a:ea typeface="Arimo"/>
                <a:cs typeface="Times New Roman" panose="02020603050405020304" pitchFamily="18" charset="0"/>
              </a:rPr>
              <a:t>Step 2: </a:t>
            </a:r>
            <a:r>
              <a:rPr lang="en-US" sz="2000" i="0" dirty="0">
                <a:effectLst/>
                <a:ea typeface="Arimo"/>
                <a:cs typeface="Times New Roman" panose="02020603050405020304" pitchFamily="18" charset="0"/>
              </a:rPr>
              <a:t>Model Preservation, Following the training process, the model was preserved as a file through a method known as </a:t>
            </a:r>
            <a:r>
              <a:rPr lang="en-US" sz="2000" b="1" i="0" dirty="0">
                <a:effectLst/>
                <a:ea typeface="Arimo"/>
                <a:cs typeface="Times New Roman" panose="02020603050405020304" pitchFamily="18" charset="0"/>
              </a:rPr>
              <a:t>Pickle</a:t>
            </a:r>
            <a:r>
              <a:rPr lang="en-US" sz="2000" i="0" dirty="0">
                <a:effectLst/>
                <a:ea typeface="Arimo"/>
                <a:cs typeface="Times New Roman" panose="02020603050405020304" pitchFamily="18" charset="0"/>
              </a:rPr>
              <a:t>. This approach facilitates the storage of the model for future applications, thereby eliminating the necessity for retraining with each use.</a:t>
            </a:r>
          </a:p>
          <a:p>
            <a:pPr marL="0" marR="0" indent="-228600" algn="just" rtl="0">
              <a:lnSpc>
                <a:spcPct val="90000"/>
              </a:lnSpc>
              <a:spcBef>
                <a:spcPts val="750"/>
              </a:spcBef>
            </a:pPr>
            <a:r>
              <a:rPr lang="en-US" sz="2000" b="1" i="0" dirty="0">
                <a:effectLst/>
                <a:ea typeface="Arimo"/>
                <a:cs typeface="Times New Roman" panose="02020603050405020304" pitchFamily="18" charset="0"/>
              </a:rPr>
              <a:t>Step 3: </a:t>
            </a:r>
            <a:r>
              <a:rPr lang="en-US" sz="2000" i="0" dirty="0">
                <a:effectLst/>
                <a:ea typeface="Arimo"/>
                <a:cs typeface="Times New Roman" panose="02020603050405020304" pitchFamily="18" charset="0"/>
              </a:rPr>
              <a:t>Deployment Using </a:t>
            </a:r>
            <a:r>
              <a:rPr lang="en-US" sz="2000" b="1" i="0" dirty="0" err="1">
                <a:effectLst/>
                <a:ea typeface="Arimo"/>
                <a:cs typeface="Times New Roman" panose="02020603050405020304" pitchFamily="18" charset="0"/>
              </a:rPr>
              <a:t>Streamlit</a:t>
            </a:r>
            <a:r>
              <a:rPr lang="en-US" sz="2000" i="0" dirty="0">
                <a:effectLst/>
                <a:ea typeface="Arimo"/>
                <a:cs typeface="Times New Roman" panose="02020603050405020304" pitchFamily="18" charset="0"/>
              </a:rPr>
              <a:t> , Subsequent to saving the model, a straightforward </a:t>
            </a:r>
            <a:r>
              <a:rPr lang="en-US" sz="2000" b="1" i="0" dirty="0" err="1">
                <a:effectLst/>
                <a:ea typeface="Arimo"/>
                <a:cs typeface="Times New Roman" panose="02020603050405020304" pitchFamily="18" charset="0"/>
              </a:rPr>
              <a:t>Streamlit</a:t>
            </a:r>
            <a:r>
              <a:rPr lang="en-US" sz="2000" i="0" dirty="0">
                <a:effectLst/>
                <a:ea typeface="Arimo"/>
                <a:cs typeface="Times New Roman" panose="02020603050405020304" pitchFamily="18" charset="0"/>
              </a:rPr>
              <a:t> application was </a:t>
            </a:r>
            <a:r>
              <a:rPr lang="en-US" sz="2000" i="0" dirty="0" err="1">
                <a:effectLst/>
                <a:ea typeface="Arimo"/>
                <a:cs typeface="Times New Roman" panose="02020603050405020304" pitchFamily="18" charset="0"/>
              </a:rPr>
              <a:t>developed.Within</a:t>
            </a:r>
            <a:r>
              <a:rPr lang="en-US" sz="2000" i="0" dirty="0">
                <a:effectLst/>
                <a:ea typeface="Arimo"/>
                <a:cs typeface="Times New Roman" panose="02020603050405020304" pitchFamily="18" charset="0"/>
              </a:rPr>
              <a:t> this application, the </a:t>
            </a:r>
            <a:r>
              <a:rPr lang="en-US" sz="2000" b="1" i="0" dirty="0">
                <a:effectLst/>
                <a:ea typeface="Arimo"/>
                <a:cs typeface="Times New Roman" panose="02020603050405020304" pitchFamily="18" charset="0"/>
              </a:rPr>
              <a:t>Pickle</a:t>
            </a:r>
            <a:r>
              <a:rPr lang="en-US" sz="2000" i="0" dirty="0">
                <a:effectLst/>
                <a:ea typeface="Arimo"/>
                <a:cs typeface="Times New Roman" panose="02020603050405020304" pitchFamily="18" charset="0"/>
              </a:rPr>
              <a:t> file was loaded, enabling the app to accept user inputs and deliver predictions in real-time.</a:t>
            </a:r>
          </a:p>
          <a:p>
            <a:pPr marL="0" marR="0" indent="-228600" algn="just" rtl="0">
              <a:lnSpc>
                <a:spcPct val="90000"/>
              </a:lnSpc>
              <a:spcBef>
                <a:spcPts val="750"/>
              </a:spcBef>
            </a:pPr>
            <a:r>
              <a:rPr lang="en-US" sz="2000" b="1" i="0" dirty="0">
                <a:effectLst/>
                <a:ea typeface="Arimo"/>
                <a:cs typeface="Times New Roman" panose="02020603050405020304" pitchFamily="18" charset="0"/>
              </a:rPr>
              <a:t>Step 4: </a:t>
            </a:r>
            <a:r>
              <a:rPr lang="en-US" sz="2000" i="0" dirty="0">
                <a:effectLst/>
                <a:ea typeface="Arimo"/>
                <a:cs typeface="Times New Roman" panose="02020603050405020304" pitchFamily="18" charset="0"/>
              </a:rPr>
              <a:t>User Engagement, Upon the submission of  data by users, the application employs the pre-trained model to assess and predict that in which cluster the value lies.</a:t>
            </a:r>
          </a:p>
        </p:txBody>
      </p:sp>
    </p:spTree>
    <p:extLst>
      <p:ext uri="{BB962C8B-B14F-4D97-AF65-F5344CB8AC3E}">
        <p14:creationId xmlns:p14="http://schemas.microsoft.com/office/powerpoint/2010/main" val="4283991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33026-0CD5-C664-8EA5-DB5838FAE334}"/>
              </a:ext>
            </a:extLst>
          </p:cNvPr>
          <p:cNvSpPr txBox="1"/>
          <p:nvPr/>
        </p:nvSpPr>
        <p:spPr>
          <a:xfrm>
            <a:off x="1171074" y="473060"/>
            <a:ext cx="6096000" cy="584775"/>
          </a:xfrm>
          <a:prstGeom prst="rect">
            <a:avLst/>
          </a:prstGeom>
          <a:noFill/>
        </p:spPr>
        <p:txBody>
          <a:bodyPr wrap="square">
            <a:spAutoFit/>
          </a:bodyPr>
          <a:lstStyle/>
          <a:p>
            <a:r>
              <a:rPr lang="en-IN" sz="3200" b="1" u="sng" dirty="0"/>
              <a:t>INTERFACE OF APP :</a:t>
            </a:r>
          </a:p>
        </p:txBody>
      </p:sp>
      <p:pic>
        <p:nvPicPr>
          <p:cNvPr id="11" name="Picture 10">
            <a:extLst>
              <a:ext uri="{FF2B5EF4-FFF2-40B4-BE49-F238E27FC236}">
                <a16:creationId xmlns:a16="http://schemas.microsoft.com/office/drawing/2014/main" id="{D9F3CE08-FF7D-937B-F1B6-07BB8FED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93" y="1362252"/>
            <a:ext cx="10443411" cy="4887695"/>
          </a:xfrm>
          <a:prstGeom prst="rect">
            <a:avLst/>
          </a:prstGeom>
        </p:spPr>
      </p:pic>
    </p:spTree>
    <p:extLst>
      <p:ext uri="{BB962C8B-B14F-4D97-AF65-F5344CB8AC3E}">
        <p14:creationId xmlns:p14="http://schemas.microsoft.com/office/powerpoint/2010/main" val="438972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FB3770-3542-E166-A104-5670CD8B9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389" y="1103084"/>
            <a:ext cx="9609221" cy="4651832"/>
          </a:xfrm>
          <a:prstGeom prst="rect">
            <a:avLst/>
          </a:prstGeom>
        </p:spPr>
      </p:pic>
    </p:spTree>
    <p:extLst>
      <p:ext uri="{BB962C8B-B14F-4D97-AF65-F5344CB8AC3E}">
        <p14:creationId xmlns:p14="http://schemas.microsoft.com/office/powerpoint/2010/main" val="1141252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73431-BB9A-EC33-9AA4-0DC9DB5B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47" y="1365898"/>
            <a:ext cx="9946105" cy="4666605"/>
          </a:xfrm>
          <a:prstGeom prst="rect">
            <a:avLst/>
          </a:prstGeom>
        </p:spPr>
      </p:pic>
    </p:spTree>
    <p:extLst>
      <p:ext uri="{BB962C8B-B14F-4D97-AF65-F5344CB8AC3E}">
        <p14:creationId xmlns:p14="http://schemas.microsoft.com/office/powerpoint/2010/main" val="155724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D4CC7-859A-A97C-463D-B70A88522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58" y="1068699"/>
            <a:ext cx="10025284" cy="4328377"/>
          </a:xfrm>
          <a:prstGeom prst="rect">
            <a:avLst/>
          </a:prstGeom>
        </p:spPr>
      </p:pic>
      <p:sp>
        <p:nvSpPr>
          <p:cNvPr id="4" name="TextBox 3">
            <a:extLst>
              <a:ext uri="{FF2B5EF4-FFF2-40B4-BE49-F238E27FC236}">
                <a16:creationId xmlns:a16="http://schemas.microsoft.com/office/drawing/2014/main" id="{1EDB5D11-CB2F-065A-D94D-BF1818A565E8}"/>
              </a:ext>
            </a:extLst>
          </p:cNvPr>
          <p:cNvSpPr txBox="1"/>
          <p:nvPr/>
        </p:nvSpPr>
        <p:spPr>
          <a:xfrm>
            <a:off x="962526" y="343252"/>
            <a:ext cx="1910972" cy="646331"/>
          </a:xfrm>
          <a:prstGeom prst="rect">
            <a:avLst/>
          </a:prstGeom>
          <a:noFill/>
        </p:spPr>
        <p:txBody>
          <a:bodyPr wrap="none" rtlCol="0">
            <a:spAutoFit/>
          </a:bodyPr>
          <a:lstStyle/>
          <a:p>
            <a:r>
              <a:rPr lang="en-IN" sz="3600" b="1" dirty="0"/>
              <a:t>OUTPUT:</a:t>
            </a:r>
          </a:p>
        </p:txBody>
      </p:sp>
      <p:sp>
        <p:nvSpPr>
          <p:cNvPr id="2" name="TextBox 1">
            <a:extLst>
              <a:ext uri="{FF2B5EF4-FFF2-40B4-BE49-F238E27FC236}">
                <a16:creationId xmlns:a16="http://schemas.microsoft.com/office/drawing/2014/main" id="{9F0D68B9-D05A-B148-B238-EE46EE78AE8B}"/>
              </a:ext>
            </a:extLst>
          </p:cNvPr>
          <p:cNvSpPr txBox="1"/>
          <p:nvPr/>
        </p:nvSpPr>
        <p:spPr>
          <a:xfrm>
            <a:off x="801278" y="5571241"/>
            <a:ext cx="11180190" cy="1200329"/>
          </a:xfrm>
          <a:prstGeom prst="rect">
            <a:avLst/>
          </a:prstGeom>
          <a:noFill/>
        </p:spPr>
        <p:txBody>
          <a:bodyPr wrap="square" rtlCol="0">
            <a:spAutoFit/>
          </a:bodyPr>
          <a:lstStyle/>
          <a:p>
            <a:r>
              <a:rPr lang="en-US" dirty="0"/>
              <a:t>Cluster 1 is characterized by countries with moderate to high GDP, low birth rates, and advanced levels of internet usage. These countries typically have well-established healthcare systems, as indicated by higher health expenditure per capita and lower infant mortality rates. Additionally, Cluster 1 countries have higher urban populations and significant mobile phone usage.</a:t>
            </a:r>
            <a:endParaRPr lang="en-IN" dirty="0"/>
          </a:p>
        </p:txBody>
      </p:sp>
    </p:spTree>
    <p:extLst>
      <p:ext uri="{BB962C8B-B14F-4D97-AF65-F5344CB8AC3E}">
        <p14:creationId xmlns:p14="http://schemas.microsoft.com/office/powerpoint/2010/main" val="2592319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3FB72F-2EC8-A1C9-03EF-7D51A51CDF93}"/>
              </a:ext>
            </a:extLst>
          </p:cNvPr>
          <p:cNvSpPr txBox="1"/>
          <p:nvPr/>
        </p:nvSpPr>
        <p:spPr>
          <a:xfrm>
            <a:off x="3858057" y="386835"/>
            <a:ext cx="4475885" cy="707886"/>
          </a:xfrm>
          <a:prstGeom prst="rect">
            <a:avLst/>
          </a:prstGeom>
          <a:noFill/>
        </p:spPr>
        <p:txBody>
          <a:bodyPr wrap="square">
            <a:spAutoFit/>
          </a:bodyPr>
          <a:lstStyle/>
          <a:p>
            <a:r>
              <a:rPr lang="en-US" sz="4000" b="1" u="sng" dirty="0">
                <a:cs typeface="Times New Roman" panose="02020603050405020304" pitchFamily="18" charset="0"/>
              </a:rPr>
              <a:t>Challenges we faced </a:t>
            </a:r>
            <a:endParaRPr lang="en-IN" sz="4000" b="1" u="sng" dirty="0">
              <a:cs typeface="Times New Roman" panose="02020603050405020304" pitchFamily="18" charset="0"/>
            </a:endParaRPr>
          </a:p>
        </p:txBody>
      </p:sp>
      <p:sp>
        <p:nvSpPr>
          <p:cNvPr id="5" name="TextBox 4">
            <a:extLst>
              <a:ext uri="{FF2B5EF4-FFF2-40B4-BE49-F238E27FC236}">
                <a16:creationId xmlns:a16="http://schemas.microsoft.com/office/drawing/2014/main" id="{B6524A91-BEFB-DDC3-4388-BE099DC870B5}"/>
              </a:ext>
            </a:extLst>
          </p:cNvPr>
          <p:cNvSpPr txBox="1"/>
          <p:nvPr/>
        </p:nvSpPr>
        <p:spPr>
          <a:xfrm>
            <a:off x="906605" y="1905506"/>
            <a:ext cx="8964759" cy="3046988"/>
          </a:xfrm>
          <a:prstGeom prst="rect">
            <a:avLst/>
          </a:prstGeom>
          <a:noFill/>
        </p:spPr>
        <p:txBody>
          <a:bodyPr wrap="square">
            <a:spAutoFit/>
          </a:bodyPr>
          <a:lstStyle/>
          <a:p>
            <a:pPr marL="342900" indent="-342900">
              <a:buFont typeface="Arial" panose="020B0604020202020204" pitchFamily="34" charset="0"/>
              <a:buChar char="•"/>
            </a:pPr>
            <a:r>
              <a:rPr lang="en-US" sz="2400" b="1" dirty="0">
                <a:cs typeface="Times New Roman" panose="02020603050405020304" pitchFamily="18" charset="0"/>
              </a:rPr>
              <a:t>Data preprocessing were challenging to use.</a:t>
            </a:r>
          </a:p>
          <a:p>
            <a:pPr marL="342900" indent="-342900">
              <a:buFont typeface="Arial" panose="020B0604020202020204" pitchFamily="34" charset="0"/>
              <a:buChar char="•"/>
            </a:pPr>
            <a:r>
              <a:rPr lang="en-US" sz="2400" b="1" dirty="0">
                <a:cs typeface="Times New Roman" panose="02020603050405020304" pitchFamily="18" charset="0"/>
              </a:rPr>
              <a:t>We have removed symbols and converted objects into float and integers datatype.</a:t>
            </a:r>
          </a:p>
          <a:p>
            <a:pPr marL="342900" indent="-342900">
              <a:buFont typeface="Arial" panose="020B0604020202020204" pitchFamily="34" charset="0"/>
              <a:buChar char="•"/>
            </a:pPr>
            <a:r>
              <a:rPr lang="en-US" sz="2400" b="1" dirty="0">
                <a:cs typeface="Times New Roman" panose="02020603050405020304" pitchFamily="18" charset="0"/>
              </a:rPr>
              <a:t>We have checked for null values and replaced them.</a:t>
            </a:r>
          </a:p>
          <a:p>
            <a:pPr marL="342900" indent="-342900">
              <a:buFont typeface="Arial" panose="020B0604020202020204" pitchFamily="34" charset="0"/>
              <a:buChar char="•"/>
            </a:pPr>
            <a:r>
              <a:rPr lang="en-US" sz="2400" b="1" dirty="0">
                <a:cs typeface="Times New Roman" panose="02020603050405020304" pitchFamily="18" charset="0"/>
              </a:rPr>
              <a:t>We have treated outliers .</a:t>
            </a:r>
          </a:p>
          <a:p>
            <a:pPr marL="342900" indent="-342900">
              <a:buFont typeface="Arial" panose="020B0604020202020204" pitchFamily="34" charset="0"/>
              <a:buChar char="•"/>
            </a:pPr>
            <a:r>
              <a:rPr lang="en-US" sz="2400" b="1" dirty="0">
                <a:cs typeface="Times New Roman" panose="02020603050405020304" pitchFamily="18" charset="0"/>
              </a:rPr>
              <a:t>We have used different models to check weather which model have high silhouette score  .</a:t>
            </a:r>
          </a:p>
          <a:p>
            <a:pPr marL="342900" indent="-342900">
              <a:buFont typeface="Arial" panose="020B0604020202020204" pitchFamily="34" charset="0"/>
              <a:buChar char="•"/>
            </a:pPr>
            <a:r>
              <a:rPr lang="en-US" sz="2400" b="1" dirty="0">
                <a:cs typeface="Times New Roman" panose="02020603050405020304" pitchFamily="18" charset="0"/>
              </a:rPr>
              <a:t>Then we deployed the model using </a:t>
            </a:r>
            <a:r>
              <a:rPr lang="en-US" sz="2400" b="1" dirty="0" err="1">
                <a:cs typeface="Times New Roman" panose="02020603050405020304" pitchFamily="18" charset="0"/>
              </a:rPr>
              <a:t>streamlit</a:t>
            </a:r>
            <a:r>
              <a:rPr lang="en-US" sz="2400" b="1" dirty="0">
                <a:cs typeface="Times New Roman" panose="02020603050405020304" pitchFamily="18" charset="0"/>
              </a:rPr>
              <a:t> function.</a:t>
            </a:r>
          </a:p>
        </p:txBody>
      </p:sp>
    </p:spTree>
    <p:extLst>
      <p:ext uri="{BB962C8B-B14F-4D97-AF65-F5344CB8AC3E}">
        <p14:creationId xmlns:p14="http://schemas.microsoft.com/office/powerpoint/2010/main" val="2843175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9DB3B-4D00-6E22-0836-CBEEF4FB0297}"/>
              </a:ext>
            </a:extLst>
          </p:cNvPr>
          <p:cNvSpPr txBox="1"/>
          <p:nvPr/>
        </p:nvSpPr>
        <p:spPr>
          <a:xfrm>
            <a:off x="3410008" y="2228671"/>
            <a:ext cx="5371983" cy="1200329"/>
          </a:xfrm>
          <a:prstGeom prst="rect">
            <a:avLst/>
          </a:prstGeom>
          <a:noFill/>
        </p:spPr>
        <p:txBody>
          <a:bodyPr wrap="none" rtlCol="0">
            <a:spAutoFit/>
          </a:bodyPr>
          <a:lstStyle/>
          <a:p>
            <a:r>
              <a:rPr lang="en-IN" sz="7200" b="1" u="sng" dirty="0">
                <a:latin typeface="Algerian" panose="04020705040A02060702" pitchFamily="82" charset="0"/>
              </a:rPr>
              <a:t>THANK YOU </a:t>
            </a:r>
          </a:p>
        </p:txBody>
      </p:sp>
    </p:spTree>
    <p:extLst>
      <p:ext uri="{BB962C8B-B14F-4D97-AF65-F5344CB8AC3E}">
        <p14:creationId xmlns:p14="http://schemas.microsoft.com/office/powerpoint/2010/main" val="232311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60A30-47C3-0621-05FC-6DEDF49AF982}"/>
              </a:ext>
            </a:extLst>
          </p:cNvPr>
          <p:cNvSpPr txBox="1"/>
          <p:nvPr/>
        </p:nvSpPr>
        <p:spPr>
          <a:xfrm>
            <a:off x="1514174" y="375773"/>
            <a:ext cx="8937521" cy="70788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1" i="0" u="sng" strike="noStrike" kern="0" cap="none" spc="0" normalizeH="0" baseline="0" noProof="0" dirty="0">
                <a:ln>
                  <a:noFill/>
                </a:ln>
                <a:effectLst/>
                <a:uLnTx/>
                <a:uFillTx/>
                <a:latin typeface="Aharoni" panose="02010803020104030203" pitchFamily="2" charset="-79"/>
                <a:cs typeface="Aharoni" panose="02010803020104030203" pitchFamily="2" charset="-79"/>
              </a:rPr>
              <a:t>Business Problem and </a:t>
            </a:r>
            <a:r>
              <a:rPr kumimoji="0" lang="en-US" sz="4000" b="1" i="0" u="sng" strike="noStrike" kern="0" cap="none" spc="0" normalizeH="0" baseline="0" noProof="0" dirty="0" err="1">
                <a:ln>
                  <a:noFill/>
                </a:ln>
                <a:effectLst/>
                <a:uLnTx/>
                <a:uFillTx/>
                <a:latin typeface="Aharoni" panose="02010803020104030203" pitchFamily="2" charset="-79"/>
                <a:cs typeface="Aharoni" panose="02010803020104030203" pitchFamily="2" charset="-79"/>
              </a:rPr>
              <a:t>objecti</a:t>
            </a:r>
            <a:r>
              <a:rPr lang="en-US" sz="4000" b="1" u="sng" kern="0" dirty="0" err="1">
                <a:latin typeface="Aharoni" panose="02010803020104030203" pitchFamily="2" charset="-79"/>
                <a:cs typeface="Aharoni" panose="02010803020104030203" pitchFamily="2" charset="-79"/>
              </a:rPr>
              <a:t>ves</a:t>
            </a:r>
            <a:endParaRPr kumimoji="0" lang="en-US" sz="2800" b="1" i="0" u="none" strike="noStrike" kern="0" cap="none" spc="0" normalizeH="0" baseline="0" noProof="0" dirty="0">
              <a:ln>
                <a:noFill/>
              </a:ln>
              <a:effectLst/>
              <a:uLnTx/>
              <a:uFillTx/>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31B19AA9-AA5B-8B15-854C-E0F09AA28DA4}"/>
              </a:ext>
            </a:extLst>
          </p:cNvPr>
          <p:cNvSpPr txBox="1"/>
          <p:nvPr/>
        </p:nvSpPr>
        <p:spPr>
          <a:xfrm>
            <a:off x="1120878" y="1613791"/>
            <a:ext cx="9950244" cy="2677656"/>
          </a:xfrm>
          <a:prstGeom prst="rect">
            <a:avLst/>
          </a:prstGeom>
          <a:noFill/>
        </p:spPr>
        <p:txBody>
          <a:bodyPr wrap="square">
            <a:spAutoFit/>
          </a:bodyPr>
          <a:lstStyle/>
          <a:p>
            <a:pPr marL="342900" indent="-342900">
              <a:buFont typeface="Arial" panose="020B0604020202020204" pitchFamily="34" charset="0"/>
              <a:buChar char="•"/>
            </a:pPr>
            <a:r>
              <a:rPr kumimoji="0" lang="en-US" sz="2800" b="1" i="0" u="none" strike="noStrike" kern="0" cap="none" spc="0" normalizeH="0" baseline="0" noProof="0" dirty="0">
                <a:ln>
                  <a:noFill/>
                </a:ln>
                <a:solidFill>
                  <a:sysClr val="windowText" lastClr="000000"/>
                </a:solidFill>
                <a:effectLst/>
                <a:uLnTx/>
                <a:uFillTx/>
                <a:latin typeface="Bahnschrift" panose="020B0502040204020203" pitchFamily="34" charset="0"/>
                <a:cs typeface="Arial"/>
                <a:sym typeface="Arial"/>
              </a:rPr>
              <a:t>Creating clusters on the global development measurement dataset.</a:t>
            </a:r>
          </a:p>
          <a:p>
            <a:endParaRPr kumimoji="0" lang="en-US" sz="2800" b="1" i="0" u="none" strike="noStrike" kern="0" cap="none" spc="0" normalizeH="0" baseline="0" noProof="0" dirty="0">
              <a:ln>
                <a:noFill/>
              </a:ln>
              <a:solidFill>
                <a:sysClr val="windowText" lastClr="000000"/>
              </a:solidFill>
              <a:effectLst/>
              <a:uLnTx/>
              <a:uFillTx/>
              <a:latin typeface="Bahnschrift" panose="020B0502040204020203" pitchFamily="34" charset="0"/>
              <a:cs typeface="Arial"/>
              <a:sym typeface="Arial"/>
            </a:endParaRPr>
          </a:p>
          <a:p>
            <a:pPr marL="342900" indent="-342900">
              <a:buFont typeface="Arial" panose="020B0604020202020204" pitchFamily="34" charset="0"/>
              <a:buChar char="•"/>
            </a:pPr>
            <a:r>
              <a:rPr lang="en-US" sz="2800" b="1" i="0" u="none" strike="noStrike" dirty="0">
                <a:solidFill>
                  <a:srgbClr val="000000"/>
                </a:solidFill>
                <a:effectLst/>
                <a:latin typeface="Bahnschrift" panose="020B0502040204020203" pitchFamily="34" charset="0"/>
              </a:rPr>
              <a:t>The objective of the analysis is to form clusters based on the given global development measurement data.</a:t>
            </a:r>
            <a:endParaRPr lang="en-IN" sz="2000" b="1" dirty="0">
              <a:latin typeface="Bahnschrift" panose="020B0502040204020203" pitchFamily="34" charset="0"/>
            </a:endParaRPr>
          </a:p>
          <a:p>
            <a:pPr marL="342900" indent="-342900">
              <a:buFont typeface="Arial" panose="020B0604020202020204" pitchFamily="34" charset="0"/>
              <a:buChar char="•"/>
            </a:pPr>
            <a:endParaRPr lang="en-IN" sz="2800" b="1" dirty="0"/>
          </a:p>
        </p:txBody>
      </p:sp>
    </p:spTree>
    <p:extLst>
      <p:ext uri="{BB962C8B-B14F-4D97-AF65-F5344CB8AC3E}">
        <p14:creationId xmlns:p14="http://schemas.microsoft.com/office/powerpoint/2010/main" val="245784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0C96B-93EC-0A72-8F58-4E2AC8B166AB}"/>
              </a:ext>
            </a:extLst>
          </p:cNvPr>
          <p:cNvSpPr txBox="1"/>
          <p:nvPr/>
        </p:nvSpPr>
        <p:spPr>
          <a:xfrm>
            <a:off x="2521974" y="120441"/>
            <a:ext cx="7010400" cy="646331"/>
          </a:xfrm>
          <a:prstGeom prst="rect">
            <a:avLst/>
          </a:prstGeom>
          <a:noFill/>
        </p:spPr>
        <p:txBody>
          <a:bodyPr wrap="square">
            <a:spAutoFit/>
          </a:bodyPr>
          <a:lstStyle/>
          <a:p>
            <a:r>
              <a:rPr lang="en-IN" sz="3600" b="1" u="sng" dirty="0">
                <a:latin typeface="Aharoni" panose="02010803020104030203" pitchFamily="2" charset="-79"/>
                <a:cs typeface="Aharoni" panose="02010803020104030203" pitchFamily="2" charset="-79"/>
              </a:rPr>
              <a:t>UNDERSTANDING THE DATA</a:t>
            </a:r>
          </a:p>
        </p:txBody>
      </p:sp>
      <p:sp>
        <p:nvSpPr>
          <p:cNvPr id="5" name="TextBox 4">
            <a:extLst>
              <a:ext uri="{FF2B5EF4-FFF2-40B4-BE49-F238E27FC236}">
                <a16:creationId xmlns:a16="http://schemas.microsoft.com/office/drawing/2014/main" id="{DC4C63AA-1B26-CD90-EF7A-EBFFD6A2203F}"/>
              </a:ext>
            </a:extLst>
          </p:cNvPr>
          <p:cNvSpPr txBox="1"/>
          <p:nvPr/>
        </p:nvSpPr>
        <p:spPr>
          <a:xfrm>
            <a:off x="462116" y="766772"/>
            <a:ext cx="6096000"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ea typeface="HP Simplified Hans" panose="020B0500000000000000" pitchFamily="34" charset="-122"/>
                <a:sym typeface="Arial"/>
              </a:rPr>
              <a:t>Data set details</a:t>
            </a:r>
            <a:endParaRPr lang="en-US" sz="2800" b="0" i="0" u="sng" strike="noStrike" cap="none" dirty="0">
              <a:ea typeface="HP Simplified Hans" panose="020B0500000000000000" pitchFamily="34" charset="-122"/>
              <a:sym typeface="Arial"/>
            </a:endParaRPr>
          </a:p>
        </p:txBody>
      </p:sp>
      <p:sp>
        <p:nvSpPr>
          <p:cNvPr id="7" name="TextBox 6">
            <a:extLst>
              <a:ext uri="{FF2B5EF4-FFF2-40B4-BE49-F238E27FC236}">
                <a16:creationId xmlns:a16="http://schemas.microsoft.com/office/drawing/2014/main" id="{4BAC826A-D48C-8F3A-73A0-D2FF5C0E061C}"/>
              </a:ext>
            </a:extLst>
          </p:cNvPr>
          <p:cNvSpPr txBox="1"/>
          <p:nvPr/>
        </p:nvSpPr>
        <p:spPr>
          <a:xfrm>
            <a:off x="462116" y="1211064"/>
            <a:ext cx="6096000" cy="1200329"/>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Rows: 2704</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Features: 25</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Categorical Features: 1</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Continuous Features: 24</a:t>
            </a:r>
          </a:p>
        </p:txBody>
      </p:sp>
      <p:pic>
        <p:nvPicPr>
          <p:cNvPr id="8" name="Picture 7">
            <a:extLst>
              <a:ext uri="{FF2B5EF4-FFF2-40B4-BE49-F238E27FC236}">
                <a16:creationId xmlns:a16="http://schemas.microsoft.com/office/drawing/2014/main" id="{F1D474A0-C6BE-DE55-EAA4-181EC1AD7AD6}"/>
              </a:ext>
            </a:extLst>
          </p:cNvPr>
          <p:cNvPicPr>
            <a:picLocks noChangeAspect="1"/>
          </p:cNvPicPr>
          <p:nvPr/>
        </p:nvPicPr>
        <p:blipFill rotWithShape="1">
          <a:blip r:embed="rId2"/>
          <a:srcRect t="26562" r="6234" b="10200"/>
          <a:stretch/>
        </p:blipFill>
        <p:spPr>
          <a:xfrm>
            <a:off x="314631" y="2408837"/>
            <a:ext cx="11592233" cy="4328721"/>
          </a:xfrm>
          <a:prstGeom prst="rect">
            <a:avLst/>
          </a:prstGeom>
        </p:spPr>
      </p:pic>
    </p:spTree>
    <p:extLst>
      <p:ext uri="{BB962C8B-B14F-4D97-AF65-F5344CB8AC3E}">
        <p14:creationId xmlns:p14="http://schemas.microsoft.com/office/powerpoint/2010/main" val="99443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5FA5B-C261-FAFE-6AEB-2C11EBD662AB}"/>
              </a:ext>
            </a:extLst>
          </p:cNvPr>
          <p:cNvSpPr txBox="1"/>
          <p:nvPr/>
        </p:nvSpPr>
        <p:spPr>
          <a:xfrm>
            <a:off x="636859" y="1105162"/>
            <a:ext cx="9733937" cy="3416320"/>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The given dataset is the world development measures dataset.</a:t>
            </a:r>
          </a:p>
          <a:p>
            <a:pPr marL="285750" indent="-285750" rtl="0">
              <a:spcBef>
                <a:spcPts val="0"/>
              </a:spcBef>
              <a:spcAft>
                <a:spcPts val="0"/>
              </a:spcAft>
              <a:buFont typeface="Arial" panose="020B0604020202020204" pitchFamily="34" charset="0"/>
              <a:buChar char="•"/>
            </a:pPr>
            <a:r>
              <a:rPr lang="en-US" sz="2400" b="1" i="0" u="none" strike="noStrike" dirty="0">
                <a:solidFill>
                  <a:srgbClr val="000000"/>
                </a:solidFill>
                <a:effectLst/>
                <a:cs typeface="Arial" panose="020B0604020202020204" pitchFamily="34" charset="0"/>
              </a:rPr>
              <a:t>It contains the data of different measurement indexes of every country that spans over 13 years.</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The dataset contains 2704 records and 25 features.</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Out of 25 features 24 are Numerical features and the remaining one is </a:t>
            </a:r>
            <a:r>
              <a:rPr lang="en-US" sz="2400" b="1" i="0" u="none" strike="noStrike" dirty="0">
                <a:solidFill>
                  <a:srgbClr val="000000"/>
                </a:solidFill>
                <a:effectLst/>
                <a:cs typeface="Arial" panose="020B0604020202020204" pitchFamily="34" charset="0"/>
              </a:rPr>
              <a:t>a Categorical Feature i.e. Name of the country.</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Even though the remaining features are numerical some values contain special characters like ‘$’,’%’ and ’,’, so the machine thinks of it as an object or a string. </a:t>
            </a:r>
            <a:endParaRPr lang="en-US" sz="2400" b="1" i="0" u="none" strike="noStrike" dirty="0">
              <a:solidFill>
                <a:srgbClr val="000000"/>
              </a:solidFill>
              <a:effectLst/>
              <a:cs typeface="Arial" panose="020B0604020202020204" pitchFamily="34" charset="0"/>
            </a:endParaRPr>
          </a:p>
        </p:txBody>
      </p:sp>
    </p:spTree>
    <p:extLst>
      <p:ext uri="{BB962C8B-B14F-4D97-AF65-F5344CB8AC3E}">
        <p14:creationId xmlns:p14="http://schemas.microsoft.com/office/powerpoint/2010/main" val="27582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00FDD8-2466-EF45-C14A-42635DE9DB33}"/>
              </a:ext>
            </a:extLst>
          </p:cNvPr>
          <p:cNvSpPr txBox="1"/>
          <p:nvPr/>
        </p:nvSpPr>
        <p:spPr>
          <a:xfrm>
            <a:off x="491614" y="464263"/>
            <a:ext cx="6096000" cy="523220"/>
          </a:xfrm>
          <a:prstGeom prst="rect">
            <a:avLst/>
          </a:prstGeom>
          <a:noFill/>
        </p:spPr>
        <p:txBody>
          <a:bodyPr wrap="square">
            <a:spAutoFit/>
          </a:bodyPr>
          <a:lstStyle/>
          <a:p>
            <a:r>
              <a:rPr lang="en-IN" sz="2800" b="1" u="sng" dirty="0"/>
              <a:t>The description of each feature:</a:t>
            </a:r>
          </a:p>
        </p:txBody>
      </p:sp>
      <p:sp>
        <p:nvSpPr>
          <p:cNvPr id="5" name="TextBox 4">
            <a:extLst>
              <a:ext uri="{FF2B5EF4-FFF2-40B4-BE49-F238E27FC236}">
                <a16:creationId xmlns:a16="http://schemas.microsoft.com/office/drawing/2014/main" id="{CD6FEAD3-7C14-75BF-3CBE-A888F94160F6}"/>
              </a:ext>
            </a:extLst>
          </p:cNvPr>
          <p:cNvSpPr txBox="1"/>
          <p:nvPr/>
        </p:nvSpPr>
        <p:spPr>
          <a:xfrm>
            <a:off x="181897" y="1132406"/>
            <a:ext cx="11828205" cy="5355312"/>
          </a:xfrm>
          <a:prstGeom prst="rect">
            <a:avLst/>
          </a:prstGeom>
          <a:noFill/>
        </p:spPr>
        <p:txBody>
          <a:bodyPr wrap="square">
            <a:spAutoFit/>
          </a:bodyPr>
          <a:lstStyle/>
          <a:p>
            <a:pPr marL="285750" indent="-285750">
              <a:buFont typeface="Arial" panose="020B0604020202020204" pitchFamily="34" charset="0"/>
              <a:buChar char="•"/>
            </a:pPr>
            <a:r>
              <a:rPr lang="en-IN" b="1" u="sng" dirty="0"/>
              <a:t>Birth Rate: </a:t>
            </a:r>
            <a:r>
              <a:rPr lang="en-IN" b="1" dirty="0"/>
              <a:t>The Birth rate in the country</a:t>
            </a:r>
          </a:p>
          <a:p>
            <a:pPr marL="285750" indent="-285750">
              <a:buFont typeface="Arial" panose="020B0604020202020204" pitchFamily="34" charset="0"/>
              <a:buChar char="•"/>
            </a:pPr>
            <a:r>
              <a:rPr lang="en-IN" b="1" dirty="0"/>
              <a:t>Business Tax Rate: The Business Tax rate in the Country</a:t>
            </a:r>
          </a:p>
          <a:p>
            <a:pPr marL="285750" indent="-285750">
              <a:buFont typeface="Arial" panose="020B0604020202020204" pitchFamily="34" charset="0"/>
              <a:buChar char="•"/>
            </a:pPr>
            <a:r>
              <a:rPr lang="en-IN" b="1" u="sng" dirty="0"/>
              <a:t>CO2 Emissions</a:t>
            </a:r>
            <a:r>
              <a:rPr lang="en-IN" b="1" dirty="0"/>
              <a:t>: Annual CO2 emissions of the country</a:t>
            </a:r>
          </a:p>
          <a:p>
            <a:pPr marL="285750" indent="-285750">
              <a:buFont typeface="Arial" panose="020B0604020202020204" pitchFamily="34" charset="0"/>
              <a:buChar char="•"/>
            </a:pPr>
            <a:r>
              <a:rPr lang="en-IN" b="1" u="sng" dirty="0"/>
              <a:t>Country: </a:t>
            </a:r>
            <a:r>
              <a:rPr lang="en-IN" b="1" dirty="0"/>
              <a:t>Name of the Country</a:t>
            </a:r>
          </a:p>
          <a:p>
            <a:pPr marL="285750" indent="-285750">
              <a:buFont typeface="Arial" panose="020B0604020202020204" pitchFamily="34" charset="0"/>
              <a:buChar char="•"/>
            </a:pPr>
            <a:r>
              <a:rPr lang="en-IN" b="1" u="sng" dirty="0"/>
              <a:t>Days to Start Business: </a:t>
            </a:r>
            <a:r>
              <a:rPr lang="en-IN" b="1" dirty="0"/>
              <a:t>Average number of days taken by an industry/company to start a business in that country</a:t>
            </a:r>
            <a:endParaRPr lang="en-IN" b="1" u="sng" dirty="0"/>
          </a:p>
          <a:p>
            <a:pPr marL="285750" indent="-285750">
              <a:buFont typeface="Arial" panose="020B0604020202020204" pitchFamily="34" charset="0"/>
              <a:buChar char="•"/>
            </a:pPr>
            <a:r>
              <a:rPr lang="en-IN" b="1" u="sng" dirty="0"/>
              <a:t>Ease of Business:</a:t>
            </a:r>
            <a:r>
              <a:rPr lang="en-IN" b="1" dirty="0"/>
              <a:t> Ranking of the country in terms of Ease of Doing Business </a:t>
            </a:r>
          </a:p>
          <a:p>
            <a:pPr marL="285750" indent="-285750">
              <a:buFont typeface="Arial" panose="020B0604020202020204" pitchFamily="34" charset="0"/>
              <a:buChar char="•"/>
            </a:pPr>
            <a:r>
              <a:rPr lang="en-IN" b="1" u="sng" dirty="0"/>
              <a:t>Energy Usage: </a:t>
            </a:r>
            <a:r>
              <a:rPr lang="en-IN" b="1" dirty="0"/>
              <a:t>Total energy usage of the country</a:t>
            </a:r>
          </a:p>
          <a:p>
            <a:pPr marL="285750" indent="-285750">
              <a:buFont typeface="Arial" panose="020B0604020202020204" pitchFamily="34" charset="0"/>
              <a:buChar char="•"/>
            </a:pPr>
            <a:r>
              <a:rPr lang="en-IN" b="1" u="sng" dirty="0"/>
              <a:t>GDP:</a:t>
            </a:r>
            <a:r>
              <a:rPr lang="en-IN" b="1" dirty="0"/>
              <a:t> Total GDP of the Country</a:t>
            </a:r>
          </a:p>
          <a:p>
            <a:pPr marL="285750" indent="-285750">
              <a:buFont typeface="Arial" panose="020B0604020202020204" pitchFamily="34" charset="0"/>
              <a:buChar char="•"/>
            </a:pPr>
            <a:r>
              <a:rPr lang="en-IN" b="1" u="sng" dirty="0"/>
              <a:t>Health Exp % GDP: </a:t>
            </a:r>
            <a:r>
              <a:rPr lang="en-IN" b="1" dirty="0"/>
              <a:t>Decimal value of Percentage of GDP spent on the Health Sector in the Country</a:t>
            </a:r>
          </a:p>
          <a:p>
            <a:pPr marL="285750" indent="-285750">
              <a:buFont typeface="Arial" panose="020B0604020202020204" pitchFamily="34" charset="0"/>
              <a:buChar char="•"/>
            </a:pPr>
            <a:r>
              <a:rPr lang="en-IN" b="1" u="sng" dirty="0"/>
              <a:t>Health Exp/Capita: </a:t>
            </a:r>
            <a:r>
              <a:rPr lang="en-IN" b="1" dirty="0"/>
              <a:t>The money spent on each individual of the country by health sector (in $)</a:t>
            </a:r>
          </a:p>
          <a:p>
            <a:pPr marL="285750" indent="-285750">
              <a:buFont typeface="Arial" panose="020B0604020202020204" pitchFamily="34" charset="0"/>
              <a:buChar char="•"/>
            </a:pPr>
            <a:r>
              <a:rPr lang="en-IN" b="1" u="sng" dirty="0"/>
              <a:t>Hours to do Tax: </a:t>
            </a:r>
            <a:r>
              <a:rPr lang="en-IN" b="1" dirty="0"/>
              <a:t>Number of Hours to do Tax</a:t>
            </a:r>
          </a:p>
          <a:p>
            <a:pPr marL="285750" indent="-285750">
              <a:buFont typeface="Arial" panose="020B0604020202020204" pitchFamily="34" charset="0"/>
              <a:buChar char="•"/>
            </a:pPr>
            <a:r>
              <a:rPr lang="en-IN" b="1" u="sng" dirty="0"/>
              <a:t>Infant Mortality Rate: </a:t>
            </a:r>
            <a:r>
              <a:rPr lang="en-IN" b="1" dirty="0"/>
              <a:t>The infant mortality rate of the country</a:t>
            </a:r>
          </a:p>
          <a:p>
            <a:pPr marL="285750" indent="-285750">
              <a:buFont typeface="Arial" panose="020B0604020202020204" pitchFamily="34" charset="0"/>
              <a:buChar char="•"/>
            </a:pPr>
            <a:r>
              <a:rPr lang="en-IN" b="1" u="sng" dirty="0"/>
              <a:t>Internet Usage: </a:t>
            </a:r>
            <a:r>
              <a:rPr lang="en-IN" b="1" dirty="0"/>
              <a:t>The internet usage of the country</a:t>
            </a:r>
          </a:p>
          <a:p>
            <a:pPr marL="285750" indent="-285750">
              <a:buFont typeface="Arial" panose="020B0604020202020204" pitchFamily="34" charset="0"/>
              <a:buChar char="•"/>
            </a:pPr>
            <a:r>
              <a:rPr lang="en-IN" b="1" u="sng" dirty="0"/>
              <a:t>Lending Interest: </a:t>
            </a:r>
            <a:r>
              <a:rPr lang="en-IN" b="1" dirty="0"/>
              <a:t>The lending interest of the Country</a:t>
            </a:r>
          </a:p>
          <a:p>
            <a:pPr marL="285750" indent="-285750">
              <a:buFont typeface="Arial" panose="020B0604020202020204" pitchFamily="34" charset="0"/>
              <a:buChar char="•"/>
            </a:pPr>
            <a:r>
              <a:rPr lang="en-IN" b="1" u="sng" dirty="0"/>
              <a:t>Life Expectancy Female: </a:t>
            </a:r>
            <a:r>
              <a:rPr lang="en-IN" b="1" dirty="0"/>
              <a:t>The average Life expectancy of Females in the Country </a:t>
            </a:r>
          </a:p>
          <a:p>
            <a:pPr marL="285750" indent="-285750">
              <a:buFont typeface="Arial" panose="020B0604020202020204" pitchFamily="34" charset="0"/>
              <a:buChar char="•"/>
            </a:pPr>
            <a:r>
              <a:rPr lang="en-IN" b="1" u="sng" dirty="0"/>
              <a:t>Life Expectancy Male: </a:t>
            </a:r>
            <a:r>
              <a:rPr lang="en-IN" b="1" dirty="0"/>
              <a:t>The average Life expectancy of Males in the Country </a:t>
            </a:r>
          </a:p>
          <a:p>
            <a:pPr marL="285750" indent="-285750">
              <a:buFont typeface="Arial" panose="020B0604020202020204" pitchFamily="34" charset="0"/>
              <a:buChar char="•"/>
            </a:pPr>
            <a:r>
              <a:rPr lang="en-IN" b="1" u="sng" dirty="0"/>
              <a:t>Mobile Phone Usage: </a:t>
            </a:r>
            <a:r>
              <a:rPr lang="en-IN" b="1" dirty="0"/>
              <a:t>The Mobile usage in the country</a:t>
            </a:r>
          </a:p>
          <a:p>
            <a:pPr marL="285750" indent="-285750">
              <a:buFont typeface="Arial" panose="020B0604020202020204" pitchFamily="34" charset="0"/>
              <a:buChar char="•"/>
            </a:pPr>
            <a:r>
              <a:rPr lang="en-IN" b="1" u="sng" dirty="0"/>
              <a:t>Number of Records: </a:t>
            </a:r>
            <a:r>
              <a:rPr lang="en-IN" b="1" dirty="0"/>
              <a:t>The Number of records from which the data is collected.</a:t>
            </a:r>
          </a:p>
          <a:p>
            <a:pPr marL="285750" indent="-285750">
              <a:buFont typeface="Arial" panose="020B0604020202020204" pitchFamily="34" charset="0"/>
              <a:buChar char="•"/>
            </a:pPr>
            <a:r>
              <a:rPr lang="en-IN" b="1" u="sng" dirty="0"/>
              <a:t>Population 0-14: </a:t>
            </a:r>
            <a:r>
              <a:rPr lang="en-IN" b="1" dirty="0"/>
              <a:t>Decimal value of Percentage of the population aged between 0 and 14 in the Country</a:t>
            </a:r>
          </a:p>
        </p:txBody>
      </p:sp>
    </p:spTree>
    <p:extLst>
      <p:ext uri="{BB962C8B-B14F-4D97-AF65-F5344CB8AC3E}">
        <p14:creationId xmlns:p14="http://schemas.microsoft.com/office/powerpoint/2010/main" val="167210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CCE9F-AD0D-2C86-7BC4-FF7A2093AFDD}"/>
              </a:ext>
            </a:extLst>
          </p:cNvPr>
          <p:cNvSpPr txBox="1"/>
          <p:nvPr/>
        </p:nvSpPr>
        <p:spPr>
          <a:xfrm>
            <a:off x="550605" y="849076"/>
            <a:ext cx="10235381" cy="2031325"/>
          </a:xfrm>
          <a:prstGeom prst="rect">
            <a:avLst/>
          </a:prstGeom>
          <a:noFill/>
        </p:spPr>
        <p:txBody>
          <a:bodyPr wrap="square">
            <a:spAutoFit/>
          </a:bodyPr>
          <a:lstStyle/>
          <a:p>
            <a:pPr marL="285750" indent="-285750">
              <a:buFont typeface="Arial" panose="020B0604020202020204" pitchFamily="34" charset="0"/>
              <a:buChar char="•"/>
            </a:pPr>
            <a:r>
              <a:rPr lang="en-IN" sz="1800" b="1" u="sng" dirty="0"/>
              <a:t>Population 15-64: </a:t>
            </a:r>
            <a:r>
              <a:rPr lang="en-IN" sz="1800" b="1" dirty="0"/>
              <a:t>Decimal value of Percentage of the population aged between 15 and 64 in the Country</a:t>
            </a:r>
          </a:p>
          <a:p>
            <a:pPr marL="285750" indent="-285750">
              <a:buFont typeface="Arial" panose="020B0604020202020204" pitchFamily="34" charset="0"/>
              <a:buChar char="•"/>
            </a:pPr>
            <a:r>
              <a:rPr lang="en-IN" sz="1800" b="1" u="sng" dirty="0"/>
              <a:t>Population 65+: </a:t>
            </a:r>
            <a:r>
              <a:rPr lang="en-IN" sz="1800" b="1" dirty="0"/>
              <a:t>Decimal value of Percentage of the population aged above 64 in the Country </a:t>
            </a:r>
          </a:p>
          <a:p>
            <a:pPr marL="285750" indent="-285750">
              <a:buFont typeface="Arial" panose="020B0604020202020204" pitchFamily="34" charset="0"/>
              <a:buChar char="•"/>
            </a:pPr>
            <a:r>
              <a:rPr lang="en-IN" sz="1800" b="1" u="sng" dirty="0"/>
              <a:t>Population Total:</a:t>
            </a:r>
            <a:r>
              <a:rPr lang="en-IN" sz="1800" b="1" dirty="0"/>
              <a:t> Total population of the Country</a:t>
            </a:r>
          </a:p>
          <a:p>
            <a:pPr marL="285750" indent="-285750">
              <a:buFont typeface="Arial" panose="020B0604020202020204" pitchFamily="34" charset="0"/>
              <a:buChar char="•"/>
            </a:pPr>
            <a:r>
              <a:rPr lang="en-IN" sz="1800" b="1" u="sng" dirty="0"/>
              <a:t>Population Urban:</a:t>
            </a:r>
            <a:r>
              <a:rPr lang="en-IN" sz="1800" b="1" dirty="0"/>
              <a:t> Decimal value of Percentage of population living in urban areas of the Country </a:t>
            </a:r>
          </a:p>
          <a:p>
            <a:pPr marL="285750" indent="-285750">
              <a:buFont typeface="Arial" panose="020B0604020202020204" pitchFamily="34" charset="0"/>
              <a:buChar char="•"/>
            </a:pPr>
            <a:r>
              <a:rPr lang="en-IN" sz="1800" b="1" u="sng" dirty="0"/>
              <a:t>Tourism Inbound: </a:t>
            </a:r>
            <a:r>
              <a:rPr lang="en-IN" sz="1800" b="1" dirty="0"/>
              <a:t>The amount of revenue generated by foreign Inbound tourists in the country.</a:t>
            </a:r>
          </a:p>
          <a:p>
            <a:pPr marL="285750" indent="-285750">
              <a:buFont typeface="Arial" panose="020B0604020202020204" pitchFamily="34" charset="0"/>
              <a:buChar char="•"/>
            </a:pPr>
            <a:r>
              <a:rPr lang="en-IN" sz="1800" b="1" u="sng" dirty="0"/>
              <a:t>Tourism Outbound:</a:t>
            </a:r>
            <a:r>
              <a:rPr lang="en-IN" sz="1800" b="1" dirty="0"/>
              <a:t> The amount of revenue generated by the outbound tourists from the country.</a:t>
            </a:r>
          </a:p>
        </p:txBody>
      </p:sp>
    </p:spTree>
    <p:extLst>
      <p:ext uri="{BB962C8B-B14F-4D97-AF65-F5344CB8AC3E}">
        <p14:creationId xmlns:p14="http://schemas.microsoft.com/office/powerpoint/2010/main" val="41751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05146-17CB-8136-8F93-31E0272895B2}"/>
              </a:ext>
            </a:extLst>
          </p:cNvPr>
          <p:cNvSpPr txBox="1"/>
          <p:nvPr/>
        </p:nvSpPr>
        <p:spPr>
          <a:xfrm>
            <a:off x="2418736" y="257786"/>
            <a:ext cx="70104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000" b="1" i="0" u="sng" strike="noStrike" kern="0" cap="none" spc="0" normalizeH="0" baseline="0" noProof="0" dirty="0">
                <a:ln>
                  <a:noFill/>
                </a:ln>
                <a:effectLst/>
                <a:uLnTx/>
                <a:uFillTx/>
                <a:cs typeface="Arial"/>
                <a:sym typeface="Arial"/>
              </a:rPr>
              <a:t>Exploratory Daya Analysis (EDA)</a:t>
            </a:r>
          </a:p>
        </p:txBody>
      </p:sp>
      <p:sp>
        <p:nvSpPr>
          <p:cNvPr id="8" name="TextBox 7">
            <a:extLst>
              <a:ext uri="{FF2B5EF4-FFF2-40B4-BE49-F238E27FC236}">
                <a16:creationId xmlns:a16="http://schemas.microsoft.com/office/drawing/2014/main" id="{B9A85F94-DCAB-78D8-7BC9-EFDD4E552A4C}"/>
              </a:ext>
            </a:extLst>
          </p:cNvPr>
          <p:cNvSpPr txBox="1"/>
          <p:nvPr/>
        </p:nvSpPr>
        <p:spPr>
          <a:xfrm>
            <a:off x="1184564" y="1344840"/>
            <a:ext cx="7956838" cy="4047262"/>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rPr>
              <a:t>Describing data</a:t>
            </a:r>
          </a:p>
          <a:p>
            <a:pPr marL="342900" indent="-342900" rtl="0" fontAlgn="base">
              <a:spcBef>
                <a:spcPts val="0"/>
              </a:spcBef>
              <a:spcAft>
                <a:spcPts val="0"/>
              </a:spcAft>
              <a:buFont typeface="Arial" panose="020B0604020202020204" pitchFamily="34" charset="0"/>
              <a:buChar char="•"/>
            </a:pPr>
            <a:r>
              <a:rPr lang="en-IN" sz="2400" b="1" kern="0" dirty="0">
                <a:solidFill>
                  <a:srgbClr val="000000"/>
                </a:solidFill>
                <a:ea typeface="Calibri"/>
                <a:cs typeface="Calibri"/>
                <a:sym typeface="Calibri"/>
              </a:rPr>
              <a:t>Removing symbols and convert objects into </a:t>
            </a:r>
            <a:r>
              <a:rPr lang="en-IN" sz="2400" b="1" kern="0" dirty="0" err="1">
                <a:solidFill>
                  <a:srgbClr val="000000"/>
                </a:solidFill>
                <a:ea typeface="Calibri"/>
                <a:cs typeface="Calibri"/>
                <a:sym typeface="Calibri"/>
              </a:rPr>
              <a:t>flot</a:t>
            </a:r>
            <a:r>
              <a:rPr lang="en-IN" sz="2400" b="1" kern="0" dirty="0">
                <a:solidFill>
                  <a:srgbClr val="000000"/>
                </a:solidFill>
                <a:ea typeface="Calibri"/>
                <a:cs typeface="Calibri"/>
                <a:sym typeface="Calibri"/>
              </a:rPr>
              <a:t> datatypes</a:t>
            </a:r>
            <a:endParaRPr lang="en-IN" sz="2400" b="1" kern="0" dirty="0">
              <a:solidFill>
                <a:srgbClr val="3F3F3F"/>
              </a:solidFill>
              <a:ea typeface="Calibri"/>
              <a:cs typeface="Calibri"/>
              <a:sym typeface="Calibri"/>
            </a:endParaRP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Dealing with Missing values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Dropping Unnecessary columns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Duplicate values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Correlation</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Outliers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Visualizations</a:t>
            </a:r>
          </a:p>
        </p:txBody>
      </p:sp>
    </p:spTree>
    <p:extLst>
      <p:ext uri="{BB962C8B-B14F-4D97-AF65-F5344CB8AC3E}">
        <p14:creationId xmlns:p14="http://schemas.microsoft.com/office/powerpoint/2010/main" val="294777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1546</Words>
  <Application>Microsoft Office PowerPoint</Application>
  <PresentationFormat>Widescreen</PresentationFormat>
  <Paragraphs>144</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Aharoni</vt:lpstr>
      <vt:lpstr>Algerian</vt:lpstr>
      <vt:lpstr>Arial</vt:lpstr>
      <vt:lpstr>Arimo</vt:lpstr>
      <vt:lpstr>Bahnschrift</vt:lpstr>
      <vt:lpstr>Calibri</vt:lpstr>
      <vt:lpstr>Calibri Light</vt:lpstr>
      <vt:lpstr>HP Simplified Hans</vt:lpstr>
      <vt:lpstr>HP Simplified Jpan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salahuddin</dc:creator>
  <cp:lastModifiedBy>mohd rafay</cp:lastModifiedBy>
  <cp:revision>3</cp:revision>
  <dcterms:created xsi:type="dcterms:W3CDTF">2024-12-29T10:25:40Z</dcterms:created>
  <dcterms:modified xsi:type="dcterms:W3CDTF">2024-12-30T08:11:00Z</dcterms:modified>
</cp:coreProperties>
</file>