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GenAI Predefined Prompting – Industry Approaches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Detailed Strategy for Loan Advisor Document Comparison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GPT-Based Prompting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⚠️ Limitations:</a:t>
            </a:r>
          </a:p>
          <a:p>
            <a:pPr>
              <a:defRPr sz="1800"/>
            </a:pPr>
            <a:r>
              <a:t>• May hallucinate or generate off-topic prompts</a:t>
            </a:r>
          </a:p>
          <a:p>
            <a:pPr>
              <a:defRPr sz="1800"/>
            </a:pPr>
            <a:r>
              <a:t>• Expensive and may require tuning for domain accuracy</a:t>
            </a:r>
          </a:p>
          <a:p>
            <a:pPr>
              <a:defRPr sz="1800"/>
            </a:pPr>
            <a:r>
              <a:t>⚙️ Implementation:</a:t>
            </a:r>
          </a:p>
          <a:p>
            <a:pPr>
              <a:defRPr sz="1800"/>
            </a:pPr>
            <a:r>
              <a:t>• Extract section content using parsing tools (e.g., PyMuPDF)</a:t>
            </a:r>
          </a:p>
          <a:p>
            <a:pPr>
              <a:defRPr sz="1800"/>
            </a:pPr>
            <a:r>
              <a:t>• Feed selected text into a prompt template or chain</a:t>
            </a:r>
          </a:p>
          <a:p>
            <a:pPr>
              <a:defRPr sz="1800"/>
            </a:pPr>
            <a:r>
              <a:t>• Generate user-facing prompts on-the-fly via OpenAI</a:t>
            </a:r>
          </a:p>
          <a:p>
            <a:pPr>
              <a:defRPr sz="1800"/>
            </a:pPr>
            <a:r>
              <a:t>🛠️ Tools: OpenAI API, prompt templates, Python scripts</a:t>
            </a:r>
          </a:p>
          <a:p>
            <a:pPr>
              <a:defRPr sz="1800"/>
            </a:pPr>
            <a:r>
              <a:t>📘 Additional Example:</a:t>
            </a:r>
          </a:p>
          <a:p>
            <a:pPr>
              <a:defRPr sz="1800"/>
            </a:pPr>
            <a:r>
              <a:t>• 'Summarize differences in interest calculation methods.'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Agent-Based Prompting (RAG)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⚠️ Limitations:</a:t>
            </a:r>
          </a:p>
          <a:p>
            <a:pPr>
              <a:defRPr sz="1800"/>
            </a:pPr>
            <a:r>
              <a:t>• Complex architecture (retriever, embedding DB, GPT pipeline)</a:t>
            </a:r>
          </a:p>
          <a:p>
            <a:pPr>
              <a:defRPr sz="1800"/>
            </a:pPr>
            <a:r>
              <a:t>• Higher latency and operational cost</a:t>
            </a:r>
          </a:p>
          <a:p>
            <a:pPr>
              <a:defRPr sz="1800"/>
            </a:pPr>
            <a:r>
              <a:t>⚙️ Implementation:</a:t>
            </a:r>
          </a:p>
          <a:p>
            <a:pPr>
              <a:defRPr sz="1800"/>
            </a:pPr>
            <a:r>
              <a:t>• Generate document embeddings and index in a vector store</a:t>
            </a:r>
          </a:p>
          <a:p>
            <a:pPr>
              <a:defRPr sz="1800"/>
            </a:pPr>
            <a:r>
              <a:t>• Retrieve top-matching sections for selected areas</a:t>
            </a:r>
          </a:p>
          <a:p>
            <a:pPr>
              <a:defRPr sz="1800"/>
            </a:pPr>
            <a:r>
              <a:t>• Feed them to GPT using retrieval-augmented prompt format</a:t>
            </a:r>
          </a:p>
          <a:p>
            <a:pPr>
              <a:defRPr sz="1800"/>
            </a:pPr>
            <a:r>
              <a:t>🛠️ Tools: LangChain, Pinecone, GPT-4, embedding APIs</a:t>
            </a:r>
          </a:p>
          <a:p>
            <a:pPr>
              <a:defRPr sz="1800"/>
            </a:pPr>
            <a:r>
              <a:t>📘 Additional Example:</a:t>
            </a:r>
          </a:p>
          <a:p>
            <a:pPr>
              <a:defRPr sz="1800"/>
            </a:pPr>
            <a:r>
              <a:t>• 'Identify inconsistencies in borrower default clauses.'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Comprehensive Summary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4124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402080"/>
                <a:gridCol w="1402080"/>
                <a:gridCol w="1402080"/>
                <a:gridCol w="1402080"/>
              </a:tblGrid>
              <a:tr h="4572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Resources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Implementation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Response Time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Landing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Embedding model, Vector DB, LangChain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Complex setup, slower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Azure OpenAI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Form Recognizer, Template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Rigid for custom docs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Very Fast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Dynamic 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OpenAI API, Basic 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Hallucination risk,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Fast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RAG/Agent-Based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Retriever, GPT, Vector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Heavy infra,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Context: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Web App for Loan Document Comparison</a:t>
            </a:r>
          </a:p>
          <a:p>
            <a:pPr>
              <a:defRPr sz="1800"/>
            </a:pPr>
            <a:r>
              <a:t>Frontend: React | Backend: FastAPI</a:t>
            </a:r>
          </a:p>
          <a:p>
            <a:pPr>
              <a:defRPr sz="1800"/>
            </a:pPr>
            <a:r>
              <a:t>User uploads two loan advisor documents</a:t>
            </a:r>
          </a:p>
          <a:p>
            <a:pPr>
              <a:defRPr sz="1800"/>
            </a:pPr>
            <a:r>
              <a:t>Sections (e.g., interest, repayment, penalties) are detected</a:t>
            </a:r>
          </a:p>
          <a:p>
            <a:pPr>
              <a:defRPr sz="1800"/>
            </a:pPr>
            <a:r>
              <a:t>Users compare selected sections using GPT chatbot</a:t>
            </a:r>
          </a:p>
          <a:p>
            <a:pPr>
              <a:defRPr sz="1800"/>
            </a:pPr>
            <a:r>
              <a:t>Goal: Introduce intelligent predefined prompts for better UX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Landing AI – Agentic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🔍 Uses advanced semantic embeddings and chunking</a:t>
            </a:r>
          </a:p>
          <a:p>
            <a:pPr>
              <a:defRPr sz="1800"/>
            </a:pPr>
            <a:r>
              <a:t>💡 Extracts section intent to create relevant prompts automatically</a:t>
            </a:r>
          </a:p>
          <a:p>
            <a:pPr>
              <a:defRPr sz="1800"/>
            </a:pPr>
            <a:r>
              <a:t>📘 Example: 'Compare penalty clauses between documents'</a:t>
            </a:r>
          </a:p>
          <a:p>
            <a:pPr>
              <a:defRPr sz="1800"/>
            </a:pPr>
            <a:r>
              <a:t>✅ Benefits:</a:t>
            </a:r>
          </a:p>
          <a:p>
            <a:pPr>
              <a:defRPr sz="1800"/>
            </a:pPr>
            <a:r>
              <a:t>• High contextual accuracy, good for financial/legal docs</a:t>
            </a:r>
          </a:p>
          <a:p>
            <a:pPr>
              <a:defRPr sz="1800"/>
            </a:pPr>
            <a:r>
              <a:t>• Handles multilingual &amp; unstructured input well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OpenAI – Template-Based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🔍 Uses fixed prompt templates linked to document structure</a:t>
            </a:r>
          </a:p>
          <a:p>
            <a:pPr>
              <a:defRPr sz="1800"/>
            </a:pPr>
            <a:r>
              <a:t>🧠 Leverages Azure Document Intelligence for extraction</a:t>
            </a:r>
          </a:p>
          <a:p>
            <a:pPr>
              <a:defRPr sz="1800"/>
            </a:pPr>
            <a:r>
              <a:t>📘 Example: 'Summarize repayment condition differences'</a:t>
            </a:r>
          </a:p>
          <a:p>
            <a:pPr>
              <a:defRPr sz="1800"/>
            </a:pPr>
            <a:r>
              <a:t>✅ Benefits:</a:t>
            </a:r>
          </a:p>
          <a:p>
            <a:pPr>
              <a:defRPr sz="1800"/>
            </a:pPr>
            <a:r>
              <a:t>• Fast response and scalable</a:t>
            </a:r>
          </a:p>
          <a:p>
            <a:pPr>
              <a:defRPr sz="1800"/>
            </a:pPr>
            <a:r>
              <a:t>• Easy to implement for standardized financial documents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GPT-Based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🔍 GPT generates prompts dynamically from section data</a:t>
            </a:r>
          </a:p>
          <a:p>
            <a:pPr>
              <a:defRPr sz="1800"/>
            </a:pPr>
            <a:r>
              <a:t>💡 Reads text and forms relevant questions contextually</a:t>
            </a:r>
          </a:p>
          <a:p>
            <a:pPr>
              <a:defRPr sz="1800"/>
            </a:pPr>
            <a:r>
              <a:t>📘 Example: 'What are the key differences in interest clauses?'</a:t>
            </a:r>
          </a:p>
          <a:p>
            <a:pPr>
              <a:defRPr sz="1800"/>
            </a:pPr>
            <a:r>
              <a:t>✅ Benefits:</a:t>
            </a:r>
          </a:p>
          <a:p>
            <a:pPr>
              <a:defRPr sz="1800"/>
            </a:pPr>
            <a:r>
              <a:t>• Highly adaptive for unpredictable user needs</a:t>
            </a:r>
          </a:p>
          <a:p>
            <a:pPr>
              <a:defRPr sz="1800"/>
            </a:pPr>
            <a:r>
              <a:t>• Reduces manual prompt curation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Agent-Based Prompting (RAG)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🔍 Combines vector-based retrieval with GPT for generation</a:t>
            </a:r>
          </a:p>
          <a:p>
            <a:pPr>
              <a:defRPr sz="1800"/>
            </a:pPr>
            <a:r>
              <a:t>💡 Retrieves semantically relevant chunks before generating prompt</a:t>
            </a:r>
          </a:p>
          <a:p>
            <a:pPr>
              <a:defRPr sz="1800"/>
            </a:pPr>
            <a:r>
              <a:t>📘 Example: 'Compare borrower rights in retrieved sections'</a:t>
            </a:r>
          </a:p>
          <a:p>
            <a:pPr>
              <a:defRPr sz="1800"/>
            </a:pPr>
            <a:r>
              <a:t>✅ Benefits:</a:t>
            </a:r>
          </a:p>
          <a:p>
            <a:pPr>
              <a:defRPr sz="1800"/>
            </a:pPr>
            <a:r>
              <a:t>• High accuracy and contextual grounding</a:t>
            </a:r>
          </a:p>
          <a:p>
            <a:pPr>
              <a:defRPr sz="1800"/>
            </a:pPr>
            <a:r>
              <a:t>• Can support reasoning over multiple sections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Comparison of Industry Approaches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572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Implementation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Best Use Case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Landing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Legal/Financial compliance comparisons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Azure OpenAI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Standardized loan documents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Dynamic 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Exploratory comparisons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RAG/Agent-Based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Multistep complex document analysis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Landing AI – Details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⚠️ Limitations:</a:t>
            </a:r>
          </a:p>
          <a:p>
            <a:pPr>
              <a:defRPr sz="1800"/>
            </a:pPr>
            <a:r>
              <a:t>• Requires setup for chunking, embedding DB, vector search</a:t>
            </a:r>
          </a:p>
          <a:p>
            <a:pPr>
              <a:defRPr sz="1800"/>
            </a:pPr>
            <a:r>
              <a:t>• Slower than template systems due to real-time generation</a:t>
            </a:r>
          </a:p>
          <a:p>
            <a:pPr>
              <a:defRPr sz="1800"/>
            </a:pPr>
            <a:r>
              <a:t>⚙️ Implementation:</a:t>
            </a:r>
          </a:p>
          <a:p>
            <a:pPr>
              <a:defRPr sz="1800"/>
            </a:pPr>
            <a:r>
              <a:t>• Chunk documents into semantically meaningful sections</a:t>
            </a:r>
          </a:p>
          <a:p>
            <a:pPr>
              <a:defRPr sz="1800"/>
            </a:pPr>
            <a:r>
              <a:t>• Generate embeddings using OpenAI or similar models</a:t>
            </a:r>
          </a:p>
          <a:p>
            <a:pPr>
              <a:defRPr sz="1800"/>
            </a:pPr>
            <a:r>
              <a:t>• Store in a vector database (e.g., FAISS, Pinecone)</a:t>
            </a:r>
          </a:p>
          <a:p>
            <a:pPr>
              <a:defRPr sz="1800"/>
            </a:pPr>
            <a:r>
              <a:t>• Use GPT to dynamically generate prompts using retrieved context</a:t>
            </a:r>
          </a:p>
          <a:p>
            <a:pPr>
              <a:defRPr sz="1800"/>
            </a:pPr>
            <a:r>
              <a:t>🛠️ Tools: LangChain, LlamaIndex, OpenAI API, Python</a:t>
            </a:r>
          </a:p>
          <a:p>
            <a:pPr>
              <a:defRPr sz="1800"/>
            </a:pPr>
            <a:r>
              <a:t>📘 Additional Example:</a:t>
            </a:r>
          </a:p>
          <a:p>
            <a:pPr>
              <a:defRPr sz="1800"/>
            </a:pPr>
            <a:r>
              <a:t>• 'Highlight key differences in collateral requirements.'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OpenAI – Details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⚠️ Limitations:</a:t>
            </a:r>
          </a:p>
          <a:p>
            <a:pPr>
              <a:defRPr sz="1800"/>
            </a:pPr>
            <a:r>
              <a:t>• Limited flexibility for unknown formats</a:t>
            </a:r>
          </a:p>
          <a:p>
            <a:pPr>
              <a:defRPr sz="1800"/>
            </a:pPr>
            <a:r>
              <a:t>• Manual updates needed for new prompt types</a:t>
            </a:r>
          </a:p>
          <a:p>
            <a:pPr>
              <a:defRPr sz="1800"/>
            </a:pPr>
            <a:r>
              <a:t>⚙️ Implementation:</a:t>
            </a:r>
          </a:p>
          <a:p>
            <a:pPr>
              <a:defRPr sz="1800"/>
            </a:pPr>
            <a:r>
              <a:t>• Extract document layout using Azure Document Intelligence</a:t>
            </a:r>
          </a:p>
          <a:p>
            <a:pPr>
              <a:defRPr sz="1800"/>
            </a:pPr>
            <a:r>
              <a:t>• Match section metadata to predefined templates in backend</a:t>
            </a:r>
          </a:p>
          <a:p>
            <a:pPr>
              <a:defRPr sz="1800"/>
            </a:pPr>
            <a:r>
              <a:t>• Render those as prompt suggestions to users</a:t>
            </a:r>
          </a:p>
          <a:p>
            <a:pPr>
              <a:defRPr sz="1800"/>
            </a:pPr>
            <a:r>
              <a:t>🛠️ Tools: Azure Form Recognizer, FastAPI, OpenAI (Azure)</a:t>
            </a:r>
          </a:p>
          <a:p>
            <a:pPr>
              <a:defRPr sz="1800"/>
            </a:pPr>
            <a:r>
              <a:t>📘 Additional Example:</a:t>
            </a:r>
          </a:p>
          <a:p>
            <a:pPr>
              <a:defRPr sz="1800"/>
            </a:pPr>
            <a:r>
              <a:t>• 'Compare repayment duration and conditions in both documents.'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