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min Admin" userId="4d3ef730edd828b5" providerId="LiveId" clId="{E2136BF4-BEFC-445B-82FB-EBAB727DFD12}"/>
    <pc:docChg chg="undo custSel modSld">
      <pc:chgData name="Admin Admin" userId="4d3ef730edd828b5" providerId="LiveId" clId="{E2136BF4-BEFC-445B-82FB-EBAB727DFD12}" dt="2025-11-01T09:08:31.246" v="366" actId="113"/>
      <pc:docMkLst>
        <pc:docMk/>
      </pc:docMkLst>
      <pc:sldChg chg="modSp mod">
        <pc:chgData name="Admin Admin" userId="4d3ef730edd828b5" providerId="LiveId" clId="{E2136BF4-BEFC-445B-82FB-EBAB727DFD12}" dt="2025-11-01T09:08:31.246" v="366" actId="113"/>
        <pc:sldMkLst>
          <pc:docMk/>
          <pc:sldMk cId="2720793846" sldId="256"/>
        </pc:sldMkLst>
        <pc:spChg chg="mod">
          <ac:chgData name="Admin Admin" userId="4d3ef730edd828b5" providerId="LiveId" clId="{E2136BF4-BEFC-445B-82FB-EBAB727DFD12}" dt="2025-11-01T09:08:31.246" v="366" actId="113"/>
          <ac:spMkLst>
            <pc:docMk/>
            <pc:sldMk cId="2720793846" sldId="256"/>
            <ac:spMk id="7" creationId="{5BEE647A-5606-A6E5-93DB-A43A8FC2D88A}"/>
          </ac:spMkLst>
        </pc:spChg>
      </pc:sldChg>
      <pc:sldChg chg="addSp delSp modSp mod">
        <pc:chgData name="Admin Admin" userId="4d3ef730edd828b5" providerId="LiveId" clId="{E2136BF4-BEFC-445B-82FB-EBAB727DFD12}" dt="2025-10-28T16:04:15.272" v="303" actId="14100"/>
        <pc:sldMkLst>
          <pc:docMk/>
          <pc:sldMk cId="519586359" sldId="258"/>
        </pc:sldMkLst>
        <pc:spChg chg="add mod">
          <ac:chgData name="Admin Admin" userId="4d3ef730edd828b5" providerId="LiveId" clId="{E2136BF4-BEFC-445B-82FB-EBAB727DFD12}" dt="2025-10-28T16:03:54.435" v="302"/>
          <ac:spMkLst>
            <pc:docMk/>
            <pc:sldMk cId="519586359" sldId="258"/>
            <ac:spMk id="13" creationId="{9DB6683D-B330-11BD-A370-D1DD86CB00FE}"/>
          </ac:spMkLst>
        </pc:spChg>
        <pc:graphicFrameChg chg="add mod modGraphic">
          <ac:chgData name="Admin Admin" userId="4d3ef730edd828b5" providerId="LiveId" clId="{E2136BF4-BEFC-445B-82FB-EBAB727DFD12}" dt="2025-10-28T15:59:43.182" v="263" actId="120"/>
          <ac:graphicFrameMkLst>
            <pc:docMk/>
            <pc:sldMk cId="519586359" sldId="258"/>
            <ac:graphicFrameMk id="6" creationId="{2CDE9EAC-96DA-1FB7-EA39-187A024E6AEF}"/>
          </ac:graphicFrameMkLst>
        </pc:graphicFrameChg>
        <pc:graphicFrameChg chg="add mod modGraphic">
          <ac:chgData name="Admin Admin" userId="4d3ef730edd828b5" providerId="LiveId" clId="{E2136BF4-BEFC-445B-82FB-EBAB727DFD12}" dt="2025-10-28T16:04:15.272" v="303" actId="14100"/>
          <ac:graphicFrameMkLst>
            <pc:docMk/>
            <pc:sldMk cId="519586359" sldId="258"/>
            <ac:graphicFrameMk id="12" creationId="{7FBC6078-AF91-1F9B-84F8-ECB37F7926A6}"/>
          </ac:graphicFrameMkLst>
        </pc:graphicFrameChg>
      </pc:sldChg>
      <pc:sldChg chg="modSp mod">
        <pc:chgData name="Admin Admin" userId="4d3ef730edd828b5" providerId="LiveId" clId="{E2136BF4-BEFC-445B-82FB-EBAB727DFD12}" dt="2025-10-28T16:18:11.609" v="306" actId="1076"/>
        <pc:sldMkLst>
          <pc:docMk/>
          <pc:sldMk cId="2832692384" sldId="259"/>
        </pc:sldMkLst>
        <pc:spChg chg="mod">
          <ac:chgData name="Admin Admin" userId="4d3ef730edd828b5" providerId="LiveId" clId="{E2136BF4-BEFC-445B-82FB-EBAB727DFD12}" dt="2025-10-28T16:18:11.609" v="306" actId="1076"/>
          <ac:spMkLst>
            <pc:docMk/>
            <pc:sldMk cId="2832692384" sldId="259"/>
            <ac:spMk id="2" creationId="{F7B2B1AF-B7ED-6DDA-888D-9BCAF08EA5E4}"/>
          </ac:spMkLst>
        </pc:spChg>
      </pc:sldChg>
      <pc:sldChg chg="modSp mod">
        <pc:chgData name="Admin Admin" userId="4d3ef730edd828b5" providerId="LiveId" clId="{E2136BF4-BEFC-445B-82FB-EBAB727DFD12}" dt="2025-10-28T16:18:23.799" v="308"/>
        <pc:sldMkLst>
          <pc:docMk/>
          <pc:sldMk cId="1837271227" sldId="263"/>
        </pc:sldMkLst>
        <pc:spChg chg="mod">
          <ac:chgData name="Admin Admin" userId="4d3ef730edd828b5" providerId="LiveId" clId="{E2136BF4-BEFC-445B-82FB-EBAB727DFD12}" dt="2025-10-28T16:18:23.799" v="308"/>
          <ac:spMkLst>
            <pc:docMk/>
            <pc:sldMk cId="1837271227" sldId="263"/>
            <ac:spMk id="2" creationId="{63F62645-36EF-8091-6776-B59E845FD339}"/>
          </ac:spMkLst>
        </pc:spChg>
        <pc:spChg chg="mod">
          <ac:chgData name="Admin Admin" userId="4d3ef730edd828b5" providerId="LiveId" clId="{E2136BF4-BEFC-445B-82FB-EBAB727DFD12}" dt="2025-10-28T16:18:02.983" v="304" actId="115"/>
          <ac:spMkLst>
            <pc:docMk/>
            <pc:sldMk cId="1837271227" sldId="263"/>
            <ac:spMk id="3" creationId="{D43F1624-D8B0-39D8-1C6F-BCD4B3C020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udoku-solver/" TargetMode="External"/><Relationship Id="rId2" Type="http://schemas.openxmlformats.org/officeDocument/2006/relationships/hyperlink" Target="https://www.geeksforgeeks.org/sudoku-backtracking-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solving-sudoku-with-backtracking-196e2f0c31d6" TargetMode="External"/><Relationship Id="rId4" Type="http://schemas.openxmlformats.org/officeDocument/2006/relationships/hyperlink" Target="https://docs.python.org/3/library/tkin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 USING BACKTRACKING </a:t>
            </a: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3142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HARSHINI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11/1/2025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346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 </a:t>
            </a:r>
            <a:r>
              <a:rPr lang="en-IN" sz="2000" dirty="0"/>
              <a:t>[1] S. Russell and P. Norvig,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. Pearson.</a:t>
            </a:r>
          </a:p>
          <a:p>
            <a:pPr marL="0" indent="0">
              <a:buNone/>
            </a:pPr>
            <a:r>
              <a:rPr lang="en-IN" sz="2000" dirty="0"/>
              <a:t>[2] “Sudoku Solver using Backtracking in Python,” </a:t>
            </a:r>
            <a:r>
              <a:rPr lang="en-IN" sz="2000" dirty="0" err="1"/>
              <a:t>GeeksforGeeks</a:t>
            </a:r>
            <a:r>
              <a:rPr lang="en-IN" sz="2000" dirty="0"/>
              <a:t>. [Online]. Available: </a:t>
            </a:r>
            <a:r>
              <a:rPr lang="en-IN" sz="2000" u="sng" dirty="0">
                <a:hlinkClick r:id="rId2"/>
              </a:rPr>
              <a:t>https://www.geeksforgeeks.org/sudoku-backtracking-7/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[3] “Python Sudoku Solver,” Real Python. [Online]. Available: </a:t>
            </a:r>
            <a:r>
              <a:rPr lang="en-IN" sz="2000" u="sng" dirty="0">
                <a:hlinkClick r:id="rId3"/>
              </a:rPr>
              <a:t>https://realpython.com/python-sudoku-solver/</a:t>
            </a:r>
            <a:endParaRPr lang="en-IN" sz="2000" u="sng" dirty="0"/>
          </a:p>
          <a:p>
            <a:pPr marL="0" indent="0">
              <a:buNone/>
            </a:pPr>
            <a:r>
              <a:rPr lang="en-IN" sz="2000" dirty="0"/>
              <a:t>[4] Python Official Documentation, </a:t>
            </a:r>
            <a:r>
              <a:rPr lang="en-IN" sz="2000" dirty="0" err="1"/>
              <a:t>Tkinter</a:t>
            </a:r>
            <a:r>
              <a:rPr lang="en-IN" sz="2000" dirty="0"/>
              <a:t> Library. [Online]. Available: </a:t>
            </a:r>
            <a:r>
              <a:rPr lang="en-IN" sz="2000" u="sng" dirty="0">
                <a:hlinkClick r:id="rId4"/>
              </a:rPr>
              <a:t>https://docs.python.org/3/library/tkinter.html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[5] “Solving Sudoku with Backtracking,” Towards Data Science. [Online]. Available: </a:t>
            </a:r>
            <a:r>
              <a:rPr lang="en-IN" sz="2000" u="sng" dirty="0">
                <a:hlinkClick r:id="rId5"/>
              </a:rPr>
              <a:t>https://towardsdatascience.com/solving-sudoku-with-backtracking-196e2f0c31d6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Artificial Intelligence (AI) can be applied to </a:t>
            </a:r>
            <a:r>
              <a:rPr lang="en-US" sz="2000" b="1" dirty="0"/>
              <a:t>constraint satisfaction problems</a:t>
            </a:r>
            <a:r>
              <a:rPr lang="en-US" sz="2000" dirty="0"/>
              <a:t>, where solutions must satisfy specific rules.</a:t>
            </a:r>
          </a:p>
          <a:p>
            <a:pPr lvl="0"/>
            <a:r>
              <a:rPr lang="en-US" sz="2000" dirty="0"/>
              <a:t>In this project, a </a:t>
            </a:r>
            <a:r>
              <a:rPr lang="en-US" sz="2000" b="1" dirty="0"/>
              <a:t>Sudoku-solving problem</a:t>
            </a:r>
            <a:r>
              <a:rPr lang="en-US" sz="2000" dirty="0"/>
              <a:t> is addressed using the </a:t>
            </a:r>
            <a:r>
              <a:rPr lang="en-US" sz="2000" b="1" dirty="0"/>
              <a:t>Backtracking algorithm</a:t>
            </a:r>
            <a:r>
              <a:rPr lang="en-US" sz="2000" dirty="0"/>
              <a:t>, which systematically explores possible number placements and backtracks when a dead-end occurs.</a:t>
            </a:r>
          </a:p>
          <a:p>
            <a:pPr lvl="0"/>
            <a:r>
              <a:rPr lang="en-US" sz="2000" dirty="0"/>
              <a:t>The project demonstrates how AI techniques can be used for </a:t>
            </a:r>
            <a:r>
              <a:rPr lang="en-US" sz="2000" b="1" dirty="0"/>
              <a:t>decision-making and problem-solving</a:t>
            </a:r>
            <a:r>
              <a:rPr lang="en-US" sz="2000" dirty="0"/>
              <a:t> in constrained environments like Sudoku.</a:t>
            </a:r>
          </a:p>
          <a:p>
            <a:pPr lvl="0"/>
            <a:r>
              <a:rPr lang="en-US" sz="2000" dirty="0"/>
              <a:t>The task is to </a:t>
            </a:r>
            <a:r>
              <a:rPr lang="en-US" sz="2000" b="1" dirty="0"/>
              <a:t>fill empty cells</a:t>
            </a:r>
            <a:r>
              <a:rPr lang="en-US" sz="2000" dirty="0"/>
              <a:t> in a partially completed 9×9 Sudoku grid while ensuring that all rows, columns, and 3×3 </a:t>
            </a:r>
            <a:r>
              <a:rPr lang="en-US" sz="2000" dirty="0" err="1"/>
              <a:t>subgrids</a:t>
            </a:r>
            <a:r>
              <a:rPr lang="en-US" sz="2000" dirty="0"/>
              <a:t> contain numbers 1–9 without repetition.</a:t>
            </a:r>
          </a:p>
          <a:p>
            <a:pPr lvl="0"/>
            <a:r>
              <a:rPr lang="en-US" sz="2000" dirty="0"/>
              <a:t>The problem highlights the need for </a:t>
            </a:r>
            <a:r>
              <a:rPr lang="en-US" sz="2000" b="1" dirty="0"/>
              <a:t>intelligent search strategies</a:t>
            </a:r>
            <a:r>
              <a:rPr lang="en-US" sz="2000" dirty="0"/>
              <a:t> that efficiently explore possibilities and guarantee a valid solution for solvable puzzles.</a:t>
            </a:r>
          </a:p>
          <a:p>
            <a:pPr lvl="0"/>
            <a:r>
              <a:rPr lang="en-US" sz="2000" dirty="0"/>
              <a:t>To design and implement an algorithm capable of </a:t>
            </a:r>
            <a:r>
              <a:rPr lang="en-US" sz="2000" b="1" dirty="0"/>
              <a:t>solving any given Sudoku puzzle</a:t>
            </a:r>
            <a:r>
              <a:rPr lang="en-US" sz="2000" dirty="0"/>
              <a:t> using backtracking.</a:t>
            </a:r>
          </a:p>
          <a:p>
            <a:pPr lvl="0"/>
            <a:r>
              <a:rPr lang="en-US" sz="2000" dirty="0"/>
              <a:t>To provide a </a:t>
            </a:r>
            <a:r>
              <a:rPr lang="en-US" sz="2000" b="1" dirty="0"/>
              <a:t>graphical user interface (GUI)</a:t>
            </a:r>
            <a:r>
              <a:rPr lang="en-US" sz="2000" dirty="0"/>
              <a:t> in Python for entering puzzles, visualizing the solution, and interacting with the grid.</a:t>
            </a:r>
          </a:p>
          <a:p>
            <a:r>
              <a:rPr lang="en-US" sz="2000" dirty="0"/>
              <a:t>To </a:t>
            </a:r>
            <a:r>
              <a:rPr lang="en-US" sz="2000" b="1" dirty="0"/>
              <a:t>handle invalid or unsolvable puzzles</a:t>
            </a:r>
            <a:r>
              <a:rPr lang="en-US" sz="2000" dirty="0"/>
              <a:t> appropriately, alerting the user when no solution exists.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4"/>
            <a:ext cx="10515600" cy="52822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000" b="1" dirty="0"/>
              <a:t>Sudoku solving</a:t>
            </a:r>
            <a:r>
              <a:rPr lang="en-US" sz="2000" dirty="0"/>
              <a:t> is a </a:t>
            </a:r>
            <a:r>
              <a:rPr lang="en-US" sz="2000" b="1" dirty="0"/>
              <a:t>constraint satisfaction problem</a:t>
            </a:r>
            <a:r>
              <a:rPr lang="en-US" sz="2000" dirty="0"/>
              <a:t> where each cell in the 9×9 grid is treated as a state.</a:t>
            </a:r>
            <a:endParaRPr lang="en-IN" sz="2000" dirty="0"/>
          </a:p>
          <a:p>
            <a:pPr lvl="1"/>
            <a:r>
              <a:rPr lang="en-US" sz="2000" b="1" dirty="0"/>
              <a:t>Backtracking Algorithm</a:t>
            </a:r>
            <a:r>
              <a:rPr lang="en-US" sz="2000" dirty="0"/>
              <a:t> is commonly used for solving Sudoku.</a:t>
            </a:r>
            <a:r>
              <a:rPr lang="en-US" sz="1800" dirty="0"/>
              <a:t>.</a:t>
            </a:r>
          </a:p>
          <a:p>
            <a:pPr lvl="1"/>
            <a:r>
              <a:rPr lang="en-IN" sz="2000" dirty="0"/>
              <a:t>It fills an empty cell with numbers </a:t>
            </a:r>
            <a:r>
              <a:rPr lang="en-IN" sz="2000" b="1" dirty="0"/>
              <a:t>1–9</a:t>
            </a:r>
            <a:r>
              <a:rPr lang="en-IN" sz="2000" dirty="0"/>
              <a:t> and checks </a:t>
            </a:r>
            <a:r>
              <a:rPr lang="en-IN" sz="2000" b="1" dirty="0"/>
              <a:t>row, column, and 3×3 </a:t>
            </a:r>
            <a:r>
              <a:rPr lang="en-IN" sz="2000" b="1" dirty="0" err="1"/>
              <a:t>subgrid</a:t>
            </a:r>
            <a:r>
              <a:rPr lang="en-IN" sz="2000" b="1" dirty="0"/>
              <a:t> constraints</a:t>
            </a:r>
            <a:r>
              <a:rPr lang="en-US" sz="2000" dirty="0"/>
              <a:t>.</a:t>
            </a:r>
            <a:endParaRPr lang="en-IN" sz="2000" dirty="0"/>
          </a:p>
          <a:p>
            <a:pPr lvl="1"/>
            <a:r>
              <a:rPr lang="en-US" sz="2000" dirty="0"/>
              <a:t> The algorithm </a:t>
            </a:r>
            <a:r>
              <a:rPr lang="en-US" sz="2000" b="1" dirty="0"/>
              <a:t>recursively explores</a:t>
            </a:r>
            <a:r>
              <a:rPr lang="en-US" sz="2000" dirty="0"/>
              <a:t> the next empty cell and </a:t>
            </a:r>
            <a:r>
              <a:rPr lang="en-US" sz="2000" b="1" dirty="0"/>
              <a:t>backtracks</a:t>
            </a:r>
            <a:r>
              <a:rPr lang="en-US" sz="2000" dirty="0"/>
              <a:t> if a contradiction occurs.</a:t>
            </a:r>
            <a:endParaRPr lang="en-IN" sz="2000" dirty="0"/>
          </a:p>
          <a:p>
            <a:pPr lvl="1"/>
            <a:r>
              <a:rPr lang="en-US" sz="2000" dirty="0"/>
              <a:t>The advantages are Simple, efficient, and guarantees a solution for </a:t>
            </a:r>
            <a:r>
              <a:rPr lang="en-US" sz="2000" b="1" dirty="0"/>
              <a:t>valid 9×9 grids.</a:t>
            </a:r>
            <a:endParaRPr lang="en-US" sz="2000" dirty="0"/>
          </a:p>
          <a:p>
            <a:pPr lvl="1"/>
            <a:r>
              <a:rPr lang="en-US" sz="2000" dirty="0"/>
              <a:t>Alternative approaches are Constraint Propagation and Stochastic Search (Simulated Annealing).</a:t>
            </a:r>
          </a:p>
          <a:p>
            <a:pPr lvl="1"/>
            <a:r>
              <a:rPr lang="en-US" sz="2000" b="1" dirty="0"/>
              <a:t>Justification:</a:t>
            </a:r>
            <a:r>
              <a:rPr lang="en-US" sz="2000" dirty="0"/>
              <a:t> Backtracking is chosen because it is </a:t>
            </a:r>
            <a:r>
              <a:rPr lang="en-US" sz="2000" b="1" dirty="0"/>
              <a:t>simple, efficient, deterministic, and guarantees a solution</a:t>
            </a:r>
            <a:r>
              <a:rPr lang="en-US" sz="2000" dirty="0"/>
              <a:t> for standard 9×9 Sudoku grids, making it ideal for small to medium-sized puzzles.</a:t>
            </a:r>
            <a:endParaRPr lang="en-IN" sz="2000" dirty="0"/>
          </a:p>
          <a:p>
            <a:pPr lvl="1"/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1624-D8B0-39D8-1C6F-BCD4B3C0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b="1" u="sng" dirty="0"/>
              <a:t>ALGORITHM</a:t>
            </a:r>
          </a:p>
          <a:p>
            <a:pPr lvl="0"/>
            <a:r>
              <a:rPr lang="en-US" sz="2400" dirty="0"/>
              <a:t>Initialize the Sudoku grid with the given numbers; empty cells are marked as 0.</a:t>
            </a:r>
            <a:endParaRPr lang="en-IN" sz="2400" dirty="0"/>
          </a:p>
          <a:p>
            <a:pPr lvl="0"/>
            <a:r>
              <a:rPr lang="en-US" sz="2400" dirty="0"/>
              <a:t>Start scanning the grid row by row and column by column to </a:t>
            </a:r>
            <a:r>
              <a:rPr lang="en-US" sz="2400" b="1" dirty="0"/>
              <a:t>find the first empty cell</a:t>
            </a:r>
            <a:r>
              <a:rPr lang="en-US" sz="2400" dirty="0"/>
              <a:t>.</a:t>
            </a:r>
            <a:endParaRPr lang="en-IN" sz="2400" dirty="0"/>
          </a:p>
          <a:p>
            <a:pPr lvl="0"/>
            <a:r>
              <a:rPr lang="en-US" sz="2200" dirty="0"/>
              <a:t>Select the empty cell and </a:t>
            </a:r>
            <a:r>
              <a:rPr lang="en-US" sz="2200" b="1" dirty="0"/>
              <a:t>try placing numbers 1–9</a:t>
            </a:r>
            <a:r>
              <a:rPr lang="en-US" sz="2200" dirty="0"/>
              <a:t> in it.</a:t>
            </a:r>
            <a:endParaRPr lang="en-IN" sz="2200" dirty="0"/>
          </a:p>
          <a:p>
            <a:pPr lvl="0"/>
            <a:r>
              <a:rPr lang="en-US" sz="2200" dirty="0"/>
              <a:t>For each number, </a:t>
            </a:r>
            <a:r>
              <a:rPr lang="en-US" sz="2200" b="1" dirty="0"/>
              <a:t>check if it is valid</a:t>
            </a:r>
            <a:r>
              <a:rPr lang="en-US" sz="2200" dirty="0"/>
              <a:t> according to row, column, and 3×3 </a:t>
            </a:r>
            <a:r>
              <a:rPr lang="en-US" sz="2200" dirty="0" err="1"/>
              <a:t>subgrid</a:t>
            </a:r>
            <a:r>
              <a:rPr lang="en-US" sz="2200" dirty="0"/>
              <a:t> rules.</a:t>
            </a:r>
            <a:endParaRPr lang="en-IN" sz="2200" dirty="0"/>
          </a:p>
          <a:p>
            <a:pPr lvl="0"/>
            <a:r>
              <a:rPr lang="en-US" sz="2200" dirty="0"/>
              <a:t>If the number is valid, </a:t>
            </a:r>
            <a:r>
              <a:rPr lang="en-US" sz="2200" b="1" dirty="0"/>
              <a:t>place it in the cell</a:t>
            </a:r>
            <a:r>
              <a:rPr lang="en-US" sz="2200" dirty="0"/>
              <a:t>.</a:t>
            </a:r>
            <a:endParaRPr lang="en-IN" sz="2200" dirty="0"/>
          </a:p>
          <a:p>
            <a:pPr lvl="0"/>
            <a:r>
              <a:rPr lang="en-US" sz="2200" b="1" dirty="0"/>
              <a:t>Recursively move to the next empty cell</a:t>
            </a:r>
            <a:r>
              <a:rPr lang="en-US" sz="2200" dirty="0"/>
              <a:t> and repeat the process.</a:t>
            </a:r>
            <a:endParaRPr lang="en-IN" sz="2200" dirty="0"/>
          </a:p>
          <a:p>
            <a:pPr lvl="0"/>
            <a:r>
              <a:rPr lang="en-US" sz="2200" dirty="0"/>
              <a:t>If a dead end is reached (no valid number can be placed), </a:t>
            </a:r>
            <a:r>
              <a:rPr lang="en-US" sz="2200" b="1" dirty="0"/>
              <a:t>backtrack</a:t>
            </a:r>
            <a:r>
              <a:rPr lang="en-US" sz="2200" dirty="0"/>
              <a:t> by removing the previous number and trying the next option.</a:t>
            </a:r>
            <a:endParaRPr lang="en-IN" sz="2200" dirty="0"/>
          </a:p>
          <a:p>
            <a:pPr lvl="0"/>
            <a:r>
              <a:rPr lang="en-US" sz="2200" dirty="0"/>
              <a:t>Continue recursively </a:t>
            </a:r>
            <a:r>
              <a:rPr lang="en-US" sz="2200" b="1" dirty="0"/>
              <a:t>filling empty cells and backtracking when necessary</a:t>
            </a:r>
            <a:r>
              <a:rPr lang="en-US" sz="2200" dirty="0"/>
              <a:t>.</a:t>
            </a:r>
            <a:endParaRPr lang="en-IN" sz="2200" dirty="0"/>
          </a:p>
          <a:p>
            <a:pPr lvl="0"/>
            <a:r>
              <a:rPr lang="en-US" sz="2200" dirty="0"/>
              <a:t>The process continues until </a:t>
            </a:r>
            <a:r>
              <a:rPr lang="en-US" sz="2200" b="1" dirty="0"/>
              <a:t>all cells are filled correctly</a:t>
            </a:r>
            <a:r>
              <a:rPr lang="en-US" sz="2200" dirty="0"/>
              <a:t>, solving the puzzle.</a:t>
            </a:r>
            <a:endParaRPr lang="en-IN" sz="2200" dirty="0"/>
          </a:p>
          <a:p>
            <a:pPr lvl="0"/>
            <a:r>
              <a:rPr lang="en-US" sz="2200" dirty="0"/>
              <a:t>If no number fits in the first empty cell after exploring all possibilities, the algorithm </a:t>
            </a:r>
            <a:r>
              <a:rPr lang="en-US" sz="2200" b="1" dirty="0"/>
              <a:t>concludes that no solution exists.</a:t>
            </a:r>
            <a:r>
              <a:rPr lang="en-US" sz="2200" dirty="0"/>
              <a:t> </a:t>
            </a:r>
            <a:endParaRPr lang="en-IN" sz="2200" dirty="0"/>
          </a:p>
          <a:p>
            <a:pPr lvl="0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DE9EAC-96DA-1FB7-EA39-187A024E6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6257"/>
              </p:ext>
            </p:extLst>
          </p:nvPr>
        </p:nvGraphicFramePr>
        <p:xfrm>
          <a:off x="2032000" y="2408902"/>
          <a:ext cx="8999794" cy="119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710">
                  <a:extLst>
                    <a:ext uri="{9D8B030D-6E8A-4147-A177-3AD203B41FA5}">
                      <a16:colId xmlns:a16="http://schemas.microsoft.com/office/drawing/2014/main" val="1391983633"/>
                    </a:ext>
                  </a:extLst>
                </a:gridCol>
                <a:gridCol w="5329084">
                  <a:extLst>
                    <a:ext uri="{9D8B030D-6E8A-4147-A177-3AD203B41FA5}">
                      <a16:colId xmlns:a16="http://schemas.microsoft.com/office/drawing/2014/main" val="1413214934"/>
                    </a:ext>
                  </a:extLst>
                </a:gridCol>
              </a:tblGrid>
              <a:tr h="1199537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116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BC6078-AF91-1F9B-84F8-ECB37F792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69727"/>
              </p:ext>
            </p:extLst>
          </p:nvPr>
        </p:nvGraphicFramePr>
        <p:xfrm>
          <a:off x="5968182" y="2723535"/>
          <a:ext cx="4434347" cy="740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4347">
                  <a:extLst>
                    <a:ext uri="{9D8B030D-6E8A-4147-A177-3AD203B41FA5}">
                      <a16:colId xmlns:a16="http://schemas.microsoft.com/office/drawing/2014/main" val="475511920"/>
                    </a:ext>
                  </a:extLst>
                </a:gridCol>
              </a:tblGrid>
              <a:tr h="74000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 dirty="0">
                          <a:solidFill>
                            <a:schemeClr val="tx1"/>
                          </a:solidFill>
                          <a:effectLst/>
                        </a:rPr>
                        <a:t>https://github.com/HarshiniJayakumar/HARSHINI-J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838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DB6683D-B330-11BD-A370-D1DD86CB00FE}"/>
              </a:ext>
            </a:extLst>
          </p:cNvPr>
          <p:cNvSpPr txBox="1"/>
          <p:nvPr/>
        </p:nvSpPr>
        <p:spPr>
          <a:xfrm>
            <a:off x="2104103" y="2723535"/>
            <a:ext cx="337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Git Hub Link of the project and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US" sz="2000" dirty="0"/>
              <a:t>The program </a:t>
            </a:r>
            <a:r>
              <a:rPr lang="en-US" sz="2000" b="1" dirty="0"/>
              <a:t>opens a 9×9 Sudoku grid</a:t>
            </a:r>
            <a:r>
              <a:rPr lang="en-US" sz="2000" dirty="0"/>
              <a:t> with pre-filled numbers from the puzzle. Pre-filled numbers are displayed which are </a:t>
            </a:r>
            <a:r>
              <a:rPr lang="en-US" sz="2000" b="1" dirty="0" err="1"/>
              <a:t>uneditable</a:t>
            </a:r>
            <a:r>
              <a:rPr lang="en-US" sz="2000" dirty="0"/>
              <a:t>..</a:t>
            </a:r>
            <a:endParaRPr lang="en-IN" sz="2000" dirty="0"/>
          </a:p>
          <a:p>
            <a:pPr lvl="0"/>
            <a:r>
              <a:rPr lang="en-US" sz="2000" dirty="0"/>
              <a:t>Users can </a:t>
            </a:r>
            <a:r>
              <a:rPr lang="en-US" sz="2000" b="1" dirty="0"/>
              <a:t>enter numbers in empty cells</a:t>
            </a:r>
            <a:r>
              <a:rPr lang="en-US" sz="2000" dirty="0"/>
              <a:t> (black text) to create a custom puzzle.</a:t>
            </a:r>
            <a:endParaRPr lang="en-IN" sz="2000" dirty="0"/>
          </a:p>
          <a:p>
            <a:pPr lvl="0"/>
            <a:r>
              <a:rPr lang="en-US" sz="2000" dirty="0"/>
              <a:t>Clicking the </a:t>
            </a:r>
            <a:r>
              <a:rPr lang="en-US" sz="2000" b="1" dirty="0"/>
              <a:t>“Solve Sudoku”</a:t>
            </a:r>
            <a:r>
              <a:rPr lang="en-US" sz="2000" dirty="0"/>
              <a:t> button runs the </a:t>
            </a:r>
            <a:r>
              <a:rPr lang="en-US" sz="2000" b="1" dirty="0"/>
              <a:t>backtracking algorithm</a:t>
            </a:r>
            <a:r>
              <a:rPr lang="en-US" sz="2000" dirty="0"/>
              <a:t> to fill in empty cells.</a:t>
            </a:r>
            <a:endParaRPr lang="en-IN" sz="2000" dirty="0"/>
          </a:p>
          <a:p>
            <a:pPr lvl="0"/>
            <a:r>
              <a:rPr lang="en-US" sz="2000" b="1" dirty="0"/>
              <a:t>Solved numbers</a:t>
            </a:r>
            <a:r>
              <a:rPr lang="en-US" sz="2000" dirty="0"/>
              <a:t> are displayed in the grid (currently in black, editable) while pre-filled numbers remain </a:t>
            </a:r>
            <a:r>
              <a:rPr lang="en-US" sz="2000" b="1" dirty="0"/>
              <a:t>locked</a:t>
            </a:r>
            <a:r>
              <a:rPr lang="en-US" b="1" dirty="0"/>
              <a:t>.</a:t>
            </a:r>
            <a:endParaRPr lang="en-IN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90219-0363-20D1-6773-553A1034E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10" y="3224981"/>
            <a:ext cx="4792980" cy="32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8E5AF-DA73-E1F9-355F-D1FD7D7B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E80F-0097-E9C3-7382-360052E7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DD49-2B31-B5DE-1072-47D8565B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dirty="0"/>
              <a:t>If the puzzle is successfully solved, a </a:t>
            </a:r>
            <a:r>
              <a:rPr lang="en-US" sz="2000" b="1" dirty="0"/>
              <a:t>message box</a:t>
            </a:r>
            <a:r>
              <a:rPr lang="en-US" sz="2000" dirty="0"/>
              <a:t> appears:</a:t>
            </a:r>
            <a:br>
              <a:rPr lang="en-US" sz="2000" dirty="0"/>
            </a:br>
            <a:r>
              <a:rPr lang="en-US" sz="2000" b="1" dirty="0"/>
              <a:t>“Sudoku Solved Successfully!”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 </a:t>
            </a:r>
            <a:r>
              <a:rPr lang="en-IN" sz="2000" dirty="0"/>
              <a:t>If the puzzle is unsolvable, a message box appears:</a:t>
            </a:r>
            <a:br>
              <a:rPr lang="en-IN" sz="2000" dirty="0"/>
            </a:br>
            <a:r>
              <a:rPr lang="en-IN" sz="2000" dirty="0"/>
              <a:t>“No solution exists!”</a:t>
            </a:r>
            <a:endParaRPr lang="en-US" sz="2200" dirty="0"/>
          </a:p>
          <a:p>
            <a:pPr lvl="0"/>
            <a:r>
              <a:rPr lang="en-IN" sz="2000" dirty="0"/>
              <a:t>Clicking the “Clear” button removes only the user-entered numbers, keeping the original puzzle intact.</a:t>
            </a:r>
          </a:p>
          <a:p>
            <a:pPr lvl="0"/>
            <a:r>
              <a:rPr lang="en-IN" sz="2000" dirty="0"/>
              <a:t>The final grid clearly shows a complete and valid Sudoku solution, satisfying all row, column, and 3×3 </a:t>
            </a:r>
            <a:r>
              <a:rPr lang="en-IN" sz="2000" dirty="0" err="1"/>
              <a:t>subgrid</a:t>
            </a:r>
            <a:r>
              <a:rPr lang="en-IN" sz="2000" dirty="0"/>
              <a:t> constraints</a:t>
            </a:r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410B-BCDE-C84E-52FF-8E1CC226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6E0F-A9EE-2542-7F8C-4E2ECB8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D7BC5-47A1-DD3E-4EE2-055E0BBCA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36" y="2061178"/>
            <a:ext cx="3407369" cy="1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2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endParaRPr lang="en-GB" sz="2000" b="1" dirty="0"/>
          </a:p>
          <a:p>
            <a:pPr lvl="0"/>
            <a:r>
              <a:rPr lang="en-GB" sz="2200" b="1" dirty="0"/>
              <a:t>Results</a:t>
            </a:r>
            <a:endParaRPr lang="en-US" sz="2000" b="1" dirty="0"/>
          </a:p>
          <a:p>
            <a:pPr lvl="1"/>
            <a:r>
              <a:rPr lang="en-US" sz="2000" dirty="0"/>
              <a:t>The program successfully displays a </a:t>
            </a:r>
            <a:r>
              <a:rPr lang="en-US" sz="2000" b="1" dirty="0"/>
              <a:t>9×9 Sudoku grid</a:t>
            </a:r>
            <a:r>
              <a:rPr lang="en-US" sz="2000" dirty="0"/>
              <a:t> with pre-filled and empty cells.</a:t>
            </a:r>
            <a:endParaRPr lang="en-IN" sz="1600" dirty="0"/>
          </a:p>
          <a:p>
            <a:pPr lvl="1"/>
            <a:r>
              <a:rPr lang="en-US" sz="2000" dirty="0"/>
              <a:t>Pre-filled numbers are clearly distinguished in </a:t>
            </a:r>
            <a:r>
              <a:rPr lang="en-US" sz="2000" b="1" dirty="0"/>
              <a:t>blue</a:t>
            </a:r>
            <a:r>
              <a:rPr lang="en-US" sz="2000" dirty="0"/>
              <a:t> and are </a:t>
            </a:r>
            <a:r>
              <a:rPr lang="en-US" sz="2000" b="1" dirty="0" err="1"/>
              <a:t>uneditable</a:t>
            </a:r>
            <a:r>
              <a:rPr lang="en-US" sz="2000" dirty="0"/>
              <a:t>.</a:t>
            </a:r>
            <a:endParaRPr lang="en-IN" sz="1800" dirty="0"/>
          </a:p>
          <a:p>
            <a:pPr lvl="1"/>
            <a:r>
              <a:rPr lang="en-US" sz="2000" dirty="0"/>
              <a:t>Users can enter numbers in empty cells to create custom puzzles.</a:t>
            </a:r>
            <a:endParaRPr lang="en-IN" sz="1800" dirty="0"/>
          </a:p>
          <a:p>
            <a:pPr lvl="1"/>
            <a:r>
              <a:rPr lang="en-US" sz="2000" dirty="0"/>
              <a:t>Clicking </a:t>
            </a:r>
            <a:r>
              <a:rPr lang="en-US" sz="2000" b="1" dirty="0"/>
              <a:t>“Solve Sudoku”</a:t>
            </a:r>
            <a:r>
              <a:rPr lang="en-US" sz="2000" dirty="0"/>
              <a:t> automatically solves the puzzle using </a:t>
            </a:r>
            <a:r>
              <a:rPr lang="en-US" sz="2000" b="1" dirty="0"/>
              <a:t>backtracking</a:t>
            </a:r>
            <a:r>
              <a:rPr lang="en-US" sz="2000" dirty="0"/>
              <a:t>.</a:t>
            </a:r>
            <a:endParaRPr lang="en-IN" sz="1800" dirty="0"/>
          </a:p>
          <a:p>
            <a:pPr lvl="1"/>
            <a:r>
              <a:rPr lang="en-US" sz="2000" dirty="0"/>
              <a:t>The algorithm fills all empty cells correctly, adhering to </a:t>
            </a:r>
            <a:r>
              <a:rPr lang="en-US" sz="2000" b="1" dirty="0"/>
              <a:t>row, column, and 3×3 </a:t>
            </a:r>
            <a:r>
              <a:rPr lang="en-US" sz="2000" b="1" dirty="0" err="1"/>
              <a:t>subgrid</a:t>
            </a:r>
            <a:r>
              <a:rPr lang="en-US" sz="2000" b="1" dirty="0"/>
              <a:t> constraints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message box confirms</a:t>
            </a:r>
            <a:r>
              <a:rPr lang="en-US" sz="2000" dirty="0"/>
              <a:t> when the puzzle is successfully solved.</a:t>
            </a:r>
          </a:p>
          <a:p>
            <a:pPr lvl="1"/>
            <a:r>
              <a:rPr lang="en-US" sz="2000" dirty="0"/>
              <a:t>If the puzzle is unsolvable, the program alerts the user with a </a:t>
            </a:r>
            <a:r>
              <a:rPr lang="en-US" sz="2000" b="1" dirty="0"/>
              <a:t>“No solution exists”</a:t>
            </a:r>
            <a:r>
              <a:rPr lang="en-US" sz="2000" dirty="0"/>
              <a:t> message.</a:t>
            </a:r>
            <a:endParaRPr lang="en-IN" sz="1800" dirty="0"/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“Clear” button</a:t>
            </a:r>
            <a:r>
              <a:rPr lang="en-US" sz="2000" dirty="0"/>
              <a:t> removes only user-entered numbers, keeping the original puzzle intact.</a:t>
            </a:r>
          </a:p>
          <a:p>
            <a:pPr lvl="1"/>
            <a:r>
              <a:rPr lang="en-US" sz="2000" dirty="0"/>
              <a:t>The program demonstrates the </a:t>
            </a:r>
            <a:r>
              <a:rPr lang="en-US" sz="2000" b="1" dirty="0"/>
              <a:t>efficiency and reliability of backtracking</a:t>
            </a:r>
            <a:r>
              <a:rPr lang="en-US" sz="2000" dirty="0"/>
              <a:t> for standard 9×9 Sudoku puzzles</a:t>
            </a:r>
            <a:r>
              <a:rPr lang="en-US" sz="1800" dirty="0"/>
              <a:t>.</a:t>
            </a:r>
            <a:endParaRPr lang="en-IN" sz="18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endParaRPr lang="en-US" sz="2000" b="1" dirty="0"/>
          </a:p>
          <a:p>
            <a:pPr lvl="0"/>
            <a:r>
              <a:rPr lang="en-US" sz="2000" b="1" dirty="0"/>
              <a:t>Future enhancements</a:t>
            </a:r>
            <a:endParaRPr lang="en-US" sz="2000" dirty="0"/>
          </a:p>
          <a:p>
            <a:pPr lvl="2"/>
            <a:r>
              <a:rPr lang="en-US" sz="1400" b="1" dirty="0"/>
              <a:t> </a:t>
            </a:r>
            <a:r>
              <a:rPr lang="en-US" dirty="0"/>
              <a:t>Add a </a:t>
            </a:r>
            <a:r>
              <a:rPr lang="en-US" b="1" dirty="0"/>
              <a:t>hint feature</a:t>
            </a:r>
            <a:r>
              <a:rPr lang="en-US" dirty="0"/>
              <a:t> to suggest possible numbers for empty cells.</a:t>
            </a:r>
          </a:p>
          <a:p>
            <a:pPr lvl="2"/>
            <a:r>
              <a:rPr lang="en-US" dirty="0"/>
              <a:t>Implement </a:t>
            </a:r>
            <a:r>
              <a:rPr lang="en-US" b="1" dirty="0"/>
              <a:t>auto-checking</a:t>
            </a:r>
            <a:r>
              <a:rPr lang="en-US" dirty="0"/>
              <a:t> for incorrect user inputs in real-time.</a:t>
            </a:r>
            <a:endParaRPr lang="en-IN" sz="2400" dirty="0"/>
          </a:p>
          <a:p>
            <a:pPr lvl="2"/>
            <a:r>
              <a:rPr lang="en-US" dirty="0"/>
              <a:t>Include </a:t>
            </a:r>
            <a:r>
              <a:rPr lang="en-US" b="1" dirty="0"/>
              <a:t>different difficulty levels</a:t>
            </a:r>
            <a:r>
              <a:rPr lang="en-US" dirty="0"/>
              <a:t> (easy, medium, hard) by generating puzzles programmatically.</a:t>
            </a:r>
            <a:endParaRPr lang="en-IN" sz="2400" dirty="0"/>
          </a:p>
          <a:p>
            <a:pPr lvl="2"/>
            <a:r>
              <a:rPr lang="en-US" dirty="0"/>
              <a:t>Add </a:t>
            </a:r>
            <a:r>
              <a:rPr lang="en-US" b="1" dirty="0"/>
              <a:t>timer and scoring system</a:t>
            </a:r>
            <a:r>
              <a:rPr lang="en-US" dirty="0"/>
              <a:t> for competitive Sudoku solving.</a:t>
            </a:r>
            <a:endParaRPr lang="en-IN" sz="2400" dirty="0"/>
          </a:p>
          <a:p>
            <a:pPr lvl="2"/>
            <a:r>
              <a:rPr lang="en-US" dirty="0"/>
              <a:t>Incorporate </a:t>
            </a:r>
            <a:r>
              <a:rPr lang="en-US" b="1" dirty="0"/>
              <a:t>color-coded highlights</a:t>
            </a:r>
            <a:r>
              <a:rPr lang="en-US" dirty="0"/>
              <a:t> for conflicts or repeated numbers.</a:t>
            </a:r>
            <a:endParaRPr lang="en-IN" sz="2400" dirty="0"/>
          </a:p>
          <a:p>
            <a:pPr lvl="2"/>
            <a:r>
              <a:rPr lang="en-US" dirty="0"/>
              <a:t>Extend the program to handle </a:t>
            </a:r>
            <a:r>
              <a:rPr lang="en-US" b="1" dirty="0"/>
              <a:t>larger Sudoku grids</a:t>
            </a:r>
            <a:r>
              <a:rPr lang="en-US" dirty="0"/>
              <a:t> (e.g., 16×16).</a:t>
            </a:r>
            <a:endParaRPr lang="en-IN" sz="2400" dirty="0"/>
          </a:p>
          <a:p>
            <a:pPr lvl="2"/>
            <a:r>
              <a:rPr lang="en-US" dirty="0"/>
              <a:t>Integrate a </a:t>
            </a:r>
            <a:r>
              <a:rPr lang="en-US" b="1" dirty="0"/>
              <a:t>puzzle generator</a:t>
            </a:r>
            <a:r>
              <a:rPr lang="en-US" dirty="0"/>
              <a:t> to create random solvable Sudoku puzzles automatically.</a:t>
            </a:r>
            <a:endParaRPr lang="en-IN" sz="2400" dirty="0"/>
          </a:p>
          <a:p>
            <a:pPr lvl="1"/>
            <a:endParaRPr lang="en-GB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1081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SUDOKU SOLVER USING BACKTRACKING ALGORITHM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Admin Admin</cp:lastModifiedBy>
  <cp:revision>6</cp:revision>
  <dcterms:created xsi:type="dcterms:W3CDTF">2025-10-18T08:57:34Z</dcterms:created>
  <dcterms:modified xsi:type="dcterms:W3CDTF">2025-11-01T09:12:01Z</dcterms:modified>
</cp:coreProperties>
</file>