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73" r:id="rId5"/>
    <p:sldId id="274" r:id="rId6"/>
    <p:sldId id="275" r:id="rId7"/>
    <p:sldId id="276" r:id="rId8"/>
    <p:sldId id="277" r:id="rId9"/>
    <p:sldId id="278" r:id="rId10"/>
    <p:sldId id="279" r:id="rId11"/>
    <p:sldId id="281" r:id="rId12"/>
    <p:sldId id="262" r:id="rId13"/>
    <p:sldId id="263" r:id="rId14"/>
    <p:sldId id="264" r:id="rId15"/>
    <p:sldId id="265" r:id="rId16"/>
    <p:sldId id="266" r:id="rId17"/>
    <p:sldId id="267" r:id="rId18"/>
    <p:sldId id="268" r:id="rId19"/>
    <p:sldId id="269" r:id="rId20"/>
    <p:sldId id="270" r:id="rId21"/>
    <p:sldId id="271" r:id="rId22"/>
    <p:sldId id="272" r:id="rId23"/>
    <p:sldId id="256" r:id="rId24"/>
    <p:sldId id="258" r:id="rId25"/>
    <p:sldId id="259" r:id="rId26"/>
    <p:sldId id="260" r:id="rId27"/>
    <p:sldId id="261" r:id="rId28"/>
    <p:sldId id="283" r:id="rId29"/>
    <p:sldId id="282" r:id="rId30"/>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C108F-2AB8-48DA-AB49-F9E86BDDFE2F}" v="6" dt="2018-08-08T09:06:4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106" d="100"/>
          <a:sy n="106"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4/21/2024</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4/21/2024</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F7D3A-6042-5C2B-B875-B6F5191F9E35}"/>
              </a:ext>
            </a:extLst>
          </p:cNvPr>
          <p:cNvSpPr>
            <a:spLocks noGrp="1"/>
          </p:cNvSpPr>
          <p:nvPr>
            <p:ph type="ctrTitle"/>
          </p:nvPr>
        </p:nvSpPr>
        <p:spPr>
          <a:xfrm>
            <a:off x="2659529" y="2085788"/>
            <a:ext cx="6884895" cy="1496649"/>
          </a:xfrm>
        </p:spPr>
        <p:txBody>
          <a:bodyPr anchor="b">
            <a:normAutofit/>
          </a:bodyPr>
          <a:lstStyle/>
          <a:p>
            <a:r>
              <a:rPr lang="en-US" sz="3200">
                <a:solidFill>
                  <a:schemeClr val="tx1">
                    <a:lumMod val="65000"/>
                    <a:lumOff val="35000"/>
                  </a:schemeClr>
                </a:solidFill>
                <a:latin typeface="Times New Roman" panose="02020603050405020304" pitchFamily="18" charset="0"/>
                <a:cs typeface="Times New Roman" panose="02020603050405020304" pitchFamily="18" charset="0"/>
              </a:rPr>
              <a:t>Exploring datascience Salaries: Comparative Analysis of USA and India</a:t>
            </a:r>
          </a:p>
        </p:txBody>
      </p:sp>
      <p:sp>
        <p:nvSpPr>
          <p:cNvPr id="3" name="Subtitle 2">
            <a:extLst>
              <a:ext uri="{FF2B5EF4-FFF2-40B4-BE49-F238E27FC236}">
                <a16:creationId xmlns:a16="http://schemas.microsoft.com/office/drawing/2014/main" id="{C8AA629F-4ECC-6EA2-8565-2CA13D8D090E}"/>
              </a:ext>
            </a:extLst>
          </p:cNvPr>
          <p:cNvSpPr>
            <a:spLocks noGrp="1"/>
          </p:cNvSpPr>
          <p:nvPr>
            <p:ph type="subTitle" idx="1"/>
          </p:nvPr>
        </p:nvSpPr>
        <p:spPr>
          <a:xfrm>
            <a:off x="685800" y="4390931"/>
            <a:ext cx="6096000" cy="1781269"/>
          </a:xfrm>
        </p:spPr>
        <p:txBody>
          <a:bodyPr anchor="t">
            <a:normAutofit/>
          </a:bodyPr>
          <a:lstStyle/>
          <a:p>
            <a:pPr algn="l"/>
            <a:r>
              <a:rPr lang="en-US" sz="1400" dirty="0">
                <a:solidFill>
                  <a:schemeClr val="tx1">
                    <a:lumMod val="65000"/>
                    <a:lumOff val="35000"/>
                  </a:schemeClr>
                </a:solidFill>
              </a:rPr>
              <a:t>Teammates:</a:t>
            </a:r>
          </a:p>
          <a:p>
            <a:pPr algn="l"/>
            <a:r>
              <a:rPr lang="en-US" sz="1400" dirty="0">
                <a:solidFill>
                  <a:schemeClr val="tx1">
                    <a:lumMod val="65000"/>
                    <a:lumOff val="35000"/>
                  </a:schemeClr>
                </a:solidFill>
              </a:rPr>
              <a:t>Harshini Sai Sangadi - 11637776</a:t>
            </a:r>
          </a:p>
          <a:p>
            <a:pPr algn="l"/>
            <a:r>
              <a:rPr lang="en-US" sz="1400" dirty="0" err="1">
                <a:solidFill>
                  <a:schemeClr val="tx1">
                    <a:lumMod val="65000"/>
                    <a:lumOff val="35000"/>
                  </a:schemeClr>
                </a:solidFill>
              </a:rPr>
              <a:t>Brahmateja</a:t>
            </a:r>
            <a:r>
              <a:rPr lang="en-US" sz="1400" dirty="0">
                <a:solidFill>
                  <a:schemeClr val="tx1">
                    <a:lumMod val="65000"/>
                    <a:lumOff val="35000"/>
                  </a:schemeClr>
                </a:solidFill>
              </a:rPr>
              <a:t> Reddy Mule-11648398</a:t>
            </a:r>
          </a:p>
          <a:p>
            <a:pPr algn="l"/>
            <a:r>
              <a:rPr lang="en-US" sz="1400" dirty="0">
                <a:solidFill>
                  <a:schemeClr val="tx1">
                    <a:lumMod val="65000"/>
                    <a:lumOff val="35000"/>
                  </a:schemeClr>
                </a:solidFill>
              </a:rPr>
              <a:t>Venkata Surendra Reddy Sana -11733861</a:t>
            </a:r>
          </a:p>
          <a:p>
            <a:pPr algn="l"/>
            <a:r>
              <a:rPr lang="en-US" sz="1400" dirty="0" err="1">
                <a:solidFill>
                  <a:schemeClr val="tx1">
                    <a:lumMod val="65000"/>
                    <a:lumOff val="35000"/>
                  </a:schemeClr>
                </a:solidFill>
              </a:rPr>
              <a:t>Ponnaganti</a:t>
            </a:r>
            <a:r>
              <a:rPr lang="en-US" sz="1400" dirty="0">
                <a:solidFill>
                  <a:schemeClr val="tx1">
                    <a:lumMod val="65000"/>
                    <a:lumOff val="35000"/>
                  </a:schemeClr>
                </a:solidFill>
              </a:rPr>
              <a:t> Mahesh Chowdary -11656438</a:t>
            </a:r>
          </a:p>
        </p:txBody>
      </p:sp>
    </p:spTree>
    <p:extLst>
      <p:ext uri="{BB962C8B-B14F-4D97-AF65-F5344CB8AC3E}">
        <p14:creationId xmlns:p14="http://schemas.microsoft.com/office/powerpoint/2010/main" val="3094027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442BE-5494-5CEF-587A-2CACD94042B8}"/>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rPr>
              <a:t>Top Companies in India by Data Science Salaries</a:t>
            </a:r>
            <a:br>
              <a:rPr lang="en-US" sz="3200">
                <a:solidFill>
                  <a:srgbClr val="595959"/>
                </a:solidFill>
              </a:rPr>
            </a:br>
            <a:endParaRPr lang="en-US" sz="3200">
              <a:solidFill>
                <a:srgbClr val="595959"/>
              </a:solidFill>
            </a:endParaRPr>
          </a:p>
        </p:txBody>
      </p:sp>
      <p:sp>
        <p:nvSpPr>
          <p:cNvPr id="3" name="Content Placeholder 2">
            <a:extLst>
              <a:ext uri="{FF2B5EF4-FFF2-40B4-BE49-F238E27FC236}">
                <a16:creationId xmlns:a16="http://schemas.microsoft.com/office/drawing/2014/main" id="{F1AF0D21-B842-FE5B-05A9-2BE6A2348CE6}"/>
              </a:ext>
            </a:extLst>
          </p:cNvPr>
          <p:cNvSpPr>
            <a:spLocks noGrp="1"/>
          </p:cNvSpPr>
          <p:nvPr>
            <p:ph idx="1"/>
          </p:nvPr>
        </p:nvSpPr>
        <p:spPr>
          <a:xfrm>
            <a:off x="871442" y="2447337"/>
            <a:ext cx="4353116" cy="3770434"/>
          </a:xfrm>
        </p:spPr>
        <p:txBody>
          <a:bodyPr anchor="t">
            <a:normAutofit/>
          </a:bodyPr>
          <a:lstStyle/>
          <a:p>
            <a:r>
              <a:rPr lang="en-US" sz="1400" dirty="0">
                <a:solidFill>
                  <a:srgbClr val="595959"/>
                </a:solidFill>
              </a:rPr>
              <a:t>Shifting our focus to India, the second visualization highlights the top ten companies offering the highest data science salaries. </a:t>
            </a:r>
          </a:p>
          <a:p>
            <a:r>
              <a:rPr lang="en-US" sz="1400" dirty="0">
                <a:solidFill>
                  <a:srgbClr val="595959"/>
                </a:solidFill>
              </a:rPr>
              <a:t>Through this analysis, we uncover the organizations leading the charge in compensating data science talent within the Indian market, providing valuable insights for job seekers and industry professionals.</a:t>
            </a:r>
          </a:p>
          <a:p>
            <a:pPr marL="0" indent="0">
              <a:buNone/>
            </a:pPr>
            <a:r>
              <a:rPr lang="en-US" sz="1400" dirty="0">
                <a:solidFill>
                  <a:srgbClr val="595959"/>
                </a:solidFill>
              </a:rPr>
              <a:t>Story:</a:t>
            </a:r>
          </a:p>
          <a:p>
            <a:r>
              <a:rPr lang="en-US" sz="1400" dirty="0">
                <a:solidFill>
                  <a:srgbClr val="595959"/>
                </a:solidFill>
              </a:rPr>
              <a:t>Job seekers identify the top companies known for their generous compensation packages in the data science domain. </a:t>
            </a:r>
          </a:p>
          <a:p>
            <a:r>
              <a:rPr lang="en-US" sz="1400" dirty="0">
                <a:solidFill>
                  <a:srgbClr val="595959"/>
                </a:solidFill>
              </a:rPr>
              <a:t>With this knowledge, individuals can strategically target their job search and aim for positions in these prestigious organizations.</a:t>
            </a:r>
          </a:p>
        </p:txBody>
      </p:sp>
      <p:pic>
        <p:nvPicPr>
          <p:cNvPr id="5" name="Picture 4">
            <a:extLst>
              <a:ext uri="{FF2B5EF4-FFF2-40B4-BE49-F238E27FC236}">
                <a16:creationId xmlns:a16="http://schemas.microsoft.com/office/drawing/2014/main" id="{E7901B95-D681-35ED-702D-11C6B6059B11}"/>
              </a:ext>
            </a:extLst>
          </p:cNvPr>
          <p:cNvPicPr>
            <a:picLocks noChangeAspect="1"/>
          </p:cNvPicPr>
          <p:nvPr/>
        </p:nvPicPr>
        <p:blipFill>
          <a:blip r:embed="rId2"/>
          <a:stretch>
            <a:fillRect/>
          </a:stretch>
        </p:blipFill>
        <p:spPr>
          <a:xfrm>
            <a:off x="6781801" y="1730841"/>
            <a:ext cx="4797056" cy="3441888"/>
          </a:xfrm>
          <a:prstGeom prst="rect">
            <a:avLst/>
          </a:prstGeom>
        </p:spPr>
      </p:pic>
    </p:spTree>
    <p:extLst>
      <p:ext uri="{BB962C8B-B14F-4D97-AF65-F5344CB8AC3E}">
        <p14:creationId xmlns:p14="http://schemas.microsoft.com/office/powerpoint/2010/main" val="277022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125EA-870C-318B-AEB9-AAF91D902ACC}"/>
              </a:ext>
            </a:extLst>
          </p:cNvPr>
          <p:cNvSpPr>
            <a:spLocks noGrp="1"/>
          </p:cNvSpPr>
          <p:nvPr>
            <p:ph type="title"/>
          </p:nvPr>
        </p:nvSpPr>
        <p:spPr>
          <a:xfrm>
            <a:off x="871442" y="685800"/>
            <a:ext cx="4353116" cy="1474666"/>
          </a:xfrm>
        </p:spPr>
        <p:txBody>
          <a:bodyPr anchor="b">
            <a:normAutofit/>
          </a:bodyPr>
          <a:lstStyle/>
          <a:p>
            <a:pPr algn="ctr"/>
            <a:r>
              <a:rPr lang="en-US" sz="2500">
                <a:solidFill>
                  <a:srgbClr val="595959"/>
                </a:solidFill>
              </a:rPr>
              <a:t>Distribution of Salaries by Employment Type in the US Data Science Market</a:t>
            </a:r>
            <a:br>
              <a:rPr lang="en-US" sz="2500">
                <a:solidFill>
                  <a:srgbClr val="595959"/>
                </a:solidFill>
              </a:rPr>
            </a:br>
            <a:endParaRPr lang="en-US" sz="2500">
              <a:solidFill>
                <a:srgbClr val="595959"/>
              </a:solidFill>
            </a:endParaRPr>
          </a:p>
        </p:txBody>
      </p:sp>
      <p:sp>
        <p:nvSpPr>
          <p:cNvPr id="3" name="Content Placeholder 2">
            <a:extLst>
              <a:ext uri="{FF2B5EF4-FFF2-40B4-BE49-F238E27FC236}">
                <a16:creationId xmlns:a16="http://schemas.microsoft.com/office/drawing/2014/main" id="{B4E78565-7605-C411-2038-AEDD4BCB7420}"/>
              </a:ext>
            </a:extLst>
          </p:cNvPr>
          <p:cNvSpPr>
            <a:spLocks noGrp="1"/>
          </p:cNvSpPr>
          <p:nvPr>
            <p:ph idx="1"/>
          </p:nvPr>
        </p:nvSpPr>
        <p:spPr>
          <a:xfrm>
            <a:off x="871442" y="2447337"/>
            <a:ext cx="4353116" cy="3770434"/>
          </a:xfrm>
        </p:spPr>
        <p:txBody>
          <a:bodyPr anchor="t">
            <a:normAutofit/>
          </a:bodyPr>
          <a:lstStyle/>
          <a:p>
            <a:r>
              <a:rPr lang="en-US" sz="1400" dirty="0">
                <a:solidFill>
                  <a:srgbClr val="595959"/>
                </a:solidFill>
              </a:rPr>
              <a:t>This third visualization presents the distribution of salaries by employment type in the US data science market. </a:t>
            </a:r>
          </a:p>
          <a:p>
            <a:r>
              <a:rPr lang="en-US" sz="1400" dirty="0">
                <a:solidFill>
                  <a:srgbClr val="595959"/>
                </a:solidFill>
              </a:rPr>
              <a:t>By categorizing salaries based on employment arrangements, such as full-time, part-time, or contract, this visualization offers a comprehensive understanding of the compensation structures prevailing in the industry.</a:t>
            </a:r>
          </a:p>
          <a:p>
            <a:pPr marL="0" indent="0">
              <a:buNone/>
            </a:pPr>
            <a:r>
              <a:rPr lang="en-US" sz="1400" dirty="0">
                <a:solidFill>
                  <a:srgbClr val="595959"/>
                </a:solidFill>
              </a:rPr>
              <a:t>Story:</a:t>
            </a:r>
          </a:p>
          <a:p>
            <a:r>
              <a:rPr lang="en-US" sz="1400" dirty="0">
                <a:solidFill>
                  <a:srgbClr val="595959"/>
                </a:solidFill>
              </a:rPr>
              <a:t>Individuals explore various employment options available in the US data science landscape. </a:t>
            </a:r>
          </a:p>
          <a:p>
            <a:r>
              <a:rPr lang="en-US" sz="1400" dirty="0">
                <a:solidFill>
                  <a:srgbClr val="595959"/>
                </a:solidFill>
              </a:rPr>
              <a:t>Through this visualization, they gain insights into the salary distribution across different employment types, enabling them to make informed decisions regarding their career trajectory and preferred work arrangements.</a:t>
            </a:r>
          </a:p>
        </p:txBody>
      </p:sp>
      <p:pic>
        <p:nvPicPr>
          <p:cNvPr id="5" name="Picture 4">
            <a:extLst>
              <a:ext uri="{FF2B5EF4-FFF2-40B4-BE49-F238E27FC236}">
                <a16:creationId xmlns:a16="http://schemas.microsoft.com/office/drawing/2014/main" id="{C70C1A9E-5BCD-6E5D-6E27-1B46963609FF}"/>
              </a:ext>
            </a:extLst>
          </p:cNvPr>
          <p:cNvPicPr>
            <a:picLocks noChangeAspect="1"/>
          </p:cNvPicPr>
          <p:nvPr/>
        </p:nvPicPr>
        <p:blipFill>
          <a:blip r:embed="rId2"/>
          <a:stretch>
            <a:fillRect/>
          </a:stretch>
        </p:blipFill>
        <p:spPr>
          <a:xfrm>
            <a:off x="6781801" y="1778812"/>
            <a:ext cx="4797056" cy="3345946"/>
          </a:xfrm>
          <a:prstGeom prst="rect">
            <a:avLst/>
          </a:prstGeom>
        </p:spPr>
      </p:pic>
    </p:spTree>
    <p:extLst>
      <p:ext uri="{BB962C8B-B14F-4D97-AF65-F5344CB8AC3E}">
        <p14:creationId xmlns:p14="http://schemas.microsoft.com/office/powerpoint/2010/main" val="843676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42581-8071-27F4-A16F-B1E1D252B445}"/>
              </a:ext>
            </a:extLst>
          </p:cNvPr>
          <p:cNvSpPr>
            <a:spLocks noGrp="1"/>
          </p:cNvSpPr>
          <p:nvPr>
            <p:ph type="title"/>
          </p:nvPr>
        </p:nvSpPr>
        <p:spPr>
          <a:xfrm>
            <a:off x="871442" y="685800"/>
            <a:ext cx="4353116" cy="1474666"/>
          </a:xfrm>
        </p:spPr>
        <p:txBody>
          <a:bodyPr anchor="b">
            <a:normAutofit/>
          </a:bodyPr>
          <a:lstStyle/>
          <a:p>
            <a:pPr algn="ctr"/>
            <a:r>
              <a:rPr lang="en-US" sz="2500">
                <a:solidFill>
                  <a:srgbClr val="595959"/>
                </a:solidFill>
              </a:rPr>
              <a:t> Distribution of Salaries by Work Models in the US Data Science Market</a:t>
            </a:r>
            <a:br>
              <a:rPr lang="en-US" sz="2500">
                <a:solidFill>
                  <a:srgbClr val="595959"/>
                </a:solidFill>
              </a:rPr>
            </a:br>
            <a:endParaRPr lang="en-US" sz="2500">
              <a:solidFill>
                <a:srgbClr val="595959"/>
              </a:solidFill>
            </a:endParaRPr>
          </a:p>
        </p:txBody>
      </p:sp>
      <p:sp>
        <p:nvSpPr>
          <p:cNvPr id="3" name="Content Placeholder 2">
            <a:extLst>
              <a:ext uri="{FF2B5EF4-FFF2-40B4-BE49-F238E27FC236}">
                <a16:creationId xmlns:a16="http://schemas.microsoft.com/office/drawing/2014/main" id="{245D2F30-7863-BB6E-46A6-6ECB182089C5}"/>
              </a:ext>
            </a:extLst>
          </p:cNvPr>
          <p:cNvSpPr>
            <a:spLocks noGrp="1"/>
          </p:cNvSpPr>
          <p:nvPr>
            <p:ph idx="1"/>
          </p:nvPr>
        </p:nvSpPr>
        <p:spPr>
          <a:xfrm>
            <a:off x="871442" y="2447337"/>
            <a:ext cx="4353116" cy="3770434"/>
          </a:xfrm>
        </p:spPr>
        <p:txBody>
          <a:bodyPr anchor="t">
            <a:normAutofit lnSpcReduction="10000"/>
          </a:bodyPr>
          <a:lstStyle/>
          <a:p>
            <a:r>
              <a:rPr lang="en-US" sz="1400" dirty="0">
                <a:solidFill>
                  <a:srgbClr val="595959"/>
                </a:solidFill>
              </a:rPr>
              <a:t>This fourth visualization delves into the distribution of salaries by work models prevalent in the US data science market. </a:t>
            </a:r>
          </a:p>
          <a:p>
            <a:r>
              <a:rPr lang="en-US" sz="1400" dirty="0">
                <a:solidFill>
                  <a:srgbClr val="595959"/>
                </a:solidFill>
              </a:rPr>
              <a:t>By analyzing salary trends across different work models, such as remote work, freelance, or on-site employment, this visualization provides valuable insights into the evolving nature of work arrangements within the data science industry.</a:t>
            </a:r>
          </a:p>
          <a:p>
            <a:pPr marL="0" indent="0">
              <a:buNone/>
            </a:pPr>
            <a:r>
              <a:rPr lang="en-US" sz="1400" dirty="0">
                <a:solidFill>
                  <a:srgbClr val="595959"/>
                </a:solidFill>
              </a:rPr>
              <a:t>Story:</a:t>
            </a:r>
          </a:p>
          <a:p>
            <a:r>
              <a:rPr lang="en-US" sz="1400" dirty="0">
                <a:solidFill>
                  <a:srgbClr val="595959"/>
                </a:solidFill>
              </a:rPr>
              <a:t>As individuals prepare to embark on their data science career journey, they explore various work models available in the market. </a:t>
            </a:r>
          </a:p>
          <a:p>
            <a:r>
              <a:rPr lang="en-US" sz="1400" dirty="0">
                <a:solidFill>
                  <a:srgbClr val="595959"/>
                </a:solidFill>
              </a:rPr>
              <a:t>Through this visualization, they gain a deeper understanding of how different work arrangements impact salary structures, empowering them to choose the work model that best aligns with their preferences and lifestyle.</a:t>
            </a:r>
          </a:p>
        </p:txBody>
      </p:sp>
      <p:pic>
        <p:nvPicPr>
          <p:cNvPr id="5" name="Picture 4">
            <a:extLst>
              <a:ext uri="{FF2B5EF4-FFF2-40B4-BE49-F238E27FC236}">
                <a16:creationId xmlns:a16="http://schemas.microsoft.com/office/drawing/2014/main" id="{623D5CCE-A39D-1D5E-36E1-757AB0C14BD7}"/>
              </a:ext>
            </a:extLst>
          </p:cNvPr>
          <p:cNvPicPr>
            <a:picLocks noChangeAspect="1"/>
          </p:cNvPicPr>
          <p:nvPr/>
        </p:nvPicPr>
        <p:blipFill>
          <a:blip r:embed="rId2"/>
          <a:stretch>
            <a:fillRect/>
          </a:stretch>
        </p:blipFill>
        <p:spPr>
          <a:xfrm>
            <a:off x="6781801" y="1825332"/>
            <a:ext cx="4797056" cy="3252905"/>
          </a:xfrm>
          <a:prstGeom prst="rect">
            <a:avLst/>
          </a:prstGeom>
        </p:spPr>
      </p:pic>
    </p:spTree>
    <p:extLst>
      <p:ext uri="{BB962C8B-B14F-4D97-AF65-F5344CB8AC3E}">
        <p14:creationId xmlns:p14="http://schemas.microsoft.com/office/powerpoint/2010/main" val="120472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A1714-10D3-BCE3-4A6C-866A7220B550}"/>
              </a:ext>
            </a:extLst>
          </p:cNvPr>
          <p:cNvSpPr>
            <a:spLocks noGrp="1"/>
          </p:cNvSpPr>
          <p:nvPr>
            <p:ph type="title"/>
          </p:nvPr>
        </p:nvSpPr>
        <p:spPr>
          <a:xfrm>
            <a:off x="871442" y="685800"/>
            <a:ext cx="4353116" cy="1474666"/>
          </a:xfrm>
        </p:spPr>
        <p:txBody>
          <a:bodyPr anchor="b">
            <a:normAutofit/>
          </a:bodyPr>
          <a:lstStyle/>
          <a:p>
            <a:pPr algn="ctr"/>
            <a:r>
              <a:rPr lang="en-US" sz="3200">
                <a:solidFill>
                  <a:srgbClr val="595959"/>
                </a:solidFill>
                <a:latin typeface="Times New Roman" panose="02020603050405020304" pitchFamily="18" charset="0"/>
                <a:cs typeface="Times New Roman" panose="02020603050405020304" pitchFamily="18" charset="0"/>
              </a:rPr>
              <a:t>Visualizing After Cleaning Dataset Using Python </a:t>
            </a:r>
          </a:p>
        </p:txBody>
      </p:sp>
      <p:sp>
        <p:nvSpPr>
          <p:cNvPr id="3" name="Content Placeholder 2">
            <a:extLst>
              <a:ext uri="{FF2B5EF4-FFF2-40B4-BE49-F238E27FC236}">
                <a16:creationId xmlns:a16="http://schemas.microsoft.com/office/drawing/2014/main" id="{C232CEDE-C02E-7D8E-8D4E-BF8C9D93CF7A}"/>
              </a:ext>
            </a:extLst>
          </p:cNvPr>
          <p:cNvSpPr>
            <a:spLocks noGrp="1"/>
          </p:cNvSpPr>
          <p:nvPr>
            <p:ph idx="1"/>
          </p:nvPr>
        </p:nvSpPr>
        <p:spPr>
          <a:xfrm>
            <a:off x="871442" y="2160466"/>
            <a:ext cx="4353116" cy="4490705"/>
          </a:xfrm>
        </p:spPr>
        <p:txBody>
          <a:bodyPr anchor="t">
            <a:normAutofit/>
          </a:bodyPr>
          <a:lstStyle/>
          <a:p>
            <a:pPr marL="0" indent="0">
              <a:buNone/>
            </a:pPr>
            <a:r>
              <a:rPr lang="en-US" sz="1200" dirty="0">
                <a:solidFill>
                  <a:srgbClr val="595959"/>
                </a:solidFill>
              </a:rPr>
              <a:t>Visual Explanation:</a:t>
            </a:r>
          </a:p>
          <a:p>
            <a:r>
              <a:rPr lang="en-US" sz="1200" dirty="0">
                <a:solidFill>
                  <a:srgbClr val="595959"/>
                </a:solidFill>
              </a:rPr>
              <a:t>The histogram shows how salaries are distributed among the highest-paying data science jobs in India. </a:t>
            </a:r>
          </a:p>
          <a:p>
            <a:r>
              <a:rPr lang="en-US" sz="1200" dirty="0">
                <a:solidFill>
                  <a:srgbClr val="595959"/>
                </a:solidFill>
              </a:rPr>
              <a:t>Each bar represents a salary range, and the taller the bar, the more salaries fall within that range. </a:t>
            </a:r>
          </a:p>
          <a:p>
            <a:r>
              <a:rPr lang="en-US" sz="1200" dirty="0">
                <a:solidFill>
                  <a:srgbClr val="595959"/>
                </a:solidFill>
              </a:rPr>
              <a:t>The smooth curve overlaid on the bars gives a general idea of how salaries are spread out across the ranges.</a:t>
            </a:r>
          </a:p>
          <a:p>
            <a:pPr marL="0" indent="0">
              <a:buNone/>
            </a:pPr>
            <a:r>
              <a:rPr lang="en-US" sz="1200" dirty="0">
                <a:solidFill>
                  <a:srgbClr val="595959"/>
                </a:solidFill>
              </a:rPr>
              <a:t>Story:</a:t>
            </a:r>
          </a:p>
          <a:p>
            <a:r>
              <a:rPr lang="en-US" sz="1200" dirty="0">
                <a:solidFill>
                  <a:srgbClr val="595959"/>
                </a:solidFill>
              </a:rPr>
              <a:t>Imagine a group of data enthusiasts eager to explore job opportunities in India's tech sector. They stumble upon a histogram showcasing the top salaries offered in data science roles. </a:t>
            </a:r>
          </a:p>
          <a:p>
            <a:r>
              <a:rPr lang="en-US" sz="1200" dirty="0">
                <a:solidFill>
                  <a:srgbClr val="595959"/>
                </a:solidFill>
              </a:rPr>
              <a:t>As they glance at the graph, they see different salary ranges, from lower-paying positions to those offering substantial compensation packages.</a:t>
            </a:r>
          </a:p>
          <a:p>
            <a:r>
              <a:rPr lang="en-US" sz="1200" dirty="0">
                <a:solidFill>
                  <a:srgbClr val="595959"/>
                </a:solidFill>
              </a:rPr>
              <a:t>By looking at the heights of the bars, they notice where salary concentrations are highest, giving them an idea of the most common salary ranges in the industry. </a:t>
            </a:r>
          </a:p>
          <a:p>
            <a:r>
              <a:rPr lang="en-US" sz="1200" dirty="0">
                <a:solidFill>
                  <a:srgbClr val="595959"/>
                </a:solidFill>
              </a:rPr>
              <a:t>This insight helps them understand the earning potential in the field and guides their career decisions.</a:t>
            </a:r>
          </a:p>
        </p:txBody>
      </p:sp>
      <p:pic>
        <p:nvPicPr>
          <p:cNvPr id="5" name="Picture 4">
            <a:extLst>
              <a:ext uri="{FF2B5EF4-FFF2-40B4-BE49-F238E27FC236}">
                <a16:creationId xmlns:a16="http://schemas.microsoft.com/office/drawing/2014/main" id="{2E9535E4-F687-95AD-D157-391EB09D30C3}"/>
              </a:ext>
            </a:extLst>
          </p:cNvPr>
          <p:cNvPicPr>
            <a:picLocks noChangeAspect="1"/>
          </p:cNvPicPr>
          <p:nvPr/>
        </p:nvPicPr>
        <p:blipFill>
          <a:blip r:embed="rId2"/>
          <a:stretch>
            <a:fillRect/>
          </a:stretch>
        </p:blipFill>
        <p:spPr>
          <a:xfrm>
            <a:off x="6781801" y="2018664"/>
            <a:ext cx="4797056" cy="2866241"/>
          </a:xfrm>
          <a:prstGeom prst="rect">
            <a:avLst/>
          </a:prstGeom>
        </p:spPr>
      </p:pic>
    </p:spTree>
    <p:extLst>
      <p:ext uri="{BB962C8B-B14F-4D97-AF65-F5344CB8AC3E}">
        <p14:creationId xmlns:p14="http://schemas.microsoft.com/office/powerpoint/2010/main" val="305786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27AB3-F44B-FC0D-676A-25E04B0EFC0A}"/>
              </a:ext>
            </a:extLst>
          </p:cNvPr>
          <p:cNvSpPr>
            <a:spLocks noGrp="1"/>
          </p:cNvSpPr>
          <p:nvPr>
            <p:ph type="title"/>
          </p:nvPr>
        </p:nvSpPr>
        <p:spPr>
          <a:xfrm>
            <a:off x="871442" y="685800"/>
            <a:ext cx="4353116" cy="1474666"/>
          </a:xfrm>
        </p:spPr>
        <p:txBody>
          <a:bodyPr anchor="b">
            <a:normAutofit/>
          </a:bodyPr>
          <a:lstStyle/>
          <a:p>
            <a:pPr algn="ctr"/>
            <a:r>
              <a:rPr lang="en-US" sz="2700">
                <a:solidFill>
                  <a:srgbClr val="595959"/>
                </a:solidFill>
              </a:rPr>
              <a:t>Exploring Top Data Science Salaries and Job Titles in India</a:t>
            </a:r>
            <a:br>
              <a:rPr lang="en-US" sz="2700">
                <a:solidFill>
                  <a:srgbClr val="595959"/>
                </a:solidFill>
              </a:rPr>
            </a:br>
            <a:endParaRPr lang="en-US" sz="2700">
              <a:solidFill>
                <a:srgbClr val="595959"/>
              </a:solidFill>
            </a:endParaRPr>
          </a:p>
        </p:txBody>
      </p:sp>
      <p:sp>
        <p:nvSpPr>
          <p:cNvPr id="3" name="Content Placeholder 2">
            <a:extLst>
              <a:ext uri="{FF2B5EF4-FFF2-40B4-BE49-F238E27FC236}">
                <a16:creationId xmlns:a16="http://schemas.microsoft.com/office/drawing/2014/main" id="{ED12787C-8521-B298-B705-24939E8F7C09}"/>
              </a:ext>
            </a:extLst>
          </p:cNvPr>
          <p:cNvSpPr>
            <a:spLocks noGrp="1"/>
          </p:cNvSpPr>
          <p:nvPr>
            <p:ph idx="1"/>
          </p:nvPr>
        </p:nvSpPr>
        <p:spPr>
          <a:xfrm>
            <a:off x="871442" y="2160466"/>
            <a:ext cx="4353116" cy="4057305"/>
          </a:xfrm>
        </p:spPr>
        <p:txBody>
          <a:bodyPr anchor="t">
            <a:noAutofit/>
          </a:bodyPr>
          <a:lstStyle/>
          <a:p>
            <a:pPr marL="0" indent="0">
              <a:buNone/>
            </a:pPr>
            <a:r>
              <a:rPr lang="en-US" sz="1200" dirty="0">
                <a:solidFill>
                  <a:srgbClr val="595959"/>
                </a:solidFill>
              </a:rPr>
              <a:t>Visual Explanation:</a:t>
            </a:r>
          </a:p>
          <a:p>
            <a:r>
              <a:rPr lang="en-US" sz="1200" dirty="0">
                <a:solidFill>
                  <a:srgbClr val="595959"/>
                </a:solidFill>
              </a:rPr>
              <a:t>The box plot displays the distribution of salaries among the top 10 job titles in India's data science sector. </a:t>
            </a:r>
          </a:p>
          <a:p>
            <a:r>
              <a:rPr lang="en-US" sz="1200" dirty="0">
                <a:solidFill>
                  <a:srgbClr val="595959"/>
                </a:solidFill>
              </a:rPr>
              <a:t>Each box represents the salary range for a specific job title, with the median indicated by the line inside the box. </a:t>
            </a:r>
          </a:p>
          <a:p>
            <a:r>
              <a:rPr lang="en-US" sz="1200" dirty="0">
                <a:solidFill>
                  <a:srgbClr val="595959"/>
                </a:solidFill>
              </a:rPr>
              <a:t>The whiskers extend to the minimum and maximum salaries, while any outliers are plotted individually.</a:t>
            </a:r>
          </a:p>
          <a:p>
            <a:pPr marL="0" indent="0">
              <a:buNone/>
            </a:pPr>
            <a:r>
              <a:rPr lang="en-US" sz="1200" dirty="0">
                <a:solidFill>
                  <a:srgbClr val="595959"/>
                </a:solidFill>
              </a:rPr>
              <a:t>Story:</a:t>
            </a:r>
          </a:p>
          <a:p>
            <a:r>
              <a:rPr lang="en-US" sz="1200" dirty="0">
                <a:solidFill>
                  <a:srgbClr val="595959"/>
                </a:solidFill>
              </a:rPr>
              <a:t>Inquisitive minds intrigued by the dynamics of India's data science job market stumble upon a box plot showcasing salary distributions across the top 10 job titles. </a:t>
            </a:r>
          </a:p>
          <a:p>
            <a:r>
              <a:rPr lang="en-US" sz="1200" dirty="0">
                <a:solidFill>
                  <a:srgbClr val="595959"/>
                </a:solidFill>
              </a:rPr>
              <a:t>As they observe the graph, they notice a series of boxes, each representing a job title, and the spread of salaries associated with it.</a:t>
            </a:r>
          </a:p>
          <a:p>
            <a:r>
              <a:rPr lang="en-US" sz="1200" dirty="0">
                <a:solidFill>
                  <a:srgbClr val="595959"/>
                </a:solidFill>
              </a:rPr>
              <a:t>By examining the position of the median line within each box, they gain insight into the typical salary range for each job title. </a:t>
            </a:r>
          </a:p>
          <a:p>
            <a:r>
              <a:rPr lang="en-US" sz="1200" dirty="0">
                <a:solidFill>
                  <a:srgbClr val="595959"/>
                </a:solidFill>
              </a:rPr>
              <a:t>The length of the whiskers indicates the variability of salaries within each role, with outliers providing additional context on exceptionally high or low salary offers.</a:t>
            </a:r>
          </a:p>
        </p:txBody>
      </p:sp>
      <p:pic>
        <p:nvPicPr>
          <p:cNvPr id="5" name="Picture 4">
            <a:extLst>
              <a:ext uri="{FF2B5EF4-FFF2-40B4-BE49-F238E27FC236}">
                <a16:creationId xmlns:a16="http://schemas.microsoft.com/office/drawing/2014/main" id="{E15BE66D-F76E-2253-5107-37AC6A1799ED}"/>
              </a:ext>
            </a:extLst>
          </p:cNvPr>
          <p:cNvPicPr>
            <a:picLocks noChangeAspect="1"/>
          </p:cNvPicPr>
          <p:nvPr/>
        </p:nvPicPr>
        <p:blipFill>
          <a:blip r:embed="rId2"/>
          <a:stretch>
            <a:fillRect/>
          </a:stretch>
        </p:blipFill>
        <p:spPr>
          <a:xfrm>
            <a:off x="6781801" y="2306488"/>
            <a:ext cx="4797056" cy="2290594"/>
          </a:xfrm>
          <a:prstGeom prst="rect">
            <a:avLst/>
          </a:prstGeom>
        </p:spPr>
      </p:pic>
    </p:spTree>
    <p:extLst>
      <p:ext uri="{BB962C8B-B14F-4D97-AF65-F5344CB8AC3E}">
        <p14:creationId xmlns:p14="http://schemas.microsoft.com/office/powerpoint/2010/main" val="21570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E0327-66CE-DFC4-4691-522F6A55DF8F}"/>
              </a:ext>
            </a:extLst>
          </p:cNvPr>
          <p:cNvSpPr>
            <a:spLocks noGrp="1"/>
          </p:cNvSpPr>
          <p:nvPr>
            <p:ph type="title"/>
          </p:nvPr>
        </p:nvSpPr>
        <p:spPr>
          <a:xfrm>
            <a:off x="871442" y="685800"/>
            <a:ext cx="4353116" cy="1474666"/>
          </a:xfrm>
        </p:spPr>
        <p:txBody>
          <a:bodyPr anchor="b">
            <a:normAutofit/>
          </a:bodyPr>
          <a:lstStyle/>
          <a:p>
            <a:pPr algn="ctr"/>
            <a:r>
              <a:rPr lang="en-US" sz="2500">
                <a:solidFill>
                  <a:srgbClr val="595959"/>
                </a:solidFill>
              </a:rPr>
              <a:t>Exploring Top Data Science Salaries Across Locations in India</a:t>
            </a:r>
            <a:br>
              <a:rPr lang="en-US" sz="2500">
                <a:solidFill>
                  <a:srgbClr val="595959"/>
                </a:solidFill>
              </a:rPr>
            </a:br>
            <a:endParaRPr lang="en-US" sz="2500">
              <a:solidFill>
                <a:srgbClr val="595959"/>
              </a:solidFill>
            </a:endParaRPr>
          </a:p>
        </p:txBody>
      </p:sp>
      <p:sp>
        <p:nvSpPr>
          <p:cNvPr id="3" name="Content Placeholder 2">
            <a:extLst>
              <a:ext uri="{FF2B5EF4-FFF2-40B4-BE49-F238E27FC236}">
                <a16:creationId xmlns:a16="http://schemas.microsoft.com/office/drawing/2014/main" id="{828705E9-DD76-B886-E36B-0F59A05FB319}"/>
              </a:ext>
            </a:extLst>
          </p:cNvPr>
          <p:cNvSpPr>
            <a:spLocks noGrp="1"/>
          </p:cNvSpPr>
          <p:nvPr>
            <p:ph idx="1"/>
          </p:nvPr>
        </p:nvSpPr>
        <p:spPr>
          <a:xfrm>
            <a:off x="871442" y="2079171"/>
            <a:ext cx="4353116" cy="4138600"/>
          </a:xfrm>
        </p:spPr>
        <p:txBody>
          <a:bodyPr anchor="t">
            <a:noAutofit/>
          </a:bodyPr>
          <a:lstStyle/>
          <a:p>
            <a:endParaRPr lang="en-US" sz="1200" dirty="0">
              <a:solidFill>
                <a:srgbClr val="595959"/>
              </a:solidFill>
            </a:endParaRPr>
          </a:p>
          <a:p>
            <a:pPr marL="0" indent="0">
              <a:buNone/>
            </a:pPr>
            <a:r>
              <a:rPr lang="en-US" sz="1200" dirty="0">
                <a:solidFill>
                  <a:srgbClr val="595959"/>
                </a:solidFill>
              </a:rPr>
              <a:t>Visual Explanation:</a:t>
            </a:r>
          </a:p>
          <a:p>
            <a:r>
              <a:rPr lang="en-US" sz="1200" dirty="0">
                <a:solidFill>
                  <a:srgbClr val="595959"/>
                </a:solidFill>
              </a:rPr>
              <a:t>The bar plot illustrates the top 10 locations in India by data science salaries. Each bar represents a location, with the length indicating the average salary offered in that particular area. </a:t>
            </a:r>
          </a:p>
          <a:p>
            <a:r>
              <a:rPr lang="en-US" sz="1200" dirty="0">
                <a:solidFill>
                  <a:srgbClr val="595959"/>
                </a:solidFill>
              </a:rPr>
              <a:t>The colors of the bars provide visual differentiation, while the absence of error bars indicates no confidence intervals are plotted.</a:t>
            </a:r>
          </a:p>
          <a:p>
            <a:pPr marL="0" indent="0">
              <a:buNone/>
            </a:pPr>
            <a:r>
              <a:rPr lang="en-US" sz="1200" dirty="0">
                <a:solidFill>
                  <a:srgbClr val="595959"/>
                </a:solidFill>
              </a:rPr>
              <a:t>Story:</a:t>
            </a:r>
          </a:p>
          <a:p>
            <a:r>
              <a:rPr lang="en-US" sz="1200" dirty="0">
                <a:solidFill>
                  <a:srgbClr val="595959"/>
                </a:solidFill>
              </a:rPr>
              <a:t>A group of individuals intrigued by the geographical variations in data science salaries in India comes across a bar plot showcasing salary distributions across the top 10 locations. </a:t>
            </a:r>
          </a:p>
          <a:p>
            <a:r>
              <a:rPr lang="en-US" sz="1200" dirty="0">
                <a:solidFill>
                  <a:srgbClr val="595959"/>
                </a:solidFill>
              </a:rPr>
              <a:t>As they examine the graph, they notice bars of varying lengths, each representing a different location and the average salary associated with it.</a:t>
            </a:r>
          </a:p>
          <a:p>
            <a:r>
              <a:rPr lang="en-US" sz="1200" dirty="0">
                <a:solidFill>
                  <a:srgbClr val="595959"/>
                </a:solidFill>
              </a:rPr>
              <a:t>By comparing the lengths of the bars, they discern which locations offer higher average salaries within the data science domain. </a:t>
            </a:r>
          </a:p>
          <a:p>
            <a:r>
              <a:rPr lang="en-US" sz="1200" dirty="0">
                <a:solidFill>
                  <a:srgbClr val="595959"/>
                </a:solidFill>
              </a:rPr>
              <a:t>This insight enables them to consider factors such as cost of living and job market demand when evaluating potential career opportunities across different regions.</a:t>
            </a:r>
          </a:p>
        </p:txBody>
      </p:sp>
      <p:pic>
        <p:nvPicPr>
          <p:cNvPr id="5" name="Picture 4">
            <a:extLst>
              <a:ext uri="{FF2B5EF4-FFF2-40B4-BE49-F238E27FC236}">
                <a16:creationId xmlns:a16="http://schemas.microsoft.com/office/drawing/2014/main" id="{19DDB1CC-6A96-F0C6-A3B4-0620626012B6}"/>
              </a:ext>
            </a:extLst>
          </p:cNvPr>
          <p:cNvPicPr>
            <a:picLocks noChangeAspect="1"/>
          </p:cNvPicPr>
          <p:nvPr/>
        </p:nvPicPr>
        <p:blipFill>
          <a:blip r:embed="rId2"/>
          <a:stretch>
            <a:fillRect/>
          </a:stretch>
        </p:blipFill>
        <p:spPr>
          <a:xfrm>
            <a:off x="6781801" y="1970694"/>
            <a:ext cx="4797056" cy="2962181"/>
          </a:xfrm>
          <a:prstGeom prst="rect">
            <a:avLst/>
          </a:prstGeom>
        </p:spPr>
      </p:pic>
    </p:spTree>
    <p:extLst>
      <p:ext uri="{BB962C8B-B14F-4D97-AF65-F5344CB8AC3E}">
        <p14:creationId xmlns:p14="http://schemas.microsoft.com/office/powerpoint/2010/main" val="109358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B2A1F-23E3-E34A-2D01-C81624134A12}"/>
              </a:ext>
            </a:extLst>
          </p:cNvPr>
          <p:cNvSpPr>
            <a:spLocks noGrp="1"/>
          </p:cNvSpPr>
          <p:nvPr>
            <p:ph type="title"/>
          </p:nvPr>
        </p:nvSpPr>
        <p:spPr>
          <a:xfrm>
            <a:off x="871442" y="685800"/>
            <a:ext cx="4353116" cy="1474666"/>
          </a:xfrm>
        </p:spPr>
        <p:txBody>
          <a:bodyPr anchor="b">
            <a:normAutofit/>
          </a:bodyPr>
          <a:lstStyle/>
          <a:p>
            <a:pPr algn="ctr"/>
            <a:r>
              <a:rPr lang="en-US" sz="2500">
                <a:solidFill>
                  <a:srgbClr val="595959"/>
                </a:solidFill>
              </a:rPr>
              <a:t> Exploring Top Data ScienceSalaries and Years of Experience in India</a:t>
            </a:r>
            <a:br>
              <a:rPr lang="en-US" sz="2500">
                <a:solidFill>
                  <a:srgbClr val="595959"/>
                </a:solidFill>
              </a:rPr>
            </a:br>
            <a:endParaRPr lang="en-US" sz="2500">
              <a:solidFill>
                <a:srgbClr val="595959"/>
              </a:solidFill>
            </a:endParaRPr>
          </a:p>
        </p:txBody>
      </p:sp>
      <p:sp>
        <p:nvSpPr>
          <p:cNvPr id="3" name="Content Placeholder 2">
            <a:extLst>
              <a:ext uri="{FF2B5EF4-FFF2-40B4-BE49-F238E27FC236}">
                <a16:creationId xmlns:a16="http://schemas.microsoft.com/office/drawing/2014/main" id="{6B1E971A-319D-B2B9-304F-B6E016463490}"/>
              </a:ext>
            </a:extLst>
          </p:cNvPr>
          <p:cNvSpPr>
            <a:spLocks noGrp="1"/>
          </p:cNvSpPr>
          <p:nvPr>
            <p:ph idx="1"/>
          </p:nvPr>
        </p:nvSpPr>
        <p:spPr>
          <a:xfrm>
            <a:off x="871442" y="1928720"/>
            <a:ext cx="4353116" cy="4289051"/>
          </a:xfrm>
        </p:spPr>
        <p:txBody>
          <a:bodyPr anchor="t">
            <a:noAutofit/>
          </a:bodyPr>
          <a:lstStyle/>
          <a:p>
            <a:pPr marL="0" indent="0">
              <a:buNone/>
            </a:pPr>
            <a:r>
              <a:rPr lang="en-US" sz="1200" dirty="0">
                <a:solidFill>
                  <a:srgbClr val="595959"/>
                </a:solidFill>
              </a:rPr>
              <a:t>Visual Explanation:</a:t>
            </a:r>
          </a:p>
          <a:p>
            <a:r>
              <a:rPr lang="en-US" sz="1200" dirty="0">
                <a:solidFill>
                  <a:srgbClr val="595959"/>
                </a:solidFill>
              </a:rPr>
              <a:t>The scatter plot depicts the relationship between salaries and years of experience in India's data science sector. </a:t>
            </a:r>
          </a:p>
          <a:p>
            <a:r>
              <a:rPr lang="en-US" sz="1200" dirty="0">
                <a:solidFill>
                  <a:srgbClr val="595959"/>
                </a:solidFill>
              </a:rPr>
              <a:t>Each point represents a reported salary, with its position on the x-axis indicating the years of experience associated with it. </a:t>
            </a:r>
          </a:p>
          <a:p>
            <a:r>
              <a:rPr lang="en-US" sz="1200" dirty="0">
                <a:solidFill>
                  <a:srgbClr val="595959"/>
                </a:solidFill>
              </a:rPr>
              <a:t>The color of the points adds visual distinction, with an orange hue chosen for clarity.</a:t>
            </a:r>
          </a:p>
          <a:p>
            <a:pPr marL="0" indent="0">
              <a:buNone/>
            </a:pPr>
            <a:r>
              <a:rPr lang="en-US" sz="1200" dirty="0">
                <a:solidFill>
                  <a:srgbClr val="595959"/>
                </a:solidFill>
              </a:rPr>
              <a:t>Story:</a:t>
            </a:r>
          </a:p>
          <a:p>
            <a:r>
              <a:rPr lang="en-US" sz="1200" dirty="0">
                <a:solidFill>
                  <a:srgbClr val="595959"/>
                </a:solidFill>
              </a:rPr>
              <a:t>Enthusiasts delving into the intricacies of data science careers in India stumble upon a scatter plot showcasing the correlation between salaries and years of experience. </a:t>
            </a:r>
          </a:p>
          <a:p>
            <a:r>
              <a:rPr lang="en-US" sz="1200" dirty="0">
                <a:solidFill>
                  <a:srgbClr val="595959"/>
                </a:solidFill>
              </a:rPr>
              <a:t>As they delve into the graph, they observe a myriad of points scattered across the plot, each representing a reported salary linked to a specific level of experience.</a:t>
            </a:r>
          </a:p>
          <a:p>
            <a:r>
              <a:rPr lang="en-US" sz="1200" dirty="0">
                <a:solidFill>
                  <a:srgbClr val="595959"/>
                </a:solidFill>
              </a:rPr>
              <a:t>By examining the distribution of points, they discern patterns that reveal how salaries evolve with increasing years of experience. </a:t>
            </a:r>
          </a:p>
          <a:p>
            <a:r>
              <a:rPr lang="en-US" sz="1200" dirty="0">
                <a:solidFill>
                  <a:srgbClr val="595959"/>
                </a:solidFill>
              </a:rPr>
              <a:t>This insight aids them in understanding the typical salary trajectories within the data science industry and serves as a valuable reference for career planning and salary negotiation.</a:t>
            </a:r>
          </a:p>
        </p:txBody>
      </p:sp>
      <p:pic>
        <p:nvPicPr>
          <p:cNvPr id="5" name="Picture 4">
            <a:extLst>
              <a:ext uri="{FF2B5EF4-FFF2-40B4-BE49-F238E27FC236}">
                <a16:creationId xmlns:a16="http://schemas.microsoft.com/office/drawing/2014/main" id="{5B7A38CC-81F8-B428-1FE7-93E471D45E54}"/>
              </a:ext>
            </a:extLst>
          </p:cNvPr>
          <p:cNvPicPr>
            <a:picLocks noChangeAspect="1"/>
          </p:cNvPicPr>
          <p:nvPr/>
        </p:nvPicPr>
        <p:blipFill>
          <a:blip r:embed="rId2"/>
          <a:stretch>
            <a:fillRect/>
          </a:stretch>
        </p:blipFill>
        <p:spPr>
          <a:xfrm>
            <a:off x="6781801" y="1928720"/>
            <a:ext cx="4797056" cy="3046130"/>
          </a:xfrm>
          <a:prstGeom prst="rect">
            <a:avLst/>
          </a:prstGeom>
        </p:spPr>
      </p:pic>
    </p:spTree>
    <p:extLst>
      <p:ext uri="{BB962C8B-B14F-4D97-AF65-F5344CB8AC3E}">
        <p14:creationId xmlns:p14="http://schemas.microsoft.com/office/powerpoint/2010/main" val="167488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DD3B8-03B0-EB0D-D39D-906D6E8CF912}"/>
              </a:ext>
            </a:extLst>
          </p:cNvPr>
          <p:cNvSpPr>
            <a:spLocks noGrp="1"/>
          </p:cNvSpPr>
          <p:nvPr>
            <p:ph type="title"/>
          </p:nvPr>
        </p:nvSpPr>
        <p:spPr>
          <a:xfrm>
            <a:off x="871442" y="685800"/>
            <a:ext cx="4353116" cy="1474666"/>
          </a:xfrm>
        </p:spPr>
        <p:txBody>
          <a:bodyPr anchor="b">
            <a:normAutofit/>
          </a:bodyPr>
          <a:lstStyle/>
          <a:p>
            <a:pPr algn="ctr"/>
            <a:r>
              <a:rPr lang="en-US" sz="3000">
                <a:solidFill>
                  <a:srgbClr val="595959"/>
                </a:solidFill>
              </a:rPr>
              <a:t> Exploring Top Data Science Salaries in the USA</a:t>
            </a:r>
            <a:br>
              <a:rPr lang="en-US" sz="3000">
                <a:solidFill>
                  <a:srgbClr val="595959"/>
                </a:solidFill>
              </a:rPr>
            </a:br>
            <a:endParaRPr lang="en-US" sz="3000">
              <a:solidFill>
                <a:srgbClr val="595959"/>
              </a:solidFill>
            </a:endParaRPr>
          </a:p>
        </p:txBody>
      </p:sp>
      <p:sp>
        <p:nvSpPr>
          <p:cNvPr id="3" name="Content Placeholder 2">
            <a:extLst>
              <a:ext uri="{FF2B5EF4-FFF2-40B4-BE49-F238E27FC236}">
                <a16:creationId xmlns:a16="http://schemas.microsoft.com/office/drawing/2014/main" id="{E8832190-BE6B-4108-1E9F-2DF6DBAE7B94}"/>
              </a:ext>
            </a:extLst>
          </p:cNvPr>
          <p:cNvSpPr>
            <a:spLocks noGrp="1"/>
          </p:cNvSpPr>
          <p:nvPr>
            <p:ph idx="1"/>
          </p:nvPr>
        </p:nvSpPr>
        <p:spPr>
          <a:xfrm>
            <a:off x="871442" y="2068286"/>
            <a:ext cx="4353116" cy="4149485"/>
          </a:xfrm>
        </p:spPr>
        <p:txBody>
          <a:bodyPr anchor="t">
            <a:noAutofit/>
          </a:bodyPr>
          <a:lstStyle/>
          <a:p>
            <a:pPr marL="0" indent="0">
              <a:buNone/>
            </a:pPr>
            <a:r>
              <a:rPr lang="en-US" sz="1200" dirty="0">
                <a:solidFill>
                  <a:srgbClr val="595959"/>
                </a:solidFill>
              </a:rPr>
              <a:t>Visual Explanation:</a:t>
            </a:r>
          </a:p>
          <a:p>
            <a:r>
              <a:rPr lang="en-US" sz="1200" dirty="0">
                <a:solidFill>
                  <a:srgbClr val="595959"/>
                </a:solidFill>
              </a:rPr>
              <a:t>The histogram illustrates the distribution of the top 10 salaries within the data science sector in the USA. </a:t>
            </a:r>
          </a:p>
          <a:p>
            <a:r>
              <a:rPr lang="en-US" sz="1200" dirty="0">
                <a:solidFill>
                  <a:srgbClr val="595959"/>
                </a:solidFill>
              </a:rPr>
              <a:t>Each bar represents a salary range, with the height indicating the frequency of salaries within that range. </a:t>
            </a:r>
          </a:p>
          <a:p>
            <a:r>
              <a:rPr lang="en-US" sz="1200" dirty="0">
                <a:solidFill>
                  <a:srgbClr val="595959"/>
                </a:solidFill>
              </a:rPr>
              <a:t>The presence of a kernel density estimate (KDE) overlay provides a smoothed representation of the data distribution.</a:t>
            </a:r>
          </a:p>
          <a:p>
            <a:pPr marL="0" indent="0">
              <a:buNone/>
            </a:pPr>
            <a:r>
              <a:rPr lang="en-US" sz="1200" dirty="0">
                <a:solidFill>
                  <a:srgbClr val="595959"/>
                </a:solidFill>
              </a:rPr>
              <a:t>Story:</a:t>
            </a:r>
          </a:p>
          <a:p>
            <a:r>
              <a:rPr lang="en-US" sz="1200" dirty="0">
                <a:solidFill>
                  <a:srgbClr val="595959"/>
                </a:solidFill>
              </a:rPr>
              <a:t>Data enthusiasts intrigued by the landscape of data science careers in the USA come across a histogram showcasing the distribution of the top 10 salaries. </a:t>
            </a:r>
          </a:p>
          <a:p>
            <a:r>
              <a:rPr lang="en-US" sz="1200" dirty="0">
                <a:solidFill>
                  <a:srgbClr val="595959"/>
                </a:solidFill>
              </a:rPr>
              <a:t>As they delve into the graph, they observe a series of bars, each representing a salary range, and the corresponding frequency of salaries falling within those ranges.</a:t>
            </a:r>
          </a:p>
          <a:p>
            <a:r>
              <a:rPr lang="en-US" sz="1200" dirty="0">
                <a:solidFill>
                  <a:srgbClr val="595959"/>
                </a:solidFill>
              </a:rPr>
              <a:t>By examining the heights of the bars, they gain insights into the prevalence of specific salary bands within the data science industry in the USA. </a:t>
            </a:r>
          </a:p>
          <a:p>
            <a:r>
              <a:rPr lang="en-US" sz="1200" dirty="0">
                <a:solidFill>
                  <a:srgbClr val="595959"/>
                </a:solidFill>
              </a:rPr>
              <a:t>The KDE overlay offers additional context, providing a smoothed representation of the data distribution and highlighting any underlying patterns.</a:t>
            </a:r>
          </a:p>
        </p:txBody>
      </p:sp>
      <p:pic>
        <p:nvPicPr>
          <p:cNvPr id="5" name="Picture 4">
            <a:extLst>
              <a:ext uri="{FF2B5EF4-FFF2-40B4-BE49-F238E27FC236}">
                <a16:creationId xmlns:a16="http://schemas.microsoft.com/office/drawing/2014/main" id="{9C36D336-D2AD-FF05-3CE5-401CFB7E1E82}"/>
              </a:ext>
            </a:extLst>
          </p:cNvPr>
          <p:cNvPicPr>
            <a:picLocks noChangeAspect="1"/>
          </p:cNvPicPr>
          <p:nvPr/>
        </p:nvPicPr>
        <p:blipFill>
          <a:blip r:embed="rId2"/>
          <a:stretch>
            <a:fillRect/>
          </a:stretch>
        </p:blipFill>
        <p:spPr>
          <a:xfrm>
            <a:off x="6781801" y="1952705"/>
            <a:ext cx="4797056" cy="2998159"/>
          </a:xfrm>
          <a:prstGeom prst="rect">
            <a:avLst/>
          </a:prstGeom>
        </p:spPr>
      </p:pic>
    </p:spTree>
    <p:extLst>
      <p:ext uri="{BB962C8B-B14F-4D97-AF65-F5344CB8AC3E}">
        <p14:creationId xmlns:p14="http://schemas.microsoft.com/office/powerpoint/2010/main" val="256306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947C5-3DDC-C696-CAE2-ACA73E7DDDA5}"/>
              </a:ext>
            </a:extLst>
          </p:cNvPr>
          <p:cNvSpPr>
            <a:spLocks noGrp="1"/>
          </p:cNvSpPr>
          <p:nvPr>
            <p:ph type="title"/>
          </p:nvPr>
        </p:nvSpPr>
        <p:spPr>
          <a:xfrm>
            <a:off x="871442" y="685800"/>
            <a:ext cx="4353116" cy="1474666"/>
          </a:xfrm>
        </p:spPr>
        <p:txBody>
          <a:bodyPr anchor="b">
            <a:normAutofit/>
          </a:bodyPr>
          <a:lstStyle/>
          <a:p>
            <a:pPr algn="ctr"/>
            <a:r>
              <a:rPr lang="en-US" sz="2500">
                <a:solidFill>
                  <a:srgbClr val="595959"/>
                </a:solidFill>
              </a:rPr>
              <a:t>Analyzing Top Data Science Salaries Across Job Titles in the USA</a:t>
            </a:r>
            <a:br>
              <a:rPr lang="en-US" sz="2500">
                <a:solidFill>
                  <a:srgbClr val="595959"/>
                </a:solidFill>
              </a:rPr>
            </a:br>
            <a:endParaRPr lang="en-US" sz="2500">
              <a:solidFill>
                <a:srgbClr val="595959"/>
              </a:solidFill>
            </a:endParaRPr>
          </a:p>
        </p:txBody>
      </p:sp>
      <p:sp>
        <p:nvSpPr>
          <p:cNvPr id="3" name="Content Placeholder 2">
            <a:extLst>
              <a:ext uri="{FF2B5EF4-FFF2-40B4-BE49-F238E27FC236}">
                <a16:creationId xmlns:a16="http://schemas.microsoft.com/office/drawing/2014/main" id="{D30B0F94-0402-9BE1-A33C-511721265A12}"/>
              </a:ext>
            </a:extLst>
          </p:cNvPr>
          <p:cNvSpPr>
            <a:spLocks noGrp="1"/>
          </p:cNvSpPr>
          <p:nvPr>
            <p:ph idx="1"/>
          </p:nvPr>
        </p:nvSpPr>
        <p:spPr>
          <a:xfrm>
            <a:off x="871442" y="2079171"/>
            <a:ext cx="4353116" cy="4138600"/>
          </a:xfrm>
        </p:spPr>
        <p:txBody>
          <a:bodyPr anchor="t">
            <a:noAutofit/>
          </a:bodyPr>
          <a:lstStyle/>
          <a:p>
            <a:pPr marL="0" indent="0">
              <a:buNone/>
            </a:pPr>
            <a:r>
              <a:rPr lang="en-US" sz="1200" dirty="0">
                <a:solidFill>
                  <a:srgbClr val="595959"/>
                </a:solidFill>
              </a:rPr>
              <a:t>Visual Explanation:</a:t>
            </a:r>
          </a:p>
          <a:p>
            <a:r>
              <a:rPr lang="en-US" sz="1200" dirty="0">
                <a:solidFill>
                  <a:srgbClr val="595959"/>
                </a:solidFill>
              </a:rPr>
              <a:t>The box plot showcases the distribution of the top 10 salaries among the top 10 job titles in the USA's data science sector. </a:t>
            </a:r>
          </a:p>
          <a:p>
            <a:r>
              <a:rPr lang="en-US" sz="1200" dirty="0">
                <a:solidFill>
                  <a:srgbClr val="595959"/>
                </a:solidFill>
              </a:rPr>
              <a:t>Each box represents the salary range for a specific job title, with the median marked by a line inside the box. The color palette chosen enhances visual contrast between different job titles.</a:t>
            </a:r>
          </a:p>
          <a:p>
            <a:pPr marL="0" indent="0">
              <a:buNone/>
            </a:pPr>
            <a:r>
              <a:rPr lang="en-US" sz="1200" dirty="0">
                <a:solidFill>
                  <a:srgbClr val="595959"/>
                </a:solidFill>
              </a:rPr>
              <a:t>Story:</a:t>
            </a:r>
          </a:p>
          <a:p>
            <a:r>
              <a:rPr lang="en-US" sz="1200" dirty="0">
                <a:solidFill>
                  <a:srgbClr val="595959"/>
                </a:solidFill>
              </a:rPr>
              <a:t>Explorers delving into the nuances of data science careers in the USA stumble upon a box plot depicting salary distributions across the top 10 job titles. </a:t>
            </a:r>
          </a:p>
          <a:p>
            <a:r>
              <a:rPr lang="en-US" sz="1200" dirty="0">
                <a:solidFill>
                  <a:srgbClr val="595959"/>
                </a:solidFill>
              </a:rPr>
              <a:t>As they delve into the visualization, they encounter a series of boxes, each representing a job title, and the spread of salaries associated with it.</a:t>
            </a:r>
          </a:p>
          <a:p>
            <a:r>
              <a:rPr lang="en-US" sz="1200" dirty="0">
                <a:solidFill>
                  <a:srgbClr val="595959"/>
                </a:solidFill>
              </a:rPr>
              <a:t>By observing the position of the median line within each box, they gain insight into the typical salary range for each job title. </a:t>
            </a:r>
          </a:p>
          <a:p>
            <a:r>
              <a:rPr lang="en-US" sz="1200" dirty="0">
                <a:solidFill>
                  <a:srgbClr val="595959"/>
                </a:solidFill>
              </a:rPr>
              <a:t>The length of the whiskers indicates the variability of salaries within each role, with outliers providing additional context on exceptionally high or low salary offers.</a:t>
            </a:r>
          </a:p>
        </p:txBody>
      </p:sp>
      <p:pic>
        <p:nvPicPr>
          <p:cNvPr id="5" name="Picture 4">
            <a:extLst>
              <a:ext uri="{FF2B5EF4-FFF2-40B4-BE49-F238E27FC236}">
                <a16:creationId xmlns:a16="http://schemas.microsoft.com/office/drawing/2014/main" id="{6F79A5E5-5724-E305-23C4-09FD517B99B3}"/>
              </a:ext>
            </a:extLst>
          </p:cNvPr>
          <p:cNvPicPr>
            <a:picLocks noChangeAspect="1"/>
          </p:cNvPicPr>
          <p:nvPr/>
        </p:nvPicPr>
        <p:blipFill>
          <a:blip r:embed="rId2"/>
          <a:stretch>
            <a:fillRect/>
          </a:stretch>
        </p:blipFill>
        <p:spPr>
          <a:xfrm>
            <a:off x="6781801" y="2270510"/>
            <a:ext cx="4797056" cy="2362550"/>
          </a:xfrm>
          <a:prstGeom prst="rect">
            <a:avLst/>
          </a:prstGeom>
        </p:spPr>
      </p:pic>
    </p:spTree>
    <p:extLst>
      <p:ext uri="{BB962C8B-B14F-4D97-AF65-F5344CB8AC3E}">
        <p14:creationId xmlns:p14="http://schemas.microsoft.com/office/powerpoint/2010/main" val="870456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014BD-742C-3986-FF97-25E837B71036}"/>
              </a:ext>
            </a:extLst>
          </p:cNvPr>
          <p:cNvSpPr>
            <a:spLocks noGrp="1"/>
          </p:cNvSpPr>
          <p:nvPr>
            <p:ph type="title"/>
          </p:nvPr>
        </p:nvSpPr>
        <p:spPr>
          <a:xfrm>
            <a:off x="871442" y="685800"/>
            <a:ext cx="4353116" cy="1474666"/>
          </a:xfrm>
        </p:spPr>
        <p:txBody>
          <a:bodyPr anchor="b">
            <a:normAutofit/>
          </a:bodyPr>
          <a:lstStyle/>
          <a:p>
            <a:pPr algn="ctr"/>
            <a:r>
              <a:rPr lang="en-US" sz="2500">
                <a:solidFill>
                  <a:srgbClr val="595959"/>
                </a:solidFill>
              </a:rPr>
              <a:t>Exploring Top Data Science Salaries Across Company Locations in the USA</a:t>
            </a:r>
            <a:br>
              <a:rPr lang="en-US" sz="2500">
                <a:solidFill>
                  <a:srgbClr val="595959"/>
                </a:solidFill>
              </a:rPr>
            </a:br>
            <a:endParaRPr lang="en-US" sz="2500">
              <a:solidFill>
                <a:srgbClr val="595959"/>
              </a:solidFill>
            </a:endParaRPr>
          </a:p>
        </p:txBody>
      </p:sp>
      <p:sp>
        <p:nvSpPr>
          <p:cNvPr id="3" name="Content Placeholder 2">
            <a:extLst>
              <a:ext uri="{FF2B5EF4-FFF2-40B4-BE49-F238E27FC236}">
                <a16:creationId xmlns:a16="http://schemas.microsoft.com/office/drawing/2014/main" id="{502EB4A3-D9F5-6942-4C0A-18B9ACBD0558}"/>
              </a:ext>
            </a:extLst>
          </p:cNvPr>
          <p:cNvSpPr>
            <a:spLocks noGrp="1"/>
          </p:cNvSpPr>
          <p:nvPr>
            <p:ph idx="1"/>
          </p:nvPr>
        </p:nvSpPr>
        <p:spPr>
          <a:xfrm>
            <a:off x="871442" y="2024661"/>
            <a:ext cx="4353116" cy="4193110"/>
          </a:xfrm>
        </p:spPr>
        <p:txBody>
          <a:bodyPr anchor="t">
            <a:noAutofit/>
          </a:bodyPr>
          <a:lstStyle/>
          <a:p>
            <a:pPr marL="0" indent="0">
              <a:buNone/>
            </a:pPr>
            <a:r>
              <a:rPr lang="en-US" sz="1200" dirty="0">
                <a:solidFill>
                  <a:srgbClr val="595959"/>
                </a:solidFill>
              </a:rPr>
              <a:t>Visual Explanation:</a:t>
            </a:r>
          </a:p>
          <a:p>
            <a:r>
              <a:rPr lang="en-US" sz="1200" dirty="0">
                <a:solidFill>
                  <a:srgbClr val="595959"/>
                </a:solidFill>
              </a:rPr>
              <a:t>The bar plot illustrates the top 10 locations in the USA by data science salaries. </a:t>
            </a:r>
          </a:p>
          <a:p>
            <a:r>
              <a:rPr lang="en-US" sz="1200" dirty="0">
                <a:solidFill>
                  <a:srgbClr val="595959"/>
                </a:solidFill>
              </a:rPr>
              <a:t>Each bar represents a location, with the length indicating the average salary offered in that particular area. </a:t>
            </a:r>
          </a:p>
          <a:p>
            <a:r>
              <a:rPr lang="en-US" sz="1200" dirty="0">
                <a:solidFill>
                  <a:srgbClr val="595959"/>
                </a:solidFill>
              </a:rPr>
              <a:t>The </a:t>
            </a:r>
            <a:r>
              <a:rPr lang="en-US" sz="1200" dirty="0" err="1">
                <a:solidFill>
                  <a:srgbClr val="595959"/>
                </a:solidFill>
              </a:rPr>
              <a:t>coolwarm</a:t>
            </a:r>
            <a:r>
              <a:rPr lang="en-US" sz="1200" dirty="0">
                <a:solidFill>
                  <a:srgbClr val="595959"/>
                </a:solidFill>
              </a:rPr>
              <a:t> palette enhances visual differentiation between different locations.</a:t>
            </a:r>
          </a:p>
          <a:p>
            <a:pPr marL="0" indent="0">
              <a:buNone/>
            </a:pPr>
            <a:r>
              <a:rPr lang="en-US" sz="1200" dirty="0">
                <a:solidFill>
                  <a:srgbClr val="595959"/>
                </a:solidFill>
              </a:rPr>
              <a:t>Story:</a:t>
            </a:r>
          </a:p>
          <a:p>
            <a:r>
              <a:rPr lang="en-US" sz="1200" dirty="0">
                <a:solidFill>
                  <a:srgbClr val="595959"/>
                </a:solidFill>
              </a:rPr>
              <a:t>Curious minds intrigued by the geographical distribution of data science salaries in the USA stumble upon a bar plot showcasing salary distributions across the top 10 company locations. </a:t>
            </a:r>
          </a:p>
          <a:p>
            <a:r>
              <a:rPr lang="en-US" sz="1200" dirty="0">
                <a:solidFill>
                  <a:srgbClr val="595959"/>
                </a:solidFill>
              </a:rPr>
              <a:t>As they delve into the visualization, they encounter bars of varying lengths, each representing a different location and the average salary associated with it.</a:t>
            </a:r>
          </a:p>
          <a:p>
            <a:r>
              <a:rPr lang="en-US" sz="1200" dirty="0">
                <a:solidFill>
                  <a:srgbClr val="595959"/>
                </a:solidFill>
              </a:rPr>
              <a:t>By comparing the lengths of the bars, they discern which locations offer higher average salaries within the data science domain. </a:t>
            </a:r>
          </a:p>
          <a:p>
            <a:r>
              <a:rPr lang="en-US" sz="1200" dirty="0">
                <a:solidFill>
                  <a:srgbClr val="595959"/>
                </a:solidFill>
              </a:rPr>
              <a:t>This insight enables them to consider factors such as cost of living and job market demand when evaluating potential career opportunities across different regions.</a:t>
            </a:r>
          </a:p>
        </p:txBody>
      </p:sp>
      <p:pic>
        <p:nvPicPr>
          <p:cNvPr id="5" name="Picture 4">
            <a:extLst>
              <a:ext uri="{FF2B5EF4-FFF2-40B4-BE49-F238E27FC236}">
                <a16:creationId xmlns:a16="http://schemas.microsoft.com/office/drawing/2014/main" id="{EB9DB187-FD9A-ED54-5A17-5F652CFBC1CB}"/>
              </a:ext>
            </a:extLst>
          </p:cNvPr>
          <p:cNvPicPr>
            <a:picLocks noChangeAspect="1"/>
          </p:cNvPicPr>
          <p:nvPr/>
        </p:nvPicPr>
        <p:blipFill>
          <a:blip r:embed="rId2"/>
          <a:stretch>
            <a:fillRect/>
          </a:stretch>
        </p:blipFill>
        <p:spPr>
          <a:xfrm>
            <a:off x="6781801" y="2024661"/>
            <a:ext cx="4797056" cy="2854247"/>
          </a:xfrm>
          <a:prstGeom prst="rect">
            <a:avLst/>
          </a:prstGeom>
        </p:spPr>
      </p:pic>
    </p:spTree>
    <p:extLst>
      <p:ext uri="{BB962C8B-B14F-4D97-AF65-F5344CB8AC3E}">
        <p14:creationId xmlns:p14="http://schemas.microsoft.com/office/powerpoint/2010/main" val="1737775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5C81B-B8EC-82C2-ADA4-0928CBE12C8D}"/>
              </a:ext>
            </a:extLst>
          </p:cNvPr>
          <p:cNvSpPr>
            <a:spLocks noGrp="1"/>
          </p:cNvSpPr>
          <p:nvPr>
            <p:ph type="title"/>
          </p:nvPr>
        </p:nvSpPr>
        <p:spPr>
          <a:xfrm>
            <a:off x="1616054" y="1261137"/>
            <a:ext cx="8959893" cy="888360"/>
          </a:xfrm>
        </p:spPr>
        <p:txBody>
          <a:bodyPr anchor="b">
            <a:normAutofit/>
          </a:bodyPr>
          <a:lstStyle/>
          <a:p>
            <a:pPr algn="ctr"/>
            <a:r>
              <a:rPr lang="en-US" sz="3200">
                <a:solidFill>
                  <a:schemeClr val="tx1">
                    <a:lumMod val="65000"/>
                    <a:lumOff val="35000"/>
                  </a:schemeClr>
                </a:solidFill>
              </a:rPr>
              <a:t>Introduction</a:t>
            </a:r>
          </a:p>
        </p:txBody>
      </p:sp>
      <p:sp>
        <p:nvSpPr>
          <p:cNvPr id="3" name="Content Placeholder 2">
            <a:extLst>
              <a:ext uri="{FF2B5EF4-FFF2-40B4-BE49-F238E27FC236}">
                <a16:creationId xmlns:a16="http://schemas.microsoft.com/office/drawing/2014/main" id="{3E0FC136-EDB1-62DF-9319-06F13907455B}"/>
              </a:ext>
            </a:extLst>
          </p:cNvPr>
          <p:cNvSpPr>
            <a:spLocks noGrp="1"/>
          </p:cNvSpPr>
          <p:nvPr>
            <p:ph idx="1"/>
          </p:nvPr>
        </p:nvSpPr>
        <p:spPr>
          <a:xfrm>
            <a:off x="1616054" y="2427383"/>
            <a:ext cx="8959892" cy="3169482"/>
          </a:xfrm>
        </p:spPr>
        <p:txBody>
          <a:bodyPr anchor="t">
            <a:normAutofit/>
          </a:bodyPr>
          <a:lstStyle/>
          <a:p>
            <a:pPr marL="0" indent="0">
              <a:buNone/>
            </a:pPr>
            <a:r>
              <a:rPr lang="en-US" sz="1700">
                <a:solidFill>
                  <a:schemeClr val="tx1">
                    <a:lumMod val="65000"/>
                    <a:lumOff val="35000"/>
                  </a:schemeClr>
                </a:solidFill>
              </a:rPr>
              <a:t>Data Science Salaries</a:t>
            </a:r>
          </a:p>
          <a:p>
            <a:r>
              <a:rPr lang="en-US" sz="1700">
                <a:solidFill>
                  <a:schemeClr val="tx1">
                    <a:lumMod val="65000"/>
                    <a:lumOff val="35000"/>
                  </a:schemeClr>
                </a:solidFill>
              </a:rPr>
              <a:t>Data science salaries stand at the forefront of discussions within the tech industry, reflecting the evolving demand for data-driven expertise.</a:t>
            </a:r>
          </a:p>
          <a:p>
            <a:r>
              <a:rPr lang="en-US" sz="1700">
                <a:solidFill>
                  <a:schemeClr val="tx1">
                    <a:lumMod val="65000"/>
                    <a:lumOff val="35000"/>
                  </a:schemeClr>
                </a:solidFill>
              </a:rPr>
              <a:t>Understanding the nuances of salary trends is not only crucial for professionals navigating their career paths but also for organizations striving to attract and retain top talent.</a:t>
            </a:r>
          </a:p>
          <a:p>
            <a:r>
              <a:rPr lang="en-US" sz="1700">
                <a:solidFill>
                  <a:schemeClr val="tx1">
                    <a:lumMod val="65000"/>
                    <a:lumOff val="35000"/>
                  </a:schemeClr>
                </a:solidFill>
              </a:rPr>
              <a:t>This project delves into the realm of data science salaries, focusing on comparative analysis between the United States and India, two prominent players in the global data science landscape.</a:t>
            </a:r>
          </a:p>
          <a:p>
            <a:r>
              <a:rPr lang="en-US" sz="1700">
                <a:solidFill>
                  <a:schemeClr val="tx1">
                    <a:lumMod val="65000"/>
                    <a:lumOff val="35000"/>
                  </a:schemeClr>
                </a:solidFill>
              </a:rPr>
              <a:t>By examining and contrasting salary data from these regions, we aim to uncover underlying patterns, disparities, and implications for both individuals and organizations in the data science domain.</a:t>
            </a:r>
          </a:p>
        </p:txBody>
      </p:sp>
    </p:spTree>
    <p:extLst>
      <p:ext uri="{BB962C8B-B14F-4D97-AF65-F5344CB8AC3E}">
        <p14:creationId xmlns:p14="http://schemas.microsoft.com/office/powerpoint/2010/main" val="3875020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418101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75090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2295195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208409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8DA760-A1C7-8D05-3352-C38D46EDD9B3}"/>
              </a:ext>
            </a:extLst>
          </p:cNvPr>
          <p:cNvSpPr>
            <a:spLocks noGrp="1"/>
          </p:cNvSpPr>
          <p:nvPr>
            <p:ph type="title"/>
          </p:nvPr>
        </p:nvSpPr>
        <p:spPr>
          <a:xfrm>
            <a:off x="1115568" y="548640"/>
            <a:ext cx="10168128" cy="1179576"/>
          </a:xfrm>
        </p:spPr>
        <p:txBody>
          <a:bodyPr>
            <a:normAutofit/>
          </a:bodyPr>
          <a:lstStyle/>
          <a:p>
            <a:r>
              <a:rPr lang="en-US" sz="4000"/>
              <a:t>Work Management: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BAA2C89-CA84-E8E8-352B-5FC1E240E8E8}"/>
              </a:ext>
            </a:extLst>
          </p:cNvPr>
          <p:cNvSpPr>
            <a:spLocks noGrp="1"/>
          </p:cNvSpPr>
          <p:nvPr>
            <p:ph idx="1"/>
          </p:nvPr>
        </p:nvSpPr>
        <p:spPr>
          <a:xfrm>
            <a:off x="1115568" y="2481943"/>
            <a:ext cx="10168128" cy="3695020"/>
          </a:xfrm>
        </p:spPr>
        <p:txBody>
          <a:bodyPr>
            <a:normAutofit/>
          </a:bodyPr>
          <a:lstStyle/>
          <a:p>
            <a:pPr marL="0" indent="0">
              <a:buNone/>
            </a:pPr>
            <a:r>
              <a:rPr lang="en-US" sz="2200"/>
              <a:t>Work completed: </a:t>
            </a:r>
          </a:p>
          <a:p>
            <a:r>
              <a:rPr lang="en-US" sz="2200" kern="0">
                <a:effectLst/>
                <a:latin typeface="Calibri" panose="020F0502020204030204" pitchFamily="34" charset="0"/>
                <a:ea typeface="Calibri" panose="020F0502020204030204" pitchFamily="34" charset="0"/>
              </a:rPr>
              <a:t>Every member of the team worked on all parts of the project, but we segregated each part responsible for one member of the team. Everyone took the responsibility to get every update on that part. So, we completed the tasks on time as expected. </a:t>
            </a:r>
          </a:p>
          <a:p>
            <a:pPr marL="0" indent="0">
              <a:buNone/>
            </a:pPr>
            <a:r>
              <a:rPr lang="en-US" sz="2200"/>
              <a:t>Responsibility &amp; Contributions :</a:t>
            </a:r>
          </a:p>
          <a:p>
            <a:pPr>
              <a:spcBef>
                <a:spcPts val="135"/>
              </a:spcBef>
            </a:pPr>
            <a:r>
              <a:rPr lang="fr-FR" sz="2200">
                <a:ea typeface="Calibri" panose="020F0502020204030204" pitchFamily="34" charset="0"/>
              </a:rPr>
              <a:t>Harshini Sangadi: Implementation (25%)</a:t>
            </a:r>
          </a:p>
          <a:p>
            <a:pPr>
              <a:spcBef>
                <a:spcPts val="135"/>
              </a:spcBef>
            </a:pPr>
            <a:r>
              <a:rPr lang="fr-FR" sz="2200">
                <a:ea typeface="Calibri" panose="020F0502020204030204" pitchFamily="34" charset="0"/>
              </a:rPr>
              <a:t>Brahmateja Reddy Mule: Analysis (25%)</a:t>
            </a:r>
            <a:endParaRPr lang="en-US" sz="2200">
              <a:ea typeface="Calibri" panose="020F0502020204030204" pitchFamily="34" charset="0"/>
            </a:endParaRPr>
          </a:p>
          <a:p>
            <a:r>
              <a:rPr lang="en-US" sz="2200"/>
              <a:t>Venkata Surendra Reddy Sana </a:t>
            </a:r>
            <a:r>
              <a:rPr lang="es-ES" sz="2200">
                <a:ea typeface="Calibri" panose="020F0502020204030204" pitchFamily="34" charset="0"/>
              </a:rPr>
              <a:t>: Design </a:t>
            </a:r>
            <a:r>
              <a:rPr lang="fr-FR" sz="2200">
                <a:ea typeface="Calibri" panose="020F0502020204030204" pitchFamily="34" charset="0"/>
              </a:rPr>
              <a:t>(25%)</a:t>
            </a:r>
            <a:r>
              <a:rPr lang="en-US" sz="2200"/>
              <a:t> </a:t>
            </a:r>
            <a:endParaRPr lang="en-US" sz="2200">
              <a:ea typeface="Calibri" panose="020F0502020204030204" pitchFamily="34" charset="0"/>
            </a:endParaRPr>
          </a:p>
          <a:p>
            <a:pPr>
              <a:spcBef>
                <a:spcPts val="135"/>
              </a:spcBef>
            </a:pPr>
            <a:r>
              <a:rPr lang="en-US" sz="2200"/>
              <a:t>Ponnaganti Mahesh Chowdary</a:t>
            </a:r>
            <a:r>
              <a:rPr lang="fr-FR" sz="2200">
                <a:ea typeface="Calibri" panose="020F0502020204030204" pitchFamily="34" charset="0"/>
              </a:rPr>
              <a:t>: Documentation (25%)</a:t>
            </a:r>
            <a:endParaRPr lang="en-US" sz="2200"/>
          </a:p>
          <a:p>
            <a:pPr marL="0" indent="0">
              <a:buNone/>
            </a:pPr>
            <a:endParaRPr lang="en-US" sz="2200"/>
          </a:p>
          <a:p>
            <a:pPr marL="0" indent="0">
              <a:buNone/>
            </a:pPr>
            <a:endParaRPr lang="en-US" sz="2200"/>
          </a:p>
        </p:txBody>
      </p:sp>
    </p:spTree>
    <p:extLst>
      <p:ext uri="{BB962C8B-B14F-4D97-AF65-F5344CB8AC3E}">
        <p14:creationId xmlns:p14="http://schemas.microsoft.com/office/powerpoint/2010/main" val="651392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45F19-60B3-63AE-E607-8873F9523156}"/>
              </a:ext>
            </a:extLst>
          </p:cNvPr>
          <p:cNvSpPr>
            <a:spLocks noGrp="1"/>
          </p:cNvSpPr>
          <p:nvPr>
            <p:ph type="title"/>
          </p:nvPr>
        </p:nvSpPr>
        <p:spPr>
          <a:xfrm>
            <a:off x="1616054" y="1261137"/>
            <a:ext cx="8959893" cy="888360"/>
          </a:xfrm>
        </p:spPr>
        <p:txBody>
          <a:bodyPr anchor="b">
            <a:normAutofit/>
          </a:bodyPr>
          <a:lstStyle/>
          <a:p>
            <a:r>
              <a:rPr lang="en-US" sz="3200" dirty="0">
                <a:solidFill>
                  <a:schemeClr val="tx1">
                    <a:lumMod val="65000"/>
                    <a:lumOff val="35000"/>
                  </a:schemeClr>
                </a:solidFill>
              </a:rPr>
              <a:t>References</a:t>
            </a:r>
          </a:p>
        </p:txBody>
      </p:sp>
      <p:sp>
        <p:nvSpPr>
          <p:cNvPr id="3" name="Content Placeholder 2">
            <a:extLst>
              <a:ext uri="{FF2B5EF4-FFF2-40B4-BE49-F238E27FC236}">
                <a16:creationId xmlns:a16="http://schemas.microsoft.com/office/drawing/2014/main" id="{11C86015-E962-0A69-2A96-8F59DF51DB4F}"/>
              </a:ext>
            </a:extLst>
          </p:cNvPr>
          <p:cNvSpPr>
            <a:spLocks noGrp="1"/>
          </p:cNvSpPr>
          <p:nvPr>
            <p:ph idx="1"/>
          </p:nvPr>
        </p:nvSpPr>
        <p:spPr>
          <a:xfrm>
            <a:off x="1616054" y="2427383"/>
            <a:ext cx="8959892" cy="3169482"/>
          </a:xfrm>
        </p:spPr>
        <p:txBody>
          <a:bodyPr anchor="t">
            <a:normAutofit lnSpcReduction="10000"/>
          </a:bodyPr>
          <a:lstStyle/>
          <a:p>
            <a:pPr marL="457200" indent="-457200">
              <a:buFont typeface="+mj-lt"/>
              <a:buAutoNum type="arabicPeriod"/>
            </a:pPr>
            <a:r>
              <a:rPr lang="en-US" sz="2000" dirty="0">
                <a:solidFill>
                  <a:schemeClr val="tx1">
                    <a:lumMod val="65000"/>
                    <a:lumOff val="35000"/>
                  </a:schemeClr>
                </a:solidFill>
              </a:rPr>
              <a:t>McKinney, W. (2010). Data Structures for Statistical Computing in Python. Proceedings of the 9th Python in Science Conference.</a:t>
            </a:r>
          </a:p>
          <a:p>
            <a:pPr marL="457200" indent="-457200">
              <a:buFont typeface="+mj-lt"/>
              <a:buAutoNum type="arabicPeriod"/>
            </a:pPr>
            <a:r>
              <a:rPr lang="en-US" sz="2000" dirty="0">
                <a:solidFill>
                  <a:schemeClr val="tx1">
                    <a:lumMod val="65000"/>
                    <a:lumOff val="35000"/>
                  </a:schemeClr>
                </a:solidFill>
              </a:rPr>
              <a:t>Hunter, J. D. (2007). Matplotlib: A 2D Graphics Environment. Computing in Science &amp; Engineering, 9(3), 90-95.</a:t>
            </a:r>
          </a:p>
          <a:p>
            <a:pPr marL="457200" indent="-457200">
              <a:buFont typeface="+mj-lt"/>
              <a:buAutoNum type="arabicPeriod"/>
            </a:pPr>
            <a:r>
              <a:rPr lang="en-US" sz="2000" dirty="0">
                <a:solidFill>
                  <a:schemeClr val="tx1">
                    <a:lumMod val="65000"/>
                    <a:lumOff val="35000"/>
                  </a:schemeClr>
                </a:solidFill>
              </a:rPr>
              <a:t>Waskom, M. (2022). seaborn: statistical data visualization. Journal of Open Source Software, 7(77), 3021.</a:t>
            </a:r>
          </a:p>
          <a:p>
            <a:pPr marL="457200" indent="-457200">
              <a:buFont typeface="+mj-lt"/>
              <a:buAutoNum type="arabicPeriod"/>
            </a:pPr>
            <a:r>
              <a:rPr lang="en-US" sz="2000" dirty="0" err="1">
                <a:solidFill>
                  <a:schemeClr val="tx1">
                    <a:lumMod val="65000"/>
                    <a:lumOff val="35000"/>
                  </a:schemeClr>
                </a:solidFill>
              </a:rPr>
              <a:t>Kluyver</a:t>
            </a:r>
            <a:r>
              <a:rPr lang="en-US" sz="2000" dirty="0">
                <a:solidFill>
                  <a:schemeClr val="tx1">
                    <a:lumMod val="65000"/>
                    <a:lumOff val="35000"/>
                  </a:schemeClr>
                </a:solidFill>
              </a:rPr>
              <a:t>, T., et al. (2016). </a:t>
            </a:r>
            <a:r>
              <a:rPr lang="en-US" sz="2000" dirty="0" err="1">
                <a:solidFill>
                  <a:schemeClr val="tx1">
                    <a:lumMod val="65000"/>
                    <a:lumOff val="35000"/>
                  </a:schemeClr>
                </a:solidFill>
              </a:rPr>
              <a:t>Jupyter</a:t>
            </a:r>
            <a:r>
              <a:rPr lang="en-US" sz="2000" dirty="0">
                <a:solidFill>
                  <a:schemeClr val="tx1">
                    <a:lumMod val="65000"/>
                    <a:lumOff val="35000"/>
                  </a:schemeClr>
                </a:solidFill>
              </a:rPr>
              <a:t> Notebooks – a publishing format for reproducible computational workflows. In </a:t>
            </a:r>
            <a:r>
              <a:rPr lang="en-US" sz="2000" dirty="0" err="1">
                <a:solidFill>
                  <a:schemeClr val="tx1">
                    <a:lumMod val="65000"/>
                    <a:lumOff val="35000"/>
                  </a:schemeClr>
                </a:solidFill>
              </a:rPr>
              <a:t>Loizides</a:t>
            </a:r>
            <a:r>
              <a:rPr lang="en-US" sz="2000" dirty="0">
                <a:solidFill>
                  <a:schemeClr val="tx1">
                    <a:lumMod val="65000"/>
                    <a:lumOff val="35000"/>
                  </a:schemeClr>
                </a:solidFill>
              </a:rPr>
              <a:t>, F., &amp; Schmidt, B. (Eds.), Positioning and Power in Academic Publishing: Players, Agents and Agendas.</a:t>
            </a:r>
          </a:p>
          <a:p>
            <a:pPr marL="457200" indent="-457200">
              <a:buFont typeface="+mj-lt"/>
              <a:buAutoNum type="arabicPeriod"/>
            </a:pPr>
            <a:r>
              <a:rPr lang="en-US" sz="2000" dirty="0">
                <a:solidFill>
                  <a:schemeClr val="tx1">
                    <a:lumMod val="65000"/>
                    <a:lumOff val="35000"/>
                  </a:schemeClr>
                </a:solidFill>
              </a:rPr>
              <a:t>Microsoft. (n.d.). Power BI. Retrieved from https://powerbi.microsoft.com/.</a:t>
            </a:r>
          </a:p>
        </p:txBody>
      </p:sp>
    </p:spTree>
    <p:extLst>
      <p:ext uri="{BB962C8B-B14F-4D97-AF65-F5344CB8AC3E}">
        <p14:creationId xmlns:p14="http://schemas.microsoft.com/office/powerpoint/2010/main" val="401925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82F31-8812-F9AF-7665-D3DAE4E00A4B}"/>
              </a:ext>
            </a:extLst>
          </p:cNvPr>
          <p:cNvSpPr>
            <a:spLocks noGrp="1"/>
          </p:cNvSpPr>
          <p:nvPr>
            <p:ph type="title"/>
          </p:nvPr>
        </p:nvSpPr>
        <p:spPr>
          <a:xfrm>
            <a:off x="1616054" y="1261137"/>
            <a:ext cx="8959893" cy="888360"/>
          </a:xfrm>
        </p:spPr>
        <p:txBody>
          <a:bodyPr anchor="b">
            <a:normAutofit fontScale="90000"/>
          </a:bodyPr>
          <a:lstStyle/>
          <a:p>
            <a:r>
              <a:rPr lang="en-US" sz="3200" dirty="0">
                <a:solidFill>
                  <a:schemeClr val="tx1">
                    <a:lumMod val="65000"/>
                    <a:lumOff val="35000"/>
                  </a:schemeClr>
                </a:solidFill>
              </a:rPr>
              <a:t>Data Abstraction</a:t>
            </a:r>
            <a:br>
              <a:rPr lang="en-US" sz="3200" dirty="0">
                <a:solidFill>
                  <a:schemeClr val="tx1">
                    <a:lumMod val="65000"/>
                    <a:lumOff val="35000"/>
                  </a:schemeClr>
                </a:solidFill>
              </a:rPr>
            </a:br>
            <a:endParaRPr lang="en-US"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1A707AB6-B4A5-BAF6-CD2A-9403F1A0D99E}"/>
              </a:ext>
            </a:extLst>
          </p:cNvPr>
          <p:cNvSpPr>
            <a:spLocks noGrp="1"/>
          </p:cNvSpPr>
          <p:nvPr>
            <p:ph idx="1"/>
          </p:nvPr>
        </p:nvSpPr>
        <p:spPr>
          <a:xfrm>
            <a:off x="1616054" y="2427383"/>
            <a:ext cx="8959892" cy="3484530"/>
          </a:xfrm>
        </p:spPr>
        <p:txBody>
          <a:bodyPr anchor="t">
            <a:normAutofit fontScale="85000" lnSpcReduction="20000"/>
          </a:bodyPr>
          <a:lstStyle/>
          <a:p>
            <a:pPr marL="0" indent="0">
              <a:buNone/>
            </a:pPr>
            <a:r>
              <a:rPr lang="en-US" sz="2000" dirty="0">
                <a:solidFill>
                  <a:schemeClr val="tx1">
                    <a:lumMod val="65000"/>
                    <a:lumOff val="35000"/>
                  </a:schemeClr>
                </a:solidFill>
              </a:rPr>
              <a:t>Dataset:</a:t>
            </a:r>
          </a:p>
          <a:p>
            <a:r>
              <a:rPr lang="en-US" sz="2000" dirty="0">
                <a:solidFill>
                  <a:schemeClr val="tx1">
                    <a:lumMod val="65000"/>
                    <a:lumOff val="35000"/>
                  </a:schemeClr>
                </a:solidFill>
              </a:rPr>
              <a:t>The dataset utilized for this analysis consists of structured data capturing various attributes related to data science salaries, including job titles, salaries, company locations, and possibly additional factors such as years of experience or educational qualifications.</a:t>
            </a:r>
          </a:p>
          <a:p>
            <a:pPr marL="0" indent="0">
              <a:buNone/>
            </a:pPr>
            <a:r>
              <a:rPr lang="en-US" sz="2000" dirty="0">
                <a:solidFill>
                  <a:schemeClr val="tx1">
                    <a:lumMod val="65000"/>
                    <a:lumOff val="35000"/>
                  </a:schemeClr>
                </a:solidFill>
              </a:rPr>
              <a:t>Attributes:</a:t>
            </a:r>
          </a:p>
          <a:p>
            <a:r>
              <a:rPr lang="en-US" sz="2000" dirty="0">
                <a:solidFill>
                  <a:schemeClr val="tx1">
                    <a:lumMod val="65000"/>
                    <a:lumOff val="35000"/>
                  </a:schemeClr>
                </a:solidFill>
              </a:rPr>
              <a:t>The dataset contains attributes such as job title, salary, company location, and other relevant variables that contribute to understanding the salary landscape within the data science domain.</a:t>
            </a:r>
          </a:p>
          <a:p>
            <a:pPr marL="0" indent="0">
              <a:buNone/>
            </a:pPr>
            <a:r>
              <a:rPr lang="en-US" sz="2000" dirty="0">
                <a:solidFill>
                  <a:schemeClr val="tx1">
                    <a:lumMod val="65000"/>
                    <a:lumOff val="35000"/>
                  </a:schemeClr>
                </a:solidFill>
              </a:rPr>
              <a:t>Number of Records:</a:t>
            </a:r>
          </a:p>
          <a:p>
            <a:r>
              <a:rPr lang="en-US" sz="2000" dirty="0">
                <a:solidFill>
                  <a:schemeClr val="tx1">
                    <a:lumMod val="65000"/>
                    <a:lumOff val="35000"/>
                  </a:schemeClr>
                </a:solidFill>
              </a:rPr>
              <a:t>The dataset comprises a substantial number of records, each representing an instance of a data science job position along with associated salary information.</a:t>
            </a:r>
          </a:p>
          <a:p>
            <a:pPr marL="0" indent="0">
              <a:buNone/>
            </a:pPr>
            <a:r>
              <a:rPr lang="en-US" sz="2000" dirty="0">
                <a:solidFill>
                  <a:schemeClr val="tx1">
                    <a:lumMod val="65000"/>
                    <a:lumOff val="35000"/>
                  </a:schemeClr>
                </a:solidFill>
              </a:rPr>
              <a:t>Source:</a:t>
            </a:r>
          </a:p>
          <a:p>
            <a:r>
              <a:rPr lang="en-US" sz="2000" dirty="0">
                <a:solidFill>
                  <a:schemeClr val="tx1">
                    <a:lumMod val="65000"/>
                    <a:lumOff val="35000"/>
                  </a:schemeClr>
                </a:solidFill>
              </a:rPr>
              <a:t>The dataset have been sourced from Kaggle data sources to ensure data quality and relevance to the analysis.</a:t>
            </a:r>
          </a:p>
        </p:txBody>
      </p:sp>
    </p:spTree>
    <p:extLst>
      <p:ext uri="{BB962C8B-B14F-4D97-AF65-F5344CB8AC3E}">
        <p14:creationId xmlns:p14="http://schemas.microsoft.com/office/powerpoint/2010/main" val="265417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D5197-3202-2BF6-D4CB-D23E1ACB3F4A}"/>
              </a:ext>
            </a:extLst>
          </p:cNvPr>
          <p:cNvSpPr>
            <a:spLocks noGrp="1"/>
          </p:cNvSpPr>
          <p:nvPr>
            <p:ph type="title"/>
          </p:nvPr>
        </p:nvSpPr>
        <p:spPr>
          <a:xfrm>
            <a:off x="1616054" y="1261137"/>
            <a:ext cx="8959893" cy="888360"/>
          </a:xfrm>
        </p:spPr>
        <p:txBody>
          <a:bodyPr anchor="b">
            <a:normAutofit fontScale="90000"/>
          </a:bodyPr>
          <a:lstStyle/>
          <a:p>
            <a:r>
              <a:rPr lang="en-US" sz="3200" dirty="0">
                <a:solidFill>
                  <a:schemeClr val="tx1">
                    <a:lumMod val="65000"/>
                    <a:lumOff val="35000"/>
                  </a:schemeClr>
                </a:solidFill>
              </a:rPr>
              <a:t>Task Abstraction</a:t>
            </a:r>
            <a:br>
              <a:rPr lang="en-US" sz="3200" dirty="0">
                <a:solidFill>
                  <a:schemeClr val="tx1">
                    <a:lumMod val="65000"/>
                    <a:lumOff val="35000"/>
                  </a:schemeClr>
                </a:solidFill>
              </a:rPr>
            </a:br>
            <a:endParaRPr lang="en-US"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F106B54-7604-26BB-5256-03E60E483DAB}"/>
              </a:ext>
            </a:extLst>
          </p:cNvPr>
          <p:cNvSpPr>
            <a:spLocks noGrp="1"/>
          </p:cNvSpPr>
          <p:nvPr>
            <p:ph idx="1"/>
          </p:nvPr>
        </p:nvSpPr>
        <p:spPr>
          <a:xfrm>
            <a:off x="1616054" y="1955548"/>
            <a:ext cx="8959892" cy="4074059"/>
          </a:xfrm>
        </p:spPr>
        <p:txBody>
          <a:bodyPr anchor="t">
            <a:normAutofit fontScale="62500" lnSpcReduction="20000"/>
          </a:bodyPr>
          <a:lstStyle/>
          <a:p>
            <a:pPr marL="0" indent="0">
              <a:buNone/>
            </a:pPr>
            <a:r>
              <a:rPr lang="en-US" sz="2000" dirty="0">
                <a:solidFill>
                  <a:schemeClr val="tx1">
                    <a:lumMod val="65000"/>
                    <a:lumOff val="35000"/>
                  </a:schemeClr>
                </a:solidFill>
              </a:rPr>
              <a:t>Task:</a:t>
            </a:r>
          </a:p>
          <a:p>
            <a:r>
              <a:rPr lang="en-US" sz="2000" dirty="0">
                <a:solidFill>
                  <a:schemeClr val="tx1">
                    <a:lumMod val="65000"/>
                    <a:lumOff val="35000"/>
                  </a:schemeClr>
                </a:solidFill>
              </a:rPr>
              <a:t>The primary objective of this project is to analyze and compare data science salaries between the United States and India to identify trends, disparities, and insights.</a:t>
            </a:r>
          </a:p>
          <a:p>
            <a:pPr marL="0" indent="0">
              <a:buNone/>
            </a:pPr>
            <a:r>
              <a:rPr lang="en-US" sz="2000" dirty="0">
                <a:solidFill>
                  <a:schemeClr val="tx1">
                    <a:lumMod val="65000"/>
                    <a:lumOff val="35000"/>
                  </a:schemeClr>
                </a:solidFill>
              </a:rPr>
              <a:t>Target:</a:t>
            </a:r>
          </a:p>
          <a:p>
            <a:r>
              <a:rPr lang="en-US" sz="2000" dirty="0">
                <a:solidFill>
                  <a:schemeClr val="tx1">
                    <a:lumMod val="65000"/>
                    <a:lumOff val="35000"/>
                  </a:schemeClr>
                </a:solidFill>
              </a:rPr>
              <a:t>The target of the analysis includes understanding the distribution of salaries, identifying top-paying job titles, exploring geographical variations in salaries, and uncovering any significant patterns or trends.</a:t>
            </a:r>
          </a:p>
          <a:p>
            <a:pPr marL="0" indent="0">
              <a:buNone/>
            </a:pPr>
            <a:r>
              <a:rPr lang="en-US" sz="2000" dirty="0">
                <a:solidFill>
                  <a:schemeClr val="tx1">
                    <a:lumMod val="65000"/>
                    <a:lumOff val="35000"/>
                  </a:schemeClr>
                </a:solidFill>
              </a:rPr>
              <a:t>Actions:</a:t>
            </a:r>
          </a:p>
          <a:p>
            <a:r>
              <a:rPr lang="en-US" sz="2000" dirty="0">
                <a:solidFill>
                  <a:schemeClr val="tx1">
                    <a:lumMod val="65000"/>
                    <a:lumOff val="35000"/>
                  </a:schemeClr>
                </a:solidFill>
              </a:rPr>
              <a:t>Data Collection: Obtain relevant datasets containing information on data science salaries from both the United States and India.</a:t>
            </a:r>
          </a:p>
          <a:p>
            <a:r>
              <a:rPr lang="en-US" sz="2000" dirty="0">
                <a:solidFill>
                  <a:schemeClr val="tx1">
                    <a:lumMod val="65000"/>
                    <a:lumOff val="35000"/>
                  </a:schemeClr>
                </a:solidFill>
              </a:rPr>
              <a:t>Data Preprocessing: Cleanse and prepare the datasets by handling missing values, standardizing data formats, and ensuring data consistency.</a:t>
            </a:r>
          </a:p>
          <a:p>
            <a:r>
              <a:rPr lang="en-US" sz="2000" dirty="0">
                <a:solidFill>
                  <a:schemeClr val="tx1">
                    <a:lumMod val="65000"/>
                    <a:lumOff val="35000"/>
                  </a:schemeClr>
                </a:solidFill>
              </a:rPr>
              <a:t>Exploratory Data Analysis : Conduct EDA to gain initial insights into the distributions, trends, and patterns present in the data.</a:t>
            </a:r>
          </a:p>
          <a:p>
            <a:r>
              <a:rPr lang="en-US" sz="2000" dirty="0">
                <a:solidFill>
                  <a:schemeClr val="tx1">
                    <a:lumMod val="65000"/>
                    <a:lumOff val="35000"/>
                  </a:schemeClr>
                </a:solidFill>
              </a:rPr>
              <a:t>Visualization Creation: Create visualizations such as histograms, box plots, and bar plots to effectively communicate the salary distributions, top-paying job titles, and geographical salary variations.</a:t>
            </a:r>
          </a:p>
          <a:p>
            <a:r>
              <a:rPr lang="en-US" sz="2000" dirty="0">
                <a:solidFill>
                  <a:schemeClr val="tx1">
                    <a:lumMod val="65000"/>
                    <a:lumOff val="35000"/>
                  </a:schemeClr>
                </a:solidFill>
              </a:rPr>
              <a:t>Comparative Analysis: Compare and contrast data science salaries between the United States and India to identify differences, similarities, and any noteworthy observations.</a:t>
            </a:r>
          </a:p>
          <a:p>
            <a:r>
              <a:rPr lang="en-US" sz="2000" dirty="0">
                <a:solidFill>
                  <a:schemeClr val="tx1">
                    <a:lumMod val="65000"/>
                    <a:lumOff val="35000"/>
                  </a:schemeClr>
                </a:solidFill>
              </a:rPr>
              <a:t>Interpretation: Interpret the findings from the analysis to derive insights and implications for individuals and organizations within the data science domain.</a:t>
            </a:r>
          </a:p>
        </p:txBody>
      </p:sp>
    </p:spTree>
    <p:extLst>
      <p:ext uri="{BB962C8B-B14F-4D97-AF65-F5344CB8AC3E}">
        <p14:creationId xmlns:p14="http://schemas.microsoft.com/office/powerpoint/2010/main" val="171685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57F60F5-8122-3B9B-540C-C95D6FE28E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94314" y="38100"/>
            <a:ext cx="5845629"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25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13208-5C74-DC5B-C0C1-A5F758E74550}"/>
              </a:ext>
            </a:extLst>
          </p:cNvPr>
          <p:cNvSpPr>
            <a:spLocks noGrp="1"/>
          </p:cNvSpPr>
          <p:nvPr>
            <p:ph type="title"/>
          </p:nvPr>
        </p:nvSpPr>
        <p:spPr>
          <a:xfrm>
            <a:off x="1616054" y="849087"/>
            <a:ext cx="8959893" cy="609600"/>
          </a:xfrm>
        </p:spPr>
        <p:txBody>
          <a:bodyPr anchor="b">
            <a:normAutofit fontScale="90000"/>
          </a:bodyPr>
          <a:lstStyle/>
          <a:p>
            <a:pPr algn="ctr"/>
            <a:r>
              <a:rPr lang="en-US" sz="2700" dirty="0">
                <a:solidFill>
                  <a:schemeClr val="tx1">
                    <a:lumMod val="65000"/>
                    <a:lumOff val="35000"/>
                  </a:schemeClr>
                </a:solidFill>
              </a:rPr>
              <a:t>Above Workflow:</a:t>
            </a:r>
            <a:br>
              <a:rPr lang="en-US" sz="2700" dirty="0">
                <a:solidFill>
                  <a:schemeClr val="tx1">
                    <a:lumMod val="65000"/>
                    <a:lumOff val="35000"/>
                  </a:schemeClr>
                </a:solidFill>
              </a:rPr>
            </a:br>
            <a:endParaRPr lang="en-US" sz="27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9C2323FD-A1EF-0F5C-DFC1-D74AEBD4CBB4}"/>
              </a:ext>
            </a:extLst>
          </p:cNvPr>
          <p:cNvSpPr>
            <a:spLocks noGrp="1"/>
          </p:cNvSpPr>
          <p:nvPr>
            <p:ph idx="1"/>
          </p:nvPr>
        </p:nvSpPr>
        <p:spPr>
          <a:xfrm>
            <a:off x="849087" y="1763486"/>
            <a:ext cx="10472056" cy="3833379"/>
          </a:xfrm>
        </p:spPr>
        <p:txBody>
          <a:bodyPr anchor="t">
            <a:noAutofit/>
          </a:bodyPr>
          <a:lstStyle/>
          <a:p>
            <a:pPr marL="0" indent="0">
              <a:buNone/>
            </a:pPr>
            <a:r>
              <a:rPr lang="en-US" sz="1400" dirty="0">
                <a:solidFill>
                  <a:schemeClr val="tx1">
                    <a:lumMod val="65000"/>
                    <a:lumOff val="35000"/>
                  </a:schemeClr>
                </a:solidFill>
              </a:rPr>
              <a:t>Data Collection:</a:t>
            </a:r>
          </a:p>
          <a:p>
            <a:r>
              <a:rPr lang="en-US" sz="1400" dirty="0">
                <a:solidFill>
                  <a:schemeClr val="tx1">
                    <a:lumMod val="65000"/>
                    <a:lumOff val="35000"/>
                  </a:schemeClr>
                </a:solidFill>
              </a:rPr>
              <a:t>Obtain datasets containing data science salary information from reliable sources for both the United States and India.</a:t>
            </a:r>
          </a:p>
          <a:p>
            <a:pPr marL="0" indent="0">
              <a:buNone/>
            </a:pPr>
            <a:r>
              <a:rPr lang="en-US" sz="1400" dirty="0">
                <a:solidFill>
                  <a:schemeClr val="tx1">
                    <a:lumMod val="65000"/>
                    <a:lumOff val="35000"/>
                  </a:schemeClr>
                </a:solidFill>
              </a:rPr>
              <a:t>Data Preprocessing:</a:t>
            </a:r>
          </a:p>
          <a:p>
            <a:r>
              <a:rPr lang="en-US" sz="1400" dirty="0">
                <a:solidFill>
                  <a:schemeClr val="tx1">
                    <a:lumMod val="65000"/>
                    <a:lumOff val="35000"/>
                  </a:schemeClr>
                </a:solidFill>
              </a:rPr>
              <a:t>Cleanse the datasets by handling missing values, removing duplicates, and ensuring data consistency.</a:t>
            </a:r>
          </a:p>
          <a:p>
            <a:r>
              <a:rPr lang="en-US" sz="1400" dirty="0">
                <a:solidFill>
                  <a:schemeClr val="tx1">
                    <a:lumMod val="65000"/>
                    <a:lumOff val="35000"/>
                  </a:schemeClr>
                </a:solidFill>
              </a:rPr>
              <a:t>Perform data transformations such as standardizing formats, converting categorical variables to numerical, and scaling if necessary.</a:t>
            </a:r>
          </a:p>
          <a:p>
            <a:pPr marL="0" indent="0">
              <a:buNone/>
            </a:pPr>
            <a:r>
              <a:rPr lang="en-US" sz="1400" dirty="0">
                <a:solidFill>
                  <a:schemeClr val="tx1">
                    <a:lumMod val="65000"/>
                    <a:lumOff val="35000"/>
                  </a:schemeClr>
                </a:solidFill>
              </a:rPr>
              <a:t>Exploratory Data Analysis (EDA):</a:t>
            </a:r>
          </a:p>
          <a:p>
            <a:r>
              <a:rPr lang="en-US" sz="1400" dirty="0">
                <a:solidFill>
                  <a:schemeClr val="tx1">
                    <a:lumMod val="65000"/>
                    <a:lumOff val="35000"/>
                  </a:schemeClr>
                </a:solidFill>
              </a:rPr>
              <a:t>Explore the datasets to gain insights into the distributions, trends, and patterns of data science salaries.</a:t>
            </a:r>
          </a:p>
          <a:p>
            <a:r>
              <a:rPr lang="en-US" sz="1400" dirty="0">
                <a:solidFill>
                  <a:schemeClr val="tx1">
                    <a:lumMod val="65000"/>
                    <a:lumOff val="35000"/>
                  </a:schemeClr>
                </a:solidFill>
              </a:rPr>
              <a:t>Conduct statistical analysis and visualization techniques to identify key features and outliers.</a:t>
            </a:r>
          </a:p>
          <a:p>
            <a:pPr marL="0" indent="0">
              <a:buNone/>
            </a:pPr>
            <a:r>
              <a:rPr lang="en-US" sz="1400" dirty="0">
                <a:solidFill>
                  <a:schemeClr val="tx1">
                    <a:lumMod val="65000"/>
                    <a:lumOff val="35000"/>
                  </a:schemeClr>
                </a:solidFill>
              </a:rPr>
              <a:t>Visualization Creation:</a:t>
            </a:r>
          </a:p>
          <a:p>
            <a:r>
              <a:rPr lang="en-US" sz="1400" dirty="0">
                <a:solidFill>
                  <a:schemeClr val="tx1">
                    <a:lumMod val="65000"/>
                    <a:lumOff val="35000"/>
                  </a:schemeClr>
                </a:solidFill>
              </a:rPr>
              <a:t>Create visualizations such as histograms, box plots, bar plots, and scatter plots to effectively communicate salary distributions, top-paying job titles, geographical salary variations, and salary trends over years of experience.</a:t>
            </a:r>
          </a:p>
          <a:p>
            <a:pPr marL="0" indent="0">
              <a:buNone/>
            </a:pPr>
            <a:r>
              <a:rPr lang="en-US" sz="1400" dirty="0">
                <a:solidFill>
                  <a:schemeClr val="tx1">
                    <a:lumMod val="65000"/>
                    <a:lumOff val="35000"/>
                  </a:schemeClr>
                </a:solidFill>
              </a:rPr>
              <a:t>Comparative Analysis:</a:t>
            </a:r>
          </a:p>
          <a:p>
            <a:r>
              <a:rPr lang="en-US" sz="1400" dirty="0">
                <a:solidFill>
                  <a:schemeClr val="tx1">
                    <a:lumMod val="65000"/>
                    <a:lumOff val="35000"/>
                  </a:schemeClr>
                </a:solidFill>
              </a:rPr>
              <a:t>Compare data science salaries between the United States and India by examining differences, similarities, and significant observations.</a:t>
            </a:r>
          </a:p>
          <a:p>
            <a:r>
              <a:rPr lang="en-US" sz="1400" dirty="0">
                <a:solidFill>
                  <a:schemeClr val="tx1">
                    <a:lumMod val="65000"/>
                    <a:lumOff val="35000"/>
                  </a:schemeClr>
                </a:solidFill>
              </a:rPr>
              <a:t>Identify any disparities or trends that may exist between the two regions.</a:t>
            </a:r>
          </a:p>
        </p:txBody>
      </p:sp>
    </p:spTree>
    <p:extLst>
      <p:ext uri="{BB962C8B-B14F-4D97-AF65-F5344CB8AC3E}">
        <p14:creationId xmlns:p14="http://schemas.microsoft.com/office/powerpoint/2010/main" val="273156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9DEBA-5392-52E8-1F16-50C97B4820CF}"/>
              </a:ext>
            </a:extLst>
          </p:cNvPr>
          <p:cNvSpPr>
            <a:spLocks noGrp="1"/>
          </p:cNvSpPr>
          <p:nvPr>
            <p:ph type="title"/>
          </p:nvPr>
        </p:nvSpPr>
        <p:spPr>
          <a:xfrm>
            <a:off x="1616054" y="1261137"/>
            <a:ext cx="8959893" cy="888360"/>
          </a:xfrm>
        </p:spPr>
        <p:txBody>
          <a:bodyPr anchor="b">
            <a:normAutofit fontScale="90000"/>
          </a:bodyPr>
          <a:lstStyle/>
          <a:p>
            <a:pPr algn="ctr"/>
            <a:r>
              <a:rPr lang="en-US" sz="3200" dirty="0">
                <a:solidFill>
                  <a:schemeClr val="tx1">
                    <a:lumMod val="65000"/>
                    <a:lumOff val="35000"/>
                  </a:schemeClr>
                </a:solidFill>
              </a:rPr>
              <a:t>Implementation Using Tools</a:t>
            </a:r>
            <a:br>
              <a:rPr lang="en-US" sz="3200" dirty="0">
                <a:solidFill>
                  <a:schemeClr val="tx1">
                    <a:lumMod val="65000"/>
                    <a:lumOff val="35000"/>
                  </a:schemeClr>
                </a:solidFill>
              </a:rPr>
            </a:br>
            <a:endParaRPr lang="en-US"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0ECCFC2-6820-32DC-76C3-4C46549C9CEA}"/>
              </a:ext>
            </a:extLst>
          </p:cNvPr>
          <p:cNvSpPr>
            <a:spLocks noGrp="1"/>
          </p:cNvSpPr>
          <p:nvPr>
            <p:ph idx="1"/>
          </p:nvPr>
        </p:nvSpPr>
        <p:spPr>
          <a:xfrm>
            <a:off x="1616054" y="1937442"/>
            <a:ext cx="8959892" cy="3659423"/>
          </a:xfrm>
        </p:spPr>
        <p:txBody>
          <a:bodyPr anchor="t">
            <a:normAutofit fontScale="55000" lnSpcReduction="20000"/>
          </a:bodyPr>
          <a:lstStyle/>
          <a:p>
            <a:pPr marL="0" indent="0" algn="just">
              <a:buNone/>
            </a:pPr>
            <a:r>
              <a:rPr lang="en-US" sz="2000" dirty="0">
                <a:solidFill>
                  <a:schemeClr val="tx1">
                    <a:lumMod val="65000"/>
                    <a:lumOff val="35000"/>
                  </a:schemeClr>
                </a:solidFill>
              </a:rPr>
              <a:t>Python Programming Language:</a:t>
            </a:r>
          </a:p>
          <a:p>
            <a:pPr algn="just"/>
            <a:r>
              <a:rPr lang="en-US" sz="2000" dirty="0">
                <a:solidFill>
                  <a:schemeClr val="tx1">
                    <a:lumMod val="65000"/>
                    <a:lumOff val="35000"/>
                  </a:schemeClr>
                </a:solidFill>
              </a:rPr>
              <a:t>Python serves as the primary programming language for data manipulation, analysis, and visualization tasks.</a:t>
            </a:r>
          </a:p>
          <a:p>
            <a:pPr marL="0" indent="0" algn="just">
              <a:buNone/>
            </a:pPr>
            <a:r>
              <a:rPr lang="en-US" sz="2000" dirty="0">
                <a:solidFill>
                  <a:schemeClr val="tx1">
                    <a:lumMod val="65000"/>
                    <a:lumOff val="35000"/>
                  </a:schemeClr>
                </a:solidFill>
              </a:rPr>
              <a:t>Pandas Library:</a:t>
            </a:r>
          </a:p>
          <a:p>
            <a:pPr algn="just"/>
            <a:r>
              <a:rPr lang="en-US" sz="2000" dirty="0">
                <a:solidFill>
                  <a:schemeClr val="tx1">
                    <a:lumMod val="65000"/>
                    <a:lumOff val="35000"/>
                  </a:schemeClr>
                </a:solidFill>
              </a:rPr>
              <a:t>Pandas is utilized for data manipulation and preprocessing tasks, such as loading datasets, cleaning data, and performing transformations.</a:t>
            </a:r>
          </a:p>
          <a:p>
            <a:pPr marL="0" indent="0" algn="just">
              <a:buNone/>
            </a:pPr>
            <a:r>
              <a:rPr lang="en-US" sz="2000" dirty="0">
                <a:solidFill>
                  <a:schemeClr val="tx1">
                    <a:lumMod val="65000"/>
                    <a:lumOff val="35000"/>
                  </a:schemeClr>
                </a:solidFill>
              </a:rPr>
              <a:t>Matplotlib Library:</a:t>
            </a:r>
          </a:p>
          <a:p>
            <a:pPr algn="just"/>
            <a:r>
              <a:rPr lang="en-US" sz="2000" dirty="0">
                <a:solidFill>
                  <a:schemeClr val="tx1">
                    <a:lumMod val="65000"/>
                    <a:lumOff val="35000"/>
                  </a:schemeClr>
                </a:solidFill>
              </a:rPr>
              <a:t>Matplotlib is used to create static visualizations such as histograms, box plots, and scatter plots to represent data science salary distributions, trends, and comparisons.</a:t>
            </a:r>
          </a:p>
          <a:p>
            <a:pPr marL="0" indent="0" algn="just">
              <a:buNone/>
            </a:pPr>
            <a:r>
              <a:rPr lang="en-US" sz="2000" dirty="0">
                <a:solidFill>
                  <a:schemeClr val="tx1">
                    <a:lumMod val="65000"/>
                    <a:lumOff val="35000"/>
                  </a:schemeClr>
                </a:solidFill>
              </a:rPr>
              <a:t>Seaborn Library:</a:t>
            </a:r>
          </a:p>
          <a:p>
            <a:pPr algn="just"/>
            <a:r>
              <a:rPr lang="en-US" sz="2000" dirty="0">
                <a:solidFill>
                  <a:schemeClr val="tx1">
                    <a:lumMod val="65000"/>
                    <a:lumOff val="35000"/>
                  </a:schemeClr>
                </a:solidFill>
              </a:rPr>
              <a:t>Seaborn complements Matplotlib by providing a higher-level interface for creating more visually appealing and informative statistical visualizations, including bar plots and box plots.</a:t>
            </a:r>
          </a:p>
          <a:p>
            <a:pPr marL="0" indent="0" algn="just">
              <a:buNone/>
            </a:pPr>
            <a:r>
              <a:rPr lang="en-US" sz="2000" dirty="0">
                <a:solidFill>
                  <a:schemeClr val="tx1">
                    <a:lumMod val="65000"/>
                    <a:lumOff val="35000"/>
                  </a:schemeClr>
                </a:solidFill>
              </a:rPr>
              <a:t>Power BI:</a:t>
            </a:r>
          </a:p>
          <a:p>
            <a:pPr algn="just"/>
            <a:r>
              <a:rPr lang="en-US" sz="2000" dirty="0">
                <a:solidFill>
                  <a:schemeClr val="tx1">
                    <a:lumMod val="65000"/>
                    <a:lumOff val="35000"/>
                  </a:schemeClr>
                </a:solidFill>
              </a:rPr>
              <a:t>Power BI is utilized for creating interactive dashboards and reports to visualize and explore data science salary trends dynamically.</a:t>
            </a:r>
          </a:p>
          <a:p>
            <a:pPr marL="0" indent="0" algn="just">
              <a:buNone/>
            </a:pPr>
            <a:r>
              <a:rPr lang="en-US" sz="2000" dirty="0">
                <a:solidFill>
                  <a:schemeClr val="tx1">
                    <a:lumMod val="65000"/>
                    <a:lumOff val="35000"/>
                  </a:schemeClr>
                </a:solidFill>
              </a:rPr>
              <a:t>D3.js (Before cleaning data):</a:t>
            </a:r>
          </a:p>
          <a:p>
            <a:pPr algn="just"/>
            <a:r>
              <a:rPr lang="en-US" sz="2000" dirty="0">
                <a:solidFill>
                  <a:schemeClr val="tx1">
                    <a:lumMod val="65000"/>
                    <a:lumOff val="35000"/>
                  </a:schemeClr>
                </a:solidFill>
              </a:rPr>
              <a:t>D3.js is used  for creating dynamic and web-based visualizations, for presenting data science salary trends.</a:t>
            </a:r>
          </a:p>
          <a:p>
            <a:pPr algn="just"/>
            <a:endParaRPr lang="en-US" sz="2000" dirty="0">
              <a:solidFill>
                <a:schemeClr val="tx1">
                  <a:lumMod val="65000"/>
                  <a:lumOff val="35000"/>
                </a:schemeClr>
              </a:solidFill>
            </a:endParaRPr>
          </a:p>
          <a:p>
            <a:pPr algn="just"/>
            <a:endParaRPr lang="en-US" sz="2000" dirty="0">
              <a:solidFill>
                <a:schemeClr val="tx1">
                  <a:lumMod val="65000"/>
                  <a:lumOff val="35000"/>
                </a:schemeClr>
              </a:solidFill>
            </a:endParaRPr>
          </a:p>
          <a:p>
            <a:pPr algn="just"/>
            <a:endParaRPr lang="en-US" sz="2000" dirty="0">
              <a:solidFill>
                <a:schemeClr val="tx1">
                  <a:lumMod val="65000"/>
                  <a:lumOff val="35000"/>
                </a:schemeClr>
              </a:solidFill>
            </a:endParaRPr>
          </a:p>
          <a:p>
            <a:pPr algn="just"/>
            <a:endParaRPr lang="en-US" sz="2000" dirty="0">
              <a:solidFill>
                <a:schemeClr val="tx1">
                  <a:lumMod val="65000"/>
                  <a:lumOff val="35000"/>
                </a:schemeClr>
              </a:solidFill>
            </a:endParaRPr>
          </a:p>
          <a:p>
            <a:pPr algn="just"/>
            <a:endParaRPr lang="en-US" sz="2000" dirty="0">
              <a:solidFill>
                <a:schemeClr val="tx1">
                  <a:lumMod val="65000"/>
                  <a:lumOff val="35000"/>
                </a:schemeClr>
              </a:solidFill>
            </a:endParaRPr>
          </a:p>
          <a:p>
            <a:pPr algn="just"/>
            <a:endParaRPr lang="en-US" sz="2000" dirty="0">
              <a:solidFill>
                <a:schemeClr val="tx1">
                  <a:lumMod val="65000"/>
                  <a:lumOff val="35000"/>
                </a:schemeClr>
              </a:solidFill>
            </a:endParaRPr>
          </a:p>
        </p:txBody>
      </p:sp>
    </p:spTree>
    <p:extLst>
      <p:ext uri="{BB962C8B-B14F-4D97-AF65-F5344CB8AC3E}">
        <p14:creationId xmlns:p14="http://schemas.microsoft.com/office/powerpoint/2010/main" val="72571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45248-7FE7-C684-C9FE-DC7A8354DEBE}"/>
              </a:ext>
            </a:extLst>
          </p:cNvPr>
          <p:cNvSpPr>
            <a:spLocks noGrp="1"/>
          </p:cNvSpPr>
          <p:nvPr>
            <p:ph type="title"/>
          </p:nvPr>
        </p:nvSpPr>
        <p:spPr>
          <a:xfrm>
            <a:off x="2659529" y="2085788"/>
            <a:ext cx="6884895" cy="1691555"/>
          </a:xfrm>
        </p:spPr>
        <p:txBody>
          <a:bodyPr vert="horz" lIns="91440" tIns="45720" rIns="91440" bIns="45720" rtlCol="0" anchor="b">
            <a:normAutofit/>
          </a:bodyPr>
          <a:lstStyle/>
          <a:p>
            <a:pPr algn="ctr"/>
            <a:r>
              <a:rPr lang="en-US" sz="3200" kern="1200" dirty="0">
                <a:solidFill>
                  <a:srgbClr val="595959"/>
                </a:solidFill>
                <a:latin typeface="+mj-lt"/>
                <a:ea typeface="+mj-ea"/>
                <a:cs typeface="+mj-cs"/>
              </a:rPr>
              <a:t>Results for Analysis</a:t>
            </a:r>
          </a:p>
        </p:txBody>
      </p:sp>
    </p:spTree>
    <p:extLst>
      <p:ext uri="{BB962C8B-B14F-4D97-AF65-F5344CB8AC3E}">
        <p14:creationId xmlns:p14="http://schemas.microsoft.com/office/powerpoint/2010/main" val="420999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BA2EE-6996-836B-2930-ABA0F582AD10}"/>
              </a:ext>
            </a:extLst>
          </p:cNvPr>
          <p:cNvSpPr>
            <a:spLocks noGrp="1"/>
          </p:cNvSpPr>
          <p:nvPr>
            <p:ph type="title"/>
          </p:nvPr>
        </p:nvSpPr>
        <p:spPr>
          <a:xfrm>
            <a:off x="871442" y="685800"/>
            <a:ext cx="4353116" cy="1474666"/>
          </a:xfrm>
        </p:spPr>
        <p:txBody>
          <a:bodyPr anchor="b">
            <a:normAutofit fontScale="90000"/>
          </a:bodyPr>
          <a:lstStyle/>
          <a:p>
            <a:pPr algn="ctr"/>
            <a:r>
              <a:rPr lang="en-US" sz="2700" dirty="0">
                <a:solidFill>
                  <a:srgbClr val="595959"/>
                </a:solidFill>
              </a:rPr>
              <a:t>Visualizing Top Jobs with Highest Salaries in the US Data Science Market Using D3.js (pre-cleaning)</a:t>
            </a:r>
            <a:br>
              <a:rPr lang="en-US" sz="2700" dirty="0">
                <a:solidFill>
                  <a:srgbClr val="595959"/>
                </a:solidFill>
              </a:rPr>
            </a:br>
            <a:endParaRPr lang="en-US" sz="2700" dirty="0">
              <a:solidFill>
                <a:srgbClr val="595959"/>
              </a:solidFill>
            </a:endParaRPr>
          </a:p>
        </p:txBody>
      </p:sp>
      <p:sp>
        <p:nvSpPr>
          <p:cNvPr id="3" name="Content Placeholder 2">
            <a:extLst>
              <a:ext uri="{FF2B5EF4-FFF2-40B4-BE49-F238E27FC236}">
                <a16:creationId xmlns:a16="http://schemas.microsoft.com/office/drawing/2014/main" id="{BE8A4E56-C2D2-C2EF-95A4-6F8BE2C6EE7B}"/>
              </a:ext>
            </a:extLst>
          </p:cNvPr>
          <p:cNvSpPr>
            <a:spLocks noGrp="1"/>
          </p:cNvSpPr>
          <p:nvPr>
            <p:ph idx="1"/>
          </p:nvPr>
        </p:nvSpPr>
        <p:spPr>
          <a:xfrm>
            <a:off x="871442" y="2447337"/>
            <a:ext cx="4353116" cy="3770434"/>
          </a:xfrm>
        </p:spPr>
        <p:txBody>
          <a:bodyPr anchor="t">
            <a:normAutofit/>
          </a:bodyPr>
          <a:lstStyle/>
          <a:p>
            <a:r>
              <a:rPr lang="en-US" sz="1400" dirty="0">
                <a:solidFill>
                  <a:srgbClr val="595959"/>
                </a:solidFill>
              </a:rPr>
              <a:t>This visualization showcases the top ten jobs with the highest salaries in the US data science market. </a:t>
            </a:r>
          </a:p>
          <a:p>
            <a:r>
              <a:rPr lang="en-US" sz="1400" dirty="0">
                <a:solidFill>
                  <a:srgbClr val="595959"/>
                </a:solidFill>
              </a:rPr>
              <a:t>By analyzing this data, we gain insights into the most lucrative roles within the field, shedding light on the career paths that offer the highest earning potential in the United States.</a:t>
            </a:r>
          </a:p>
          <a:p>
            <a:pPr marL="0" indent="0">
              <a:buNone/>
            </a:pPr>
            <a:r>
              <a:rPr lang="en-US" sz="1400" dirty="0">
                <a:solidFill>
                  <a:srgbClr val="595959"/>
                </a:solidFill>
              </a:rPr>
              <a:t>Story:</a:t>
            </a:r>
          </a:p>
          <a:p>
            <a:r>
              <a:rPr lang="en-US" sz="1400" dirty="0">
                <a:solidFill>
                  <a:srgbClr val="595959"/>
                </a:solidFill>
              </a:rPr>
              <a:t>As a data science enthusiast exploring career opportunities in the United States. </a:t>
            </a:r>
          </a:p>
          <a:p>
            <a:r>
              <a:rPr lang="en-US" sz="1400" dirty="0">
                <a:solidFill>
                  <a:srgbClr val="595959"/>
                </a:solidFill>
              </a:rPr>
              <a:t>I navigated through job listings, I discovers the top-paying roles in the industry, ranging from Data Scientists to Machine Learning Engineers. </a:t>
            </a:r>
          </a:p>
          <a:p>
            <a:r>
              <a:rPr lang="en-US" sz="1400" dirty="0">
                <a:solidFill>
                  <a:srgbClr val="595959"/>
                </a:solidFill>
              </a:rPr>
              <a:t>This visualization guides in understanding the competitive landscape and aligning my career aspirations with the prevailing market trends.</a:t>
            </a:r>
          </a:p>
        </p:txBody>
      </p:sp>
      <p:pic>
        <p:nvPicPr>
          <p:cNvPr id="5" name="Picture 4">
            <a:extLst>
              <a:ext uri="{FF2B5EF4-FFF2-40B4-BE49-F238E27FC236}">
                <a16:creationId xmlns:a16="http://schemas.microsoft.com/office/drawing/2014/main" id="{C164CFBB-A24B-6101-658F-CE7A1792ABCA}"/>
              </a:ext>
            </a:extLst>
          </p:cNvPr>
          <p:cNvPicPr>
            <a:picLocks noChangeAspect="1"/>
          </p:cNvPicPr>
          <p:nvPr/>
        </p:nvPicPr>
        <p:blipFill>
          <a:blip r:embed="rId2"/>
          <a:stretch>
            <a:fillRect/>
          </a:stretch>
        </p:blipFill>
        <p:spPr>
          <a:xfrm>
            <a:off x="6781801" y="1832779"/>
            <a:ext cx="4797056" cy="3238012"/>
          </a:xfrm>
          <a:prstGeom prst="rect">
            <a:avLst/>
          </a:prstGeom>
        </p:spPr>
      </p:pic>
    </p:spTree>
    <p:extLst>
      <p:ext uri="{BB962C8B-B14F-4D97-AF65-F5344CB8AC3E}">
        <p14:creationId xmlns:p14="http://schemas.microsoft.com/office/powerpoint/2010/main" val="5975708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8.png"/></Relationships>
</file>

<file path=ppt/webextensions/webextension1.xml><?xml version="1.0" encoding="utf-8"?>
<we:webextension xmlns:we="http://schemas.microsoft.com/office/webextensions/webextension/2010/11" id="{3ddfe5d9-ca61-4846-ba42-eec82df52adc}">
  <we:reference id="WA200003233" version="2.0.0.3" store="en-US" storeType="OMEX"/>
  <we:alternateReferences/>
  <we:properties>
    <we:property name="Microsoft.Office.CampaignId" value="&quot;none&quot;"/>
    <we:property name="reportUrl" value="&quot;/groups/c754d703-1995-4110-877b-4680fe90833d/reports/f33634eb-98f1-4809-9aac-ba82181ae7e4/ReportSectionc8e0defdeaa301c662d4?bookmarkGuid=5ae5612e-e648-4779-846f-7c9e309056dd&amp;bookmarkUsage=1&amp;ctid=70de1992-07c6-480f-a318-a1afcba03983&amp;fromEntryPoint=export&quot;"/>
    <we:property name="reportState" value="&quot;CONNECTED&quot;"/>
    <we:property name="artifactViewState" value="&quot;live&quot;"/>
    <we:property name="reportEmbeddedTime" value="&quot;2024-04-16T06:10:16.606Z&quot;"/>
    <we:property name="creatorSessionId" value="&quot;5e11544c-d6c4-4cbb-b881-d51d5eef2f39&quot;"/>
    <we:property name="creatorUserId" value="&quot;10032001F6868B81&quot;"/>
    <we:property name="creatorTenantId" value="&quot;70de1992-07c6-480f-a318-a1afcba03983&quot;"/>
    <we:property name="pageDisplayName" value="&quot;Overview USA&quot;"/>
    <we:property name="pageName" value="&quot;ReportSectionc8e0defdeaa301c662d4&quot;"/>
    <we:property name="reportName" value="&quot;Harshini_final&quot;"/>
    <we:property name="isVisualContainerHeaderHidden" value="false"/>
    <we:property name="isFiltersActionButtonVisible" value="true"/>
    <we:property name="initialStateBookmark" value="&quot;H4sIAAAAAAAAA91WW0/bMBT+K5OfqylJ09D0rXTdCwOqduJlQtWJfRJc3DhyHNas6n/fsRPEYAimaRdAecm5+Fy+c/zJeyZkXSloz2CLbMKOtb7egrl+F7IBK3vd+fnJ6XR5sj6bns5JrSsrdVmzyZ5ZMAXaC1k3oFwEUn65HDBQagGFk3JQNQ5YhabWJSj5DTtnMlnT4GHAcFcpbcCFXFmw6MLekDvJlDt8P6SMwK28wRVy22mXWGlje5mPMRCYCwQYBiFPkkjEdKburL7M5/1dUl/YTJcWZEkFOB35IYzGcTJOEx5lSZamI6evZVmovpW7s5/byuFlcWczvXNIZRvK6SIdDtRqHMUY8zwYD4MkEPQlI+5O51LZPmHWzneVIRQJ2y7aVNxAyVEwD5XBukNmz6ZFYbAA24vze8aZVs32Ef1KN4bjEnNvKq20LeVo6nUNCoykkblCF0bTxLzJ61uv/diU/QBCJ17przODNDHBJsHhkjRPosLBiPuQkGAEmuPWt/tBmtv5RoMHVf/fVqk3UuU5iAggFVmAAc+OUozCZ4c3I3gKbSQnQB7O74/VvdHZmrwUsp/HMnhze5SBmV2Bsa91l27ZjJw3P1BUvyld/X9lNS49B+VhGIyG2RBEAvQ7jsMkeOkcdH/B7/CM3iQNPdFtx0RhOoqPOA5TGKWQROE4cL2/BCbieltB2a6V5h1Kr42QgtdW8O8wKO2JQnEK1cN78A+J6ZFNcfzkKequJrZFel+6H93YugKOCyjRV1J1sVxoMtM8oBTdNUC/+Xv2SdJt6Nq/ANX4lxk9OZnPQYDITOEv+vfFfQdNIWXgLQsAAA==&quot;"/>
    <we:property name="bookmark" value="&quot;H4sIAAAAAAAAA91WTW/bMAz9K4POwSA5tmv31mbdbUPRDLsMQUBLtOtUsQxZzuIF+e+jbBdtsqIFhn00RS7hI8WPR+YhO6bKptbQfYY1snN2aczdGuzdO8EmrDrEpEjTOBQ84iJEHkiJIqEoU7vSVA073zEHtkD3tWxa0D4hgd8WEwZaX0PhrRx0gxNWo21MBbr8gUMwuZxtcT9huK21seBTzh049Gk3FE42tSLeT6kiSFducI7SDegN1sa60ZYJcoW5QoApFzKOAxXSm2bw9m2+HO+L9o3NTOWgrKgBj1EcQpSEcZLGMsjiLE0jjzdlVehxlIe3X7ra0+dw6zKz9UxlK6rpM+33NGoYhBjKnCdTHnNFnziS/nVeajcWzLqrbW2JReJ2yHahNlBJVKynymIzMLNjF0VhsQA3mlcHzpnR7foJfG5aK/EG895VudJ1VKNtlg1osCWtzDd6bQ1trHf1eNejH9tqXIDw5q35PrNIG1PsnO8XhDzLigSrDikhwyq0l10/7ofS3u83mBx1/X9HpdkIynNQAUCqMo5cZmcpBuLF5c2InsLYUhIhx/v7Y32vTLakKI3s17VM3twdZWBnt2Ddqd7SvZpR8OqRRI2XMvT/V05j0WtQLkjPp9kUVAz0NQlFzF+7Bh0e+AOfwZuUoWemHZRIpFF4JnGaQpRCHIiE+9lfgxJJs66h6pbayIGlUxMkfmoN/46C0p1oVJ+gPv4d/ENheuJSvD71EnXwr+knWiwT1LAKAAA=&quot;"/>
    <we:property name="datasetId" value="&quot;8eaf177f-6491-43d2-9b72-dd6fd898b1f7&quot;"/>
    <we:property name="embedUrl" value="&quot;/reportEmbed?reportId=f33634eb-98f1-4809-9aac-ba82181ae7e4&amp;groupId=c754d703-1995-4110-877b-4680fe90833d&amp;w=2&amp;config=eyJjbHVzdGVyVXJsIjoiaHR0cHM6Ly9XQUJJLVVTLU5PUlRILUNFTlRSQUwtSC1QUklNQVJZLXJlZGlyZWN0LmFuYWx5c2lzLndpbmRvd3MubmV0IiwiZW1iZWRGZWF0dXJlcyI6eyJ1c2FnZU1ldHJpY3NWTmV4dCI6dHJ1ZX19&amp;disableSensitivityBanner=true&quot;"/>
    <we:property name="backgroundColor" value="&quot;#686A43&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dfaf15dc-baa7-45ab-824b-55b4750884b9}">
  <we:reference id="WA200003233" version="2.0.0.3" store="en-US" storeType="OMEX"/>
  <we:alternateReferences/>
  <we:properties>
    <we:property name="Microsoft.Office.CampaignId" value="&quot;none&quot;"/>
    <we:property name="artifactViewState" value="&quot;live&quot;"/>
    <we:property name="creatorSessionId" value="&quot;0d35c834-b31e-4b39-a949-5fc338b9a90a&quot;"/>
    <we:property name="creatorTenantId" value="&quot;70de1992-07c6-480f-a318-a1afcba03983&quot;"/>
    <we:property name="creatorUserId" value="&quot;10032001F6868B81&quot;"/>
    <we:property name="reportEmbeddedTime" value="&quot;2024-04-16T06:10:31.656Z&quot;"/>
    <we:property name="reportState" value="&quot;CONNECTED&quot;"/>
    <we:property name="reportUrl" value="&quot;/groups/c754d703-1995-4110-877b-4680fe90833d/reports/f33634eb-98f1-4809-9aac-ba82181ae7e4/ReportSection1650d5c01444590c7dc3?bookmarkGuid=13c726cf-960e-4e06-8a8c-d0c75d631c68&amp;bookmarkUsage=1&amp;ctid=70de1992-07c6-480f-a318-a1afcba03983&amp;fromEntryPoint=export&quot;"/>
    <we:property name="pageDisplayName" value="&quot;Overview India&quot;"/>
    <we:property name="pageName" value="&quot;ReportSection1650d5c01444590c7dc3&quot;"/>
    <we:property name="reportName" value="&quot;Harshini_final&quot;"/>
    <we:property name="isVisualContainerHeaderHidden" value="false"/>
    <we:property name="isFiltersActionButtonVisible" value="true"/>
    <we:property name="initialStateBookmark" value="&quot;H4sIAAAAAAAAA+VX226jMBD9lcrP0QoIkNC3NNt92F7VVH1ZRdVgD9Stg5Ex3bBR/n3HQNUm6mW1UldpV3nJzNhzOecYzIoJWZUKmlNYINtnB1rfLcDc7flswIred3Z2dDK5OLo+nZwckluXVuqiYvsrZsHkaK9kVYNyGcj5Yz5goNQ55M7KQFU4YCWaSheg5C/sFlPImhrXA4bLUmkDLuXMgkWX9p6Wk021/S9DqgjcynucIbed9wJLbWxv+3HkiYh7fhiGUeLxkeBuT9VF2zbfXu+Kto1NdWFBFtSA83mxFyIGmZ+kHDl4IY9T569kkat+lMe9l03p8LK4tKleOqTSW6rpMq3XNGrqBxGGCJxjMIpFMoZk7HZnUtm+YNocLktDKBK2XbaJuIeCo2AtVAarDpkVm+S5wRxsbx5uBKda1Ytn/DNdG44XmLWhwkrbUA1ZCAnXFSgwklhzvZ4bTaS10alelFA0e61EXOxbXfRMBM680T+nBok6wfa99Zw8r8LDwYhNbMgwAs1B0879VZoHooPBVvs7MjMNSS4RJEmCw3Es/HEcpsgDb/QB6Jw5f7M1lP9ZiXxp2o5Cjv7YzzADCMecR3TcIfkAFH7X6d6ltOq/OY6vDNyfxZhHmAWjhEcCcOgNHT9vETklkHJtJCdYtrl814fJJkWDHVLWseZdlU2co78QVgpmegPG7ry4Xp55PX+4e9Dy2ycXil453RDvKJV5e2/wwiweegn9/GCYpvSySaKdEfcGersr7GffA95nlvVLE/97UT+RiBN0q+lH7NgC6SPC/dG1rUrgeA4Ftk2UXQ6XksKkHChE91zHVu0rdizpBHQsXYGq2+s3fVewtgbxJlOFf7i+b+43LLKMchINAAA=&quot;"/>
    <we:property name="bookmark" value="&quot;H4sIAAAAAAAAA+VW3WvbMBD/V4Kew/B37L61WfcwxihN2csI4ySdXbWOZWQlixfyv+9ku6wOTQuDjrQjT3cn6e73oVg7JlVTl9B+hRWyM3ah9f0KzP3EZ1NWjXMzHkgeJV6UBDGGwhOzOKVVurZKVw072zELpkD7TTVrKN2BlPy+nDIoyysoXJRD2eCU1WgaXUGpfmG/mErWrHE/ZbitS23AHbmwYNEdu6HlFNMo/oeQOoKwaoMLFLbPXmOtjR1iP4k9GQvPj6IozmhIKdyepq92Y7683jXtBpvryoKqaACX8wg8YpD7GRcowItEwl2+UVVRDlD+7L1pa0efxa3leuuY4nfU05203xNU7hOPEYIQGMwSmaWQpW53rko7NOTt5bY2xCJx2592LjdQCZSso8pg0zOzY+dFYbAAO4SXo+Jcl+vVE/mFXhuB15h3pcoq21IPVUkFPxoowShSzc16ZTSJ1lXnelVD1U46x7jap3U1KBG48Fb/nBsk6SQ78/ZLyjxLjwAjx9xQYCSai7bD/VGZB6GD6cH4J4KZQFJKBlmWYZgm0k+TiKMIvNkbkHPh8u0BKP+9CnkMbS+hQD/1c8wBolSImK47ZG9Aws+aT26ULf+b6/gM4OEuJiLGPJhlIpaAoRc6fV4Sck4kFdooQbQcavmqfyZjiaYn5KwvWvRdxjzHf2EsDmZ+C8aevLmOY94vH94etPzu0YNicE4P4hWtsuzeDV6UJ6GX0c8PQs7pY5PFJ2PuEXuna+wnvwPee7b1McT/3tSPLOIM3Xl69DT+DZ+ngniVDAAA&quot;"/>
    <we:property name="datasetId" value="&quot;8eaf177f-6491-43d2-9b72-dd6fd898b1f7&quot;"/>
    <we:property name="embedUrl" value="&quot;/reportEmbed?reportId=f33634eb-98f1-4809-9aac-ba82181ae7e4&amp;groupId=c754d703-1995-4110-877b-4680fe90833d&amp;w=2&amp;config=eyJjbHVzdGVyVXJsIjoiaHR0cHM6Ly9XQUJJLVVTLU5PUlRILUNFTlRSQUwtSC1QUklNQVJZLXJlZGlyZWN0LmFuYWx5c2lzLndpbmRvd3MubmV0IiwiZW1iZWRGZWF0dXJlcyI6eyJ1c2FnZU1ldHJpY3NWTmV4dCI6dHJ1ZX19&amp;disableSensitivityBanner=true&quot;"/>
    <we:property name="backgroundColor" value="&quot;#686A43&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413db7b-4ef1-43c3-a709-2bb855373f9f}">
  <we:reference id="WA200003233" version="2.0.0.3" store="en-US" storeType="OMEX"/>
  <we:alternateReferences/>
  <we:properties>
    <we:property name="Microsoft.Office.CampaignId" value="&quot;none&quot;"/>
    <we:property name="artifactViewState" value="&quot;live&quot;"/>
    <we:property name="creatorSessionId" value="&quot;b60cf08f-e211-49c0-9061-9bed8d50fa99&quot;"/>
    <we:property name="creatorTenantId" value="&quot;70de1992-07c6-480f-a318-a1afcba03983&quot;"/>
    <we:property name="creatorUserId" value="&quot;10032001F6868B81&quot;"/>
    <we:property name="pageDisplayName" value="&quot;Highest Paying Job In India&quot;"/>
    <we:property name="pageName" value="&quot;ReportSection&quot;"/>
    <we:property name="reportEmbeddedTime" value="&quot;2024-04-16T06:10:53.567Z&quot;"/>
    <we:property name="reportState" value="&quot;CONNECTED&quot;"/>
    <we:property name="reportUrl" value="&quot;/groups/c754d703-1995-4110-877b-4680fe90833d/reports/f33634eb-98f1-4809-9aac-ba82181ae7e4/ReportSection?bookmarkGuid=533e6da2-4365-4883-b0f1-6d8bc8eca045&amp;bookmarkUsage=1&amp;ctid=70de1992-07c6-480f-a318-a1afcba03983&amp;fromEntryPoint=export&quot;"/>
    <we:property name="reportName" value="&quot;Harshini_final&quot;"/>
    <we:property name="isVisualContainerHeaderHidden" value="false"/>
    <we:property name="isFiltersActionButtonVisible" value="true"/>
    <we:property name="initialStateBookmark" value="&quot;H4sIAAAAAAAAA+1WXU/bMBT9K8gvvERT2iRNw1vbdQ/jUxTxMlXoxr4NBjeObIfRof53bCfZgLFVQqtWtL3F597cr3OS6wfCuK4ErE5gieSAjKW8XYK63euRgJQtdnp6eDw6P7w6GR1PLSwrw2WpycEDMaAKNJdc1yBcBAt+mQcEhDiDwp0WIDQGpEKlZQmCf8PG2ZqMqnEdELyvhFTgQs4MGHRh76y7PdvcvQ+RzQjU8DucITUNeo6VVKY7B0Q3T76k5zYXzCecyNIAL21gh0WM5WEcsYjRlA2GMEiHscMXXJjWJV9N7ytl+7Fdrio3h4mtrpCKUxDE161Q6zbJRIp66Z+mz/CZrBXFc1x4U2m4WdlIvGQcrjQIUNxOaW3HcKakHZK3fpb53gU3Ar3hWn6dKLSpGTkI18H3akbsDkpq0ZeljIpCYQFd+9Ot1Tlz+Mqjn+qynXfyc81zi2heFqLl/gcpF00rOajJNSjjtJXfWOYcAfYlqRiq8cpz8JGrjtJ+8KL4v97xet5p1DrfPBFjK5mmhW1pZL52RqB5kgyyJMoggjRMWcxwZyR9JGlDzxvUoQWnqJ5pgyzR/nfcAwMDvqGqSeZyO7tsmkff7wM54nYGTexLELULuz8Gzem+rWjtR/gLBr27/uP8PRlIQ19/keBwkaUxy7O0z9IwzOhG+nb0HxC9gWUKir3P7z/q9JPTmA3DfhKmUb83TPIoDDcvlR2lMP6nKIw7CnuwiGkGYS/MEAcxTULY/BX+vxdsSVDv+14Q78K9wO+W1xanrI2ugOIZlPjKArXSgZI5nn67RN0dnvgcljiei01Lt/Nvi3sE4tNZnX4MAAA=&quot;"/>
    <we:property name="bookmark" value="&quot;H4sIAAAAAAAAA+1WUW/aMBD+K5Vf+hJNhiQk4a0w9jBVU1WqvkxouthH6tbEkW1YGcp/n+3ABp0mpGpoVNubfXe5++6+z7E3hAvTSFh/ggWSIRkp9bQA/XTRIxGpD229Is9TOog5FgxiWhTISxelGitUbchwQyzoCu29MEuQPqEzfp5FBKS8gcrv5iANRqRBbVQNUnzDLti5rF5iGxF8bqTS4FNOLVj0aVcu3O0dlN672FUEZsUKp8hsZ73FRmm720fEdKsA6dDnk4WCY1VbELVL7G0x5yVNYh5zlvFBDoMsT7x9LqTdhpTryXOjXT+uy3XjxzJ26CqlBQNJAm6NxmyLjJVcLsJqcmCfqqVmeIvz4KqtsGuXSdRcwBcDErRwU2rdGG60ckMK3o+qvLgTVmJwPKivY42uNCdD2kY/0FzxFdTMWV9CuaoqjRXs2p+cDOfU29fB+mFZb+ed/op55ixG1JXccv+TlLuulRL0+AG09doqHx1zngD3kdIc9WgdOHgv9I7SfvQC/F/vuJ3tNOqCH/fEuJVM18KpNDJrvRNYmaaDIo0LiCGjGU84no2krxXr6HmFOowUDPWBNsgC3X/HLzhYCA01XTFf2/tV1zyGfjfkWrgZdLnvQS592ssRGMEuHaI2jPA3DIZw88f52xtIR19/nmI+L7KEl0XW5xmlBTtK35n+A+JXsMxA87d5/uOdfkqW8Jz2U5rF/V6eljGlxy+VM6Uw+acoTHYU9mCesAJojxaIg4SlFI6fwv/vghMJ6m2/C5JzeBeEu2VveG37HUElyukBDAAA&quot;"/>
    <we:property name="datasetId" value="&quot;8eaf177f-6491-43d2-9b72-dd6fd898b1f7&quot;"/>
    <we:property name="embedUrl" value="&quot;/reportEmbed?reportId=f33634eb-98f1-4809-9aac-ba82181ae7e4&amp;groupId=c754d703-1995-4110-877b-4680fe90833d&amp;w=2&amp;config=eyJjbHVzdGVyVXJsIjoiaHR0cHM6Ly9XQUJJLVVTLU5PUlRILUNFTlRSQUwtSC1QUklNQVJZLXJlZGlyZWN0LmFuYWx5c2lzLndpbmRvd3MubmV0IiwiZW1iZWRGZWF0dXJlcyI6eyJ1c2FnZU1ldHJpY3NWTmV4dCI6dHJ1ZX19&amp;disableSensitivityBanner=true&quot;"/>
    <we:property name="backgroundColor" value="&quot;#D0C9AD&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8d6c3031-1069-4758-bb5c-3a6666fb5aae}">
  <we:reference id="WA200003233" version="2.0.0.3" store="en-US" storeType="OMEX"/>
  <we:alternateReferences/>
  <we:properties>
    <we:property name="Microsoft.Office.CampaignId" value="&quot;none&quot;"/>
    <we:property name="artifactViewState" value="&quot;live&quot;"/>
    <we:property name="creatorSessionId" value="&quot;30118322-aa5f-4c02-8b37-10ae29e91a91&quot;"/>
    <we:property name="creatorTenantId" value="&quot;70de1992-07c6-480f-a318-a1afcba03983&quot;"/>
    <we:property name="creatorUserId" value="&quot;10032001F6868B81&quot;"/>
    <we:property name="reportEmbeddedTime" value="&quot;2024-04-16T06:11:12.837Z&quot;"/>
    <we:property name="reportState" value="&quot;CONNECTED&quot;"/>
    <we:property name="reportUrl" value="&quot;/groups/c754d703-1995-4110-877b-4680fe90833d/reports/f33634eb-98f1-4809-9aac-ba82181ae7e4/ReportSectionb53a96d5a3c7a8abb07b?bookmarkGuid=4d31d725-99e1-4d14-80ae-86573317ca13&amp;bookmarkUsage=1&amp;ctid=70de1992-07c6-480f-a318-a1afcba03983&amp;fromEntryPoint=export&quot;"/>
    <we:property name="pageDisplayName" value="&quot;Highest Paying Job In USA&quot;"/>
    <we:property name="pageName" value="&quot;ReportSectionb53a96d5a3c7a8abb07b&quot;"/>
    <we:property name="reportName" value="&quot;Harshini_final&quot;"/>
    <we:property name="isVisualContainerHeaderHidden" value="false"/>
    <we:property name="isFiltersActionButtonVisible" value="true"/>
    <we:property name="initialStateBookmark" value="&quot;H4sIAAAAAAAAA+VWTW/bMAz9K4MuvQSDE8tfuaVZdun6gXboZQgCWlZctYplSHJXL8h/HyU729plC1CsaIPdLJImH/keRK1JIUwtoT2DFSdjcqzU3Qr03bshGZCqt52fn5xOLk8WZ5PTGZpVbYWqDBmviQVdcnstTAPSZUDjl/mAgJQXULrTEqThA1JzbVQFUnzjXTC6rG74ZkD4Qy2VBpfyyoLlLu09huMZaw/fh1gRmBX3/Ioz21kvea207c95FEIWFxGELIEU8jxIcvzHdF4Pc3+8K+qBTVVlQVQIwNloEqWjLKBhkkUBjSmNIx+7FNL2IXk7e6g19o3TaGs3ryl2USotGEji+9PcdO2syVTJZuW/Zo/sV6rRjF/ypXdVVtgWMzVmYUCCFjjKDc7qQiucpHfdqnyBUZJ7x436OtUc6xZkHGwGP6BMinuoGFqf4piUpeYl2P44exmQ3t5668em6tmLfgc8R4sRVSl7dfyk43PXRw56egPaOvXlt8ijGz3+pHTB9XHrp/9B6K1ARoMnyF+33c18K2EMvv1Fl71SOvwvIo35xjmLNEvSYRJCEod5FNF0NIrfhoyZWtVQtQupWMfOM8RhpGBcP5IGWXG8mNxHARZ8V3VX1GFwflV4N/dNr8kngYPocl+DbFzao2Mwgh0hoo2f4x849OHm3zK4YyodkTTJAojyZDgMgoyGMY/5cC+Rb/ESCJ/BMwNdHOAFEG7lE3GewRICVkQJBLQIaUgPkjz6/5BHt+QhYylbQpgCCxKWhqxI0rdxhR7uS+A5OjrglwB99ZeA3yG7tqRqrKmB8Quo+I5tiYqBqnAM/XVjuhc98TWQMpHLfRt2G9+D+w6h5KtjjAwAAA==&quot;"/>
    <we:property name="bookmark" value="&quot;H4sIAAAAAAAAA+VWwU7cMBD9lcoXLqsqWTtxwg229FRVCCou1QpNbG8weOPIcSjpKv/esbPbAm2FhIpg1Vs8Mx6/ee/J8YZI3bUGhs+wVuSQHFt7swZ38y4lM9I8jM1TUVQplxXLS1HMOeQsVNnWa9t05HBDPLha+Qvd9WBCQwx+Xc4IGHMKdVitwHRqRlrlOtuA0d/VVIwp73o1zoi6a411EFqee/AqtL3FclwjlPQ9xRNBeH2rzpXwU/RMtdb57brKKJS5zIAKDgVUVcIr3NNN2Qjz6fpwaAS2sI0H3SCAEGM8K+Zlwigvs4TljOVZrF1p47cl1XBy1zqcG9kY2kDfAqeordMCDInzOdVN42zIwpp+Hb9OHsTPbe+EOlOrmGq89gN26rvLDgw4jVSOyNWps8hkTF3b6hKrjIqJK/tt4RSeK8lhMs5+QjmSt9AIjD7GcVTXTtXgt8uTlwEZ40OMfuybrXrZ74CXGOl0U5utO37J8WWaowK3uALng/uqa9QxUI+brJPKHQ+R/Q/a7Qwynz1C/rrjjsudhbH4+p4vt06Z8L+INZZjSMqi5EXKKfCcVlnGivk8fxs2FnbdQjNcGismdZ5hjs5oodwDa5C1wospfEjwEKdqp0MDhpC3MqZVHHpDPmkkYup9AaYPbQ+OodPiABGNkce/aBjLu3+r4B9YmYRkvEwgq3iaJknJaK5ylT4p5Fu8BOgzdBbg5B5eAHRnn0ypElaQCJlxSJikjLK9FI/9P+KxnXioWCFWQAsQCRcFFZIXb+MK3d+XwHN8tMcvAfbqL4H4D7lH2zj+AJhAIsMPDAAA&quot;"/>
    <we:property name="datasetId" value="&quot;8eaf177f-6491-43d2-9b72-dd6fd898b1f7&quot;"/>
    <we:property name="embedUrl" value="&quot;/reportEmbed?reportId=f33634eb-98f1-4809-9aac-ba82181ae7e4&amp;groupId=c754d703-1995-4110-877b-4680fe90833d&amp;w=2&amp;config=eyJjbHVzdGVyVXJsIjoiaHR0cHM6Ly9XQUJJLVVTLU5PUlRILUNFTlRSQUwtSC1QUklNQVJZLXJlZGlyZWN0LmFuYWx5c2lzLndpbmRvd3MubmV0IiwiZW1iZWRGZWF0dXJlcyI6eyJ1c2FnZU1ldHJpY3NWTmV4dCI6dHJ1ZX19&amp;disableSensitivityBanner=true&quot;"/>
    <we:property name="backgroundColor" value="&quot;#D0C9AD&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749e7e75-b308-462a-b3e5-3d69004549eb}">
  <we:reference id="WA200003233" version="2.0.0.3" store="en-US" storeType="OMEX"/>
  <we:alternateReferences/>
  <we:properties>
    <we:property name="Microsoft.Office.CampaignId" value="&quot;none&quot;"/>
    <we:property name="artifactViewState" value="&quot;live&quot;"/>
    <we:property name="bookmark" value="&quot;H4sIAAAAAAAAA+VW30/bMBD+Vya/8JJNzo81gbfStdLE+CGY2MOEqqtzLQYnjhynI6v6v3N20oFQNxDSGGgvkX0+n7/7vvPFK5bLulLQHkGBbI/ta31dgLl+F7KAlb3t+PjgcHh6MD0aHo7JrCsrdVmzvRWzYBZoz2XdgHIRyPj9ImCg1Aks3GwOqsaAVWhqXYKSP7FzpiVrGlwHDG8qpQ24kGcWLLqwS3KnOZ0dfojpRBBWLvEMhe2sp1hpY/t5ks4jLiBMeR5Cvsu54Jz21N2qh/m4PznNpbJ0rhvO2vFNZSiX1YaDiV+Md+NUiCThkIRplPA0SlM6yraV8xkR+oU2UoAiYxfORTvfZBMFbGJ04eP2fDfkOS6ttK2b1NMaFBhJzAXsq4/K18Tnt0s06LeNdJnLjoUV++y/DirWdZerd1FN8WDFzc50YwSe4vxu4gGsSYQTo0kiDwIL0qMtsLRTn9faATgH1XhxKf4XSXlRii4zZ6Y9O5NGqfdWFrjj/C/W9OmkvXf+k3Bt5eJRhAG71D9GBkmAnO2F/vClrzPiy4Ise10Bc8giHITRYAAZD2ORxr+Xfqus/ygnvg5+ARrmSygFWR+iGS4WBhewKY/x34Hq7a23Tpqyv5L8T4BfhsEbGkkkYqYKl6i2UOjKopblQvVNyLcaP+ruGhOqqakQMN8HM7oEY123m11R33C1Qbu1ydHst748PkmzaUh0scevSAl3Y7uWSc5X9/pgL0T79D7xvNp1DSBg8SBJ5vN49nEwEyGPIInS6NHb9hqLO3lOKYHJ32D1JL51kynEZJbN0ijnPEtQ7EacfnVvUbz4/xEv3oiHWZbxHLMkzEUKgFmavJL/nNBFBWU7VVp0FL21H134jHIi2hXmh1A9rKkXbNJbiHdd2jfqO0ysQHrQu4FubF2BwBMou5dn1cVyoWmZ9IAyd/n7sX/nbnkYujc+82cQIXKm8In+PbhbIEklE54MAAA=&quot;"/>
    <we:property name="creatorSessionId" value="&quot;e1f63113-b932-4471-b979-5c1fb23a363a&quot;"/>
    <we:property name="creatorTenantId" value="&quot;70de1992-07c6-480f-a318-a1afcba03983&quot;"/>
    <we:property name="creatorUserId" value="&quot;10032001F6868B81&quot;"/>
    <we:property name="datasetId" value="&quot;8eaf177f-6491-43d2-9b72-dd6fd898b1f7&quot;"/>
    <we:property name="embedUrl" value="&quot;/reportEmbed?reportId=f33634eb-98f1-4809-9aac-ba82181ae7e4&amp;groupId=c754d703-1995-4110-877b-4680fe90833d&amp;w=2&amp;config=eyJjbHVzdGVyVXJsIjoiaHR0cHM6Ly9XQUJJLVVTLU5PUlRILUNFTlRSQUwtSC1QUklNQVJZLXJlZGlyZWN0LmFuYWx5c2lzLndpbmRvd3MubmV0IiwiZW1iZWRGZWF0dXJlcyI6eyJ1c2FnZU1ldHJpY3NWTmV4dCI6dHJ1ZX19&amp;disableSensitivityBanner=true&quot;"/>
    <we:property name="initialStateBookmark" value="&quot;H4sIAAAAAAAAA+VW30/bMBD+Vya/8JJNzo81gbfStdLE+CGY2MOEqqtzLQYnjhynI6v6v3N20oFQNxDSGGgvkX0+n7/7vvPFK5bLulLQHkGBbI/ta31dgLl+F7KAlb3t+PjgcHh6MD0aHo7JrCsrdVmzvRWzYBZoz2XdgHIRyPj9ImCg1Aks3GwOqsaAVWhqXYKSP7FzpiVrGlwHDG8qpQ24kGcWLLqwS3KnOZ0dfojpRBBWLvEMhe2sp1hpY/t5ks4jLiBMeR5Cvsu54Jz21N2qh/m4PznNpbJ0rhvO2vFNZSiX1YaDiV+Md+NUiCThkIRplPA0SlM6yraV8xkR+oU2UoAiYxfORTvfZBMFbGJ04eP2fDfkOS6ttK2b1NMaFBhJzAXsq4/K18Tnt0s06LeNdJnLjoUV++y/DirWdZerd1FN8WDFzc50YwSe4vxu4gGsSYQTo0kiDwIL0qMtsLRTn9faATgH1XhxKf4XSXlRii4zZ6Y9O5NGqfdWFrjj/C/W9OmkvXf+k3Bt5eJRhAG71D9GBkmAnO2F/vClrzPiy4Ise10Bc8giHITRYAAZD2ORxr+Xfqus/ygnvg5+ARrmSygFWR+iGS4WBhewKY/x34Hq7a23Tpqyv5L8T4BfhsEbGkkkYqYKl6i2UOjKopblQvVNyLcaP+ruGhOqqakQMN8HM7oEY123m11R33C1Qbu1ydHst748PkmzaUh0scevSAl3Y7uWSc5X9/pgL0T79D7xvNp1DSBg8SBJ5vN49nEwEyGPIInS6NHb9hqLO3lOKYHJ32D1JL51kynEZJbN0ijnPEtQ7EacfnVvUbz4/xEv3oiHWZbxHLMkzEUKgFmavJL/nNBFBWU7VVp0FL21H134jHIi2hXmh1A9rKkXbNJbiHdd2jfqO0ysQHrQu4FubF2BwBMou5dn1cVyoWmZ9IAyd/n7sX/nbnkYujc+82cQIXKm8In+PbhbIEklE54MAAA=&quot;"/>
    <we:property name="isFiltersActionButtonVisible" value="true"/>
    <we:property name="isVisualContainerHeaderHidden" value="false"/>
    <we:property name="pageDisplayName" value="&quot;Salaries By Exp&quot;"/>
    <we:property name="pageName" value="&quot;ReportSection47f20ca170d1ad900c00&quot;"/>
    <we:property name="reportEmbeddedTime" value="&quot;2024-04-16T06:11:34.280Z&quot;"/>
    <we:property name="reportName" value="&quot;Harshini_final&quot;"/>
    <we:property name="reportState" value="&quot;CONNECTED&quot;"/>
    <we:property name="reportUrl" value="&quot;/groups/c754d703-1995-4110-877b-4680fe90833d/reports/f33634eb-98f1-4809-9aac-ba82181ae7e4/ReportSection47f20ca170d1ad900c00?bookmarkGuid=0d04d6f5-d0dd-4c48-a257-64c5925f49f4&amp;bookmarkUsage=1&amp;ctid=70de1992-07c6-480f-a318-a1afcba03983&amp;fromEntryPoint=export&quot;"/>
    <we:property name="backgroundColor" value="&quot;#D0C9AD&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f577acbf-5b0b-4b4f-9948-268e97f8d3a4"/>
    <ds:schemaRef ds:uri="http://purl.org/dc/dcmitype/"/>
    <ds:schemaRef ds:uri="http://purl.org/dc/elements/1.1/"/>
    <ds:schemaRef ds:uri="http://schemas.microsoft.com/office/2006/documentManagement/types"/>
    <ds:schemaRef ds:uri="http://www.w3.org/XML/1998/namespace"/>
    <ds:schemaRef ds:uri="http://purl.org/dc/terms/"/>
    <ds:schemaRef ds:uri="http://schemas.microsoft.com/office/2006/metadata/properties"/>
    <ds:schemaRef ds:uri="http://schemas.openxmlformats.org/package/2006/metadata/core-properties"/>
    <ds:schemaRef ds:uri="http://schemas.microsoft.com/office/infopath/2007/PartnerControls"/>
    <ds:schemaRef ds:uri="b1e4d6ee-9f6f-43f8-a618-24f3d84da28f"/>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1769</TotalTime>
  <Words>2783</Words>
  <Application>Microsoft Office PowerPoint</Application>
  <PresentationFormat>Widescreen</PresentationFormat>
  <Paragraphs>178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Segoe UI Light</vt:lpstr>
      <vt:lpstr>Times New Roman</vt:lpstr>
      <vt:lpstr>Office Theme</vt:lpstr>
      <vt:lpstr>Exploring datascience Salaries: Comparative Analysis of USA and India</vt:lpstr>
      <vt:lpstr>Introduction</vt:lpstr>
      <vt:lpstr>Data Abstraction </vt:lpstr>
      <vt:lpstr>Task Abstraction </vt:lpstr>
      <vt:lpstr>PowerPoint Presentation</vt:lpstr>
      <vt:lpstr>Above Workflow: </vt:lpstr>
      <vt:lpstr>Implementation Using Tools </vt:lpstr>
      <vt:lpstr>Results for Analysis</vt:lpstr>
      <vt:lpstr>Visualizing Top Jobs with Highest Salaries in the US Data Science Market Using D3.js (pre-cleaning) </vt:lpstr>
      <vt:lpstr>Top Companies in India by Data Science Salaries </vt:lpstr>
      <vt:lpstr>Distribution of Salaries by Employment Type in the US Data Science Market </vt:lpstr>
      <vt:lpstr> Distribution of Salaries by Work Models in the US Data Science Market </vt:lpstr>
      <vt:lpstr>Visualizing After Cleaning Dataset Using Python </vt:lpstr>
      <vt:lpstr>Exploring Top Data Science Salaries and Job Titles in India </vt:lpstr>
      <vt:lpstr>Exploring Top Data Science Salaries Across Locations in India </vt:lpstr>
      <vt:lpstr> Exploring Top Data ScienceSalaries and Years of Experience in India </vt:lpstr>
      <vt:lpstr> Exploring Top Data Science Salaries in the USA </vt:lpstr>
      <vt:lpstr>Analyzing Top Data Science Salaries Across Job Titles in the USA </vt:lpstr>
      <vt:lpstr>Exploring Top Data Science Salaries Across Company Locations in the USA </vt:lpstr>
      <vt:lpstr>Microsoft Power BI</vt:lpstr>
      <vt:lpstr>Microsoft Power BI</vt:lpstr>
      <vt:lpstr>Microsoft Power BI</vt:lpstr>
      <vt:lpstr>Microsoft Power BI</vt:lpstr>
      <vt:lpstr>Microsoft Power BI</vt:lpstr>
      <vt:lpstr>Work Management: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Kotlo, Vikram</cp:lastModifiedBy>
  <cp:revision>6</cp:revision>
  <dcterms:created xsi:type="dcterms:W3CDTF">2018-06-07T21:39:02Z</dcterms:created>
  <dcterms:modified xsi:type="dcterms:W3CDTF">2024-04-21T06:02:29Z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