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31"/>
  </p:notesMasterIdLst>
  <p:sldIdLst>
    <p:sldId id="256" r:id="rId2"/>
    <p:sldId id="284" r:id="rId3"/>
    <p:sldId id="286" r:id="rId4"/>
    <p:sldId id="301" r:id="rId5"/>
    <p:sldId id="275" r:id="rId6"/>
    <p:sldId id="332" r:id="rId7"/>
    <p:sldId id="274" r:id="rId8"/>
    <p:sldId id="276" r:id="rId9"/>
    <p:sldId id="316" r:id="rId10"/>
    <p:sldId id="317" r:id="rId11"/>
    <p:sldId id="318" r:id="rId12"/>
    <p:sldId id="319" r:id="rId13"/>
    <p:sldId id="320" r:id="rId14"/>
    <p:sldId id="280" r:id="rId15"/>
    <p:sldId id="289" r:id="rId16"/>
    <p:sldId id="290" r:id="rId17"/>
    <p:sldId id="308" r:id="rId18"/>
    <p:sldId id="309" r:id="rId19"/>
    <p:sldId id="315" r:id="rId20"/>
    <p:sldId id="291" r:id="rId21"/>
    <p:sldId id="304" r:id="rId22"/>
    <p:sldId id="329" r:id="rId23"/>
    <p:sldId id="322" r:id="rId24"/>
    <p:sldId id="323" r:id="rId25"/>
    <p:sldId id="325" r:id="rId26"/>
    <p:sldId id="328" r:id="rId27"/>
    <p:sldId id="324" r:id="rId28"/>
    <p:sldId id="331"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3741" autoAdjust="0"/>
  </p:normalViewPr>
  <p:slideViewPr>
    <p:cSldViewPr snapToGrid="0">
      <p:cViewPr varScale="1">
        <p:scale>
          <a:sx n="66" d="100"/>
          <a:sy n="66" d="100"/>
        </p:scale>
        <p:origin x="6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C3154-9EBC-402A-9807-235CDC694503}" type="datetimeFigureOut">
              <a:rPr lang="en-IN" smtClean="0"/>
              <a:t>27-05-2023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81912-9315-4245-8384-701CEB37BB41}" type="slidenum">
              <a:rPr lang="en-IN" smtClean="0"/>
              <a:t>‹#›</a:t>
            </a:fld>
            <a:endParaRPr lang="en-IN"/>
          </a:p>
        </p:txBody>
      </p:sp>
    </p:spTree>
    <p:extLst>
      <p:ext uri="{BB962C8B-B14F-4D97-AF65-F5344CB8AC3E}">
        <p14:creationId xmlns:p14="http://schemas.microsoft.com/office/powerpoint/2010/main" val="233214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119232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194326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52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193007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816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3679020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4019282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34346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263584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A0AB-8003-4162-8775-67DDC87888B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309394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3A0AB-8003-4162-8775-67DDC87888B2}"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98263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3A0AB-8003-4162-8775-67DDC87888B2}"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392192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3A0AB-8003-4162-8775-67DDC87888B2}"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283558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3A0AB-8003-4162-8775-67DDC87888B2}"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23772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3A0AB-8003-4162-8775-67DDC87888B2}"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5D6BA-DF70-482B-98A0-175B31650CA7}" type="slidenum">
              <a:rPr lang="en-IN" smtClean="0"/>
              <a:t>‹#›</a:t>
            </a:fld>
            <a:endParaRPr lang="en-IN"/>
          </a:p>
        </p:txBody>
      </p:sp>
    </p:spTree>
    <p:extLst>
      <p:ext uri="{BB962C8B-B14F-4D97-AF65-F5344CB8AC3E}">
        <p14:creationId xmlns:p14="http://schemas.microsoft.com/office/powerpoint/2010/main" val="418031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5D6BA-DF70-482B-98A0-175B31650CA7}" type="slidenum">
              <a:rPr lang="en-IN" smtClean="0"/>
              <a:t>‹#›</a:t>
            </a:fld>
            <a:endParaRPr lang="en-IN"/>
          </a:p>
        </p:txBody>
      </p:sp>
      <p:sp>
        <p:nvSpPr>
          <p:cNvPr id="5" name="Date Placeholder 4"/>
          <p:cNvSpPr>
            <a:spLocks noGrp="1"/>
          </p:cNvSpPr>
          <p:nvPr>
            <p:ph type="dt" sz="half" idx="10"/>
          </p:nvPr>
        </p:nvSpPr>
        <p:spPr/>
        <p:txBody>
          <a:bodyPr/>
          <a:lstStyle/>
          <a:p>
            <a:fld id="{A713A0AB-8003-4162-8775-67DDC87888B2}" type="datetimeFigureOut">
              <a:rPr lang="en-IN" smtClean="0"/>
              <a:t>27-05-2023</a:t>
            </a:fld>
            <a:endParaRPr lang="en-IN"/>
          </a:p>
        </p:txBody>
      </p:sp>
    </p:spTree>
    <p:extLst>
      <p:ext uri="{BB962C8B-B14F-4D97-AF65-F5344CB8AC3E}">
        <p14:creationId xmlns:p14="http://schemas.microsoft.com/office/powerpoint/2010/main" val="294653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13A0AB-8003-4162-8775-67DDC87888B2}" type="datetimeFigureOut">
              <a:rPr lang="en-IN" smtClean="0"/>
              <a:t>27-05-2023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5D6BA-DF70-482B-98A0-175B31650CA7}" type="slidenum">
              <a:rPr lang="en-IN" smtClean="0"/>
              <a:t>‹#›</a:t>
            </a:fld>
            <a:endParaRPr lang="en-IN"/>
          </a:p>
        </p:txBody>
      </p:sp>
    </p:spTree>
    <p:extLst>
      <p:ext uri="{BB962C8B-B14F-4D97-AF65-F5344CB8AC3E}">
        <p14:creationId xmlns:p14="http://schemas.microsoft.com/office/powerpoint/2010/main" val="3395432960"/>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jsr.net/get_abstract.php?paper_id=SR22601144946" TargetMode="External"/><Relationship Id="rId2" Type="http://schemas.openxmlformats.org/officeDocument/2006/relationships/hyperlink" Target="https://www.ijsr.net/archive/v11i6/SR22601144946.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0E8A0-8235-4437-88FB-F548873A02D7}"/>
              </a:ext>
            </a:extLst>
          </p:cNvPr>
          <p:cNvSpPr txBox="1"/>
          <p:nvPr/>
        </p:nvSpPr>
        <p:spPr>
          <a:xfrm>
            <a:off x="1146948" y="313511"/>
            <a:ext cx="8141431" cy="1754326"/>
          </a:xfrm>
          <a:prstGeom prst="rect">
            <a:avLst/>
          </a:prstGeom>
          <a:ln/>
          <a:effectLst>
            <a:outerShdw blurRad="50800" dist="38100" dir="10800000" algn="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 sz="3600" b="1" dirty="0">
                <a:latin typeface="Times New Roman" panose="02020603050405020304" pitchFamily="18" charset="0"/>
                <a:cs typeface="Times New Roman" panose="02020603050405020304" pitchFamily="18" charset="0"/>
              </a:rPr>
              <a:t>Time-Series Forecasting in Retail Industry using Bi-directional, Stacked and Vanilla LSTM</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5E6FEE-5DB9-46A1-B45B-BAA3B822926C}"/>
              </a:ext>
            </a:extLst>
          </p:cNvPr>
          <p:cNvSpPr txBox="1"/>
          <p:nvPr/>
        </p:nvSpPr>
        <p:spPr>
          <a:xfrm>
            <a:off x="1344904" y="2663179"/>
            <a:ext cx="7745518" cy="1938992"/>
          </a:xfrm>
          <a:prstGeom prst="rect">
            <a:avLst/>
          </a:prstGeom>
          <a:noFill/>
          <a:ln>
            <a:noFill/>
          </a:ln>
          <a:effectLst/>
        </p:spPr>
        <p:txBody>
          <a:bodyPr wrap="square" rtlCol="0">
            <a:spAutoFit/>
          </a:bodyPr>
          <a:lstStyle/>
          <a:p>
            <a:r>
              <a:rPr lang="en-US" sz="2400" b="1" dirty="0">
                <a:latin typeface="Times New Roman" panose="02020603050405020304" pitchFamily="18" charset="0"/>
                <a:cs typeface="Times New Roman" panose="02020603050405020304" pitchFamily="18" charset="0"/>
              </a:rPr>
              <a:t>TEAM ID:</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TEAM MEMBERS: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PROJECT GUIDE:</a:t>
            </a:r>
            <a:endParaRPr lang="en-IN" sz="2400" b="1" dirty="0"/>
          </a:p>
        </p:txBody>
      </p:sp>
    </p:spTree>
    <p:extLst>
      <p:ext uri="{BB962C8B-B14F-4D97-AF65-F5344CB8AC3E}">
        <p14:creationId xmlns:p14="http://schemas.microsoft.com/office/powerpoint/2010/main" val="418031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0">
            <a:extLst>
              <a:ext uri="{FF2B5EF4-FFF2-40B4-BE49-F238E27FC236}">
                <a16:creationId xmlns:a16="http://schemas.microsoft.com/office/drawing/2014/main" id="{59D713D7-D825-B6CB-3A8C-39567BEFBFBE}"/>
              </a:ext>
            </a:extLst>
          </p:cNvPr>
          <p:cNvGraphicFramePr>
            <a:graphicFrameLocks noGrp="1"/>
          </p:cNvGraphicFramePr>
          <p:nvPr>
            <p:extLst>
              <p:ext uri="{D42A27DB-BD31-4B8C-83A1-F6EECF244321}">
                <p14:modId xmlns:p14="http://schemas.microsoft.com/office/powerpoint/2010/main" val="2861642033"/>
              </p:ext>
            </p:extLst>
          </p:nvPr>
        </p:nvGraphicFramePr>
        <p:xfrm>
          <a:off x="335929" y="741145"/>
          <a:ext cx="11570522" cy="6116855"/>
        </p:xfrm>
        <a:graphic>
          <a:graphicData uri="http://schemas.openxmlformats.org/drawingml/2006/table">
            <a:tbl>
              <a:tblPr firstRow="1" bandRow="1">
                <a:tableStyleId>{5C22544A-7EE6-4342-B048-85BDC9FD1C3A}</a:tableStyleId>
              </a:tblPr>
              <a:tblGrid>
                <a:gridCol w="1996739">
                  <a:extLst>
                    <a:ext uri="{9D8B030D-6E8A-4147-A177-3AD203B41FA5}">
                      <a16:colId xmlns:a16="http://schemas.microsoft.com/office/drawing/2014/main" val="2123579858"/>
                    </a:ext>
                  </a:extLst>
                </a:gridCol>
                <a:gridCol w="2133454">
                  <a:extLst>
                    <a:ext uri="{9D8B030D-6E8A-4147-A177-3AD203B41FA5}">
                      <a16:colId xmlns:a16="http://schemas.microsoft.com/office/drawing/2014/main" val="4085944550"/>
                    </a:ext>
                  </a:extLst>
                </a:gridCol>
                <a:gridCol w="2608446">
                  <a:extLst>
                    <a:ext uri="{9D8B030D-6E8A-4147-A177-3AD203B41FA5}">
                      <a16:colId xmlns:a16="http://schemas.microsoft.com/office/drawing/2014/main" val="4256897919"/>
                    </a:ext>
                  </a:extLst>
                </a:gridCol>
                <a:gridCol w="2043883">
                  <a:extLst>
                    <a:ext uri="{9D8B030D-6E8A-4147-A177-3AD203B41FA5}">
                      <a16:colId xmlns:a16="http://schemas.microsoft.com/office/drawing/2014/main" val="78494597"/>
                    </a:ext>
                  </a:extLst>
                </a:gridCol>
                <a:gridCol w="2788000">
                  <a:extLst>
                    <a:ext uri="{9D8B030D-6E8A-4147-A177-3AD203B41FA5}">
                      <a16:colId xmlns:a16="http://schemas.microsoft.com/office/drawing/2014/main" val="4004417186"/>
                    </a:ext>
                  </a:extLst>
                </a:gridCol>
              </a:tblGrid>
              <a:tr h="10571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a:ea typeface="+mn-ea"/>
                          <a:cs typeface="Times New Roman"/>
                        </a:rPr>
                        <a:t>TITLE</a:t>
                      </a:r>
                      <a:endParaRPr lang="en-IN" sz="2000" kern="1200" dirty="0">
                        <a:solidFill>
                          <a:schemeClr val="tx1"/>
                        </a:solidFill>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PUBLISHER</a:t>
                      </a:r>
                    </a:p>
                    <a:p>
                      <a:pPr lvl="0" algn="ctr">
                        <a:buNone/>
                      </a:pPr>
                      <a:r>
                        <a:rPr lang="en-US" sz="2000" dirty="0">
                          <a:solidFill>
                            <a:schemeClr val="tx1"/>
                          </a:solidFill>
                          <a:latin typeface="Times New Roman"/>
                          <a:cs typeface="Times New Roman"/>
                        </a:rPr>
                        <a:t>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METHODOLOGY</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DRAWBACKS</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887814"/>
                  </a:ext>
                </a:extLst>
              </a:tr>
              <a:tr h="2448315">
                <a:tc>
                  <a:txBody>
                    <a:bodyPr/>
                    <a:lstStyle/>
                    <a:p>
                      <a:r>
                        <a:rPr lang="en-US" sz="2000" dirty="0">
                          <a:latin typeface="Times New Roman"/>
                          <a:cs typeface="Times New Roman"/>
                        </a:rPr>
                        <a:t>Stock closing price prediction using Machine Learning techniques</a:t>
                      </a:r>
                    </a:p>
                    <a:p>
                      <a:endParaRPr lang="en-US" sz="2000">
                        <a:latin typeface="Times New Roman" panose="02020603050405020304" pitchFamily="18" charset="0"/>
                        <a:cs typeface="Times New Roman" panose="02020603050405020304" pitchFamily="18" charset="0"/>
                      </a:endParaRPr>
                    </a:p>
                    <a:p>
                      <a:endParaRPr lang="pt-BR" sz="2000" dirty="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sz="2000" b="0" i="0" u="none" strike="noStrike" noProof="0" dirty="0" err="1">
                          <a:latin typeface="Times New Roman"/>
                        </a:rPr>
                        <a:t>Mehar</a:t>
                      </a:r>
                      <a:r>
                        <a:rPr lang="pt-BR" sz="2000" b="0" i="0" u="none" strike="noStrike" noProof="0" dirty="0">
                          <a:latin typeface="Times New Roman"/>
                        </a:rPr>
                        <a:t> </a:t>
                      </a:r>
                      <a:r>
                        <a:rPr lang="pt-BR" sz="2000" b="0" i="0" u="none" strike="noStrike" noProof="0" dirty="0" err="1">
                          <a:latin typeface="Times New Roman"/>
                        </a:rPr>
                        <a:t>Vijh</a:t>
                      </a:r>
                      <a:r>
                        <a:rPr lang="pt-BR" sz="2000" b="0" i="0" u="none" strike="noStrike" noProof="0" dirty="0">
                          <a:latin typeface="Times New Roman"/>
                        </a:rPr>
                        <a:t>, </a:t>
                      </a:r>
                      <a:endParaRPr lang="en-US" sz="2000" b="0" i="0" u="none" strike="noStrike" noProof="0" dirty="0"/>
                    </a:p>
                    <a:p>
                      <a:pPr lvl="0">
                        <a:buNone/>
                      </a:pPr>
                      <a:r>
                        <a:rPr lang="pt-BR" sz="2000" b="0" i="0" u="none" strike="noStrike" noProof="0" dirty="0">
                          <a:latin typeface="Times New Roman"/>
                        </a:rPr>
                        <a:t>Deeksha Chandola,Vinay Anand,</a:t>
                      </a:r>
                      <a:endParaRPr lang="en-US" sz="2000" b="0" i="0" u="none" strike="noStrike" noProof="0" dirty="0"/>
                    </a:p>
                    <a:p>
                      <a:pPr lvl="0">
                        <a:buNone/>
                      </a:pPr>
                      <a:r>
                        <a:rPr lang="pt-BR" sz="2000" b="0" i="0" u="none" strike="noStrike" noProof="0" dirty="0" err="1">
                          <a:latin typeface="Times New Roman"/>
                        </a:rPr>
                        <a:t>Arun</a:t>
                      </a:r>
                      <a:r>
                        <a:rPr lang="pt-BR" sz="2000" b="0" i="0" u="none" strike="noStrike" noProof="0" dirty="0">
                          <a:latin typeface="Times New Roman"/>
                        </a:rPr>
                        <a:t> Kumar </a:t>
                      </a:r>
                      <a:endParaRPr lang="en-US" sz="2000" b="0" i="0" u="none" strike="noStrike" noProof="0" dirty="0"/>
                    </a:p>
                    <a:p>
                      <a:pPr lvl="0">
                        <a:buNone/>
                      </a:pPr>
                      <a:r>
                        <a:rPr lang="en-IN" sz="2000" b="0" i="0" u="none" strike="noStrike" noProof="0" dirty="0">
                          <a:latin typeface="Times New Roman"/>
                        </a:rPr>
                        <a:t>2019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b="0" i="0" u="none" strike="noStrike" noProof="0" dirty="0">
                          <a:latin typeface="Times New Roman"/>
                        </a:rPr>
                        <a:t>ANN, Random Forest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b="0" i="0" u="none" strike="noStrike" noProof="0" dirty="0">
                          <a:latin typeface="Times New Roman"/>
                        </a:rPr>
                        <a:t>Comparative analysis based  on RMSE, MAPE, MBE indicate</a:t>
                      </a:r>
                      <a:endParaRPr lang="en-US" dirty="0"/>
                    </a:p>
                    <a:p>
                      <a:pPr lvl="0">
                        <a:buNone/>
                      </a:pPr>
                      <a:r>
                        <a:rPr lang="en-IN" sz="2000" b="1" u="none" dirty="0">
                          <a:latin typeface="Times New Roman"/>
                          <a:cs typeface="Times New Roman"/>
                        </a:rPr>
                        <a:t>ANN</a:t>
                      </a:r>
                      <a:r>
                        <a:rPr lang="en-IN" sz="2000" dirty="0">
                          <a:latin typeface="Times New Roman"/>
                          <a:cs typeface="Times New Roman"/>
                        </a:rPr>
                        <a:t> gives better prediction of stock prices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en-IN" sz="2000" b="0" i="0" kern="1200" dirty="0">
                          <a:solidFill>
                            <a:schemeClr val="dk1"/>
                          </a:solidFill>
                          <a:effectLst/>
                          <a:latin typeface="Times New Roman"/>
                          <a:ea typeface="+mn-ea"/>
                          <a:cs typeface="Times New Roman"/>
                        </a:rPr>
                        <a:t>High computational time</a:t>
                      </a:r>
                    </a:p>
                    <a:p>
                      <a:pPr marL="342900" indent="-342900">
                        <a:buAutoNum type="arabicPeriod"/>
                      </a:pPr>
                      <a:r>
                        <a:rPr lang="en-US" sz="2000" b="0" i="0" kern="1200" dirty="0">
                          <a:solidFill>
                            <a:schemeClr val="dk1"/>
                          </a:solidFill>
                          <a:effectLst/>
                          <a:latin typeface="Times New Roman"/>
                          <a:ea typeface="+mn-ea"/>
                          <a:cs typeface="Times New Roman"/>
                        </a:rPr>
                        <a:t>Choosing ANN size and structure for accurate solution  is critical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556681"/>
                  </a:ext>
                </a:extLst>
              </a:tr>
              <a:tr h="2448315">
                <a:tc>
                  <a:txBody>
                    <a:bodyPr/>
                    <a:lstStyle/>
                    <a:p>
                      <a:pPr lvl="0" algn="l">
                        <a:lnSpc>
                          <a:spcPct val="100000"/>
                        </a:lnSpc>
                        <a:spcBef>
                          <a:spcPts val="0"/>
                        </a:spcBef>
                        <a:spcAft>
                          <a:spcPts val="0"/>
                        </a:spcAft>
                        <a:buNone/>
                      </a:pPr>
                      <a:r>
                        <a:rPr lang="en-US" sz="2000" b="0" i="0" u="none" strike="noStrike" noProof="0" dirty="0">
                          <a:latin typeface="Times New Roman"/>
                        </a:rPr>
                        <a:t>Analysis and Prediction of COVID-19 using Regression Models and Time series forecasting</a:t>
                      </a:r>
                      <a:endParaRPr lang="pt-BR" sz="2000" b="0" i="0" u="none" strike="noStrike" noProof="0" dirty="0"/>
                    </a:p>
                    <a:p>
                      <a:pPr lvl="0">
                        <a:buNone/>
                      </a:pPr>
                      <a:endParaRPr lang="pt-BR" sz="2000" dirty="0">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IN" sz="2000" b="0" i="0" u="none" strike="noStrike" noProof="0" dirty="0">
                          <a:latin typeface="Times New Roman"/>
                        </a:rPr>
                        <a:t>Saud shaikh,</a:t>
                      </a:r>
                      <a:endParaRPr lang="en-US" sz="2000" b="0" i="0" u="none" strike="noStrike" noProof="0" dirty="0"/>
                    </a:p>
                    <a:p>
                      <a:pPr lvl="0">
                        <a:buNone/>
                      </a:pPr>
                      <a:r>
                        <a:rPr lang="en-IN" sz="2000" b="0" i="0" u="none" strike="noStrike" noProof="0" dirty="0">
                          <a:latin typeface="Times New Roman"/>
                        </a:rPr>
                        <a:t>Jaini Gala,</a:t>
                      </a:r>
                      <a:endParaRPr lang="en-US" sz="2000" b="0" i="0" u="none" strike="noStrike" noProof="0" dirty="0"/>
                    </a:p>
                    <a:p>
                      <a:pPr lvl="0">
                        <a:buNone/>
                      </a:pPr>
                      <a:r>
                        <a:rPr lang="en-IN" sz="2000" b="0" i="0" u="none" strike="noStrike" noProof="0" dirty="0">
                          <a:latin typeface="Times New Roman"/>
                        </a:rPr>
                        <a:t>Aishita Jain,</a:t>
                      </a:r>
                      <a:endParaRPr lang="en-US" sz="2000" b="0" i="0" u="none" strike="noStrike" noProof="0" dirty="0"/>
                    </a:p>
                    <a:p>
                      <a:pPr lvl="0">
                        <a:buNone/>
                      </a:pPr>
                      <a:r>
                        <a:rPr lang="en-IN" sz="2000" b="0" i="0" u="none" strike="noStrike" noProof="0" dirty="0">
                          <a:latin typeface="Times New Roman"/>
                        </a:rPr>
                        <a:t>Sunny Advani,</a:t>
                      </a:r>
                      <a:endParaRPr lang="en-US" sz="2000" b="0" i="0" u="none" strike="noStrike" noProof="0" dirty="0"/>
                    </a:p>
                    <a:p>
                      <a:pPr lvl="0">
                        <a:buNone/>
                      </a:pPr>
                      <a:r>
                        <a:rPr lang="en-IN" sz="2000" b="0" i="0" u="none" strike="noStrike" noProof="0" dirty="0">
                          <a:latin typeface="Times New Roman"/>
                        </a:rPr>
                        <a:t>Sagar Jaidhara,</a:t>
                      </a:r>
                      <a:endParaRPr lang="en-IN" sz="2000" b="0" i="0" u="none" strike="noStrike" noProof="0" dirty="0"/>
                    </a:p>
                    <a:p>
                      <a:pPr lvl="0">
                        <a:buNone/>
                      </a:pPr>
                      <a:r>
                        <a:rPr lang="en-IN" sz="2000" b="0" i="0" u="none" strike="noStrike" noProof="0" dirty="0">
                          <a:latin typeface="Times New Roman"/>
                        </a:rPr>
                        <a:t>Mani Roja </a:t>
                      </a:r>
                    </a:p>
                    <a:p>
                      <a:pPr lvl="0">
                        <a:buNone/>
                      </a:pPr>
                      <a:r>
                        <a:rPr lang="en-IN" sz="2000" b="0" i="0" u="none" strike="noStrike" noProof="0" dirty="0">
                          <a:latin typeface="Times New Roman"/>
                        </a:rPr>
                        <a:t>2021</a:t>
                      </a:r>
                      <a:endParaRPr lang="en-IN"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IN" sz="2000" b="0" i="0" u="none" strike="noStrike" noProof="0" dirty="0">
                          <a:latin typeface="Times New Roman"/>
                        </a:rPr>
                        <a:t>Linear Regression,</a:t>
                      </a:r>
                      <a:endParaRPr lang="en-US" sz="2000" b="0" i="0" u="none" strike="noStrike" noProof="0" dirty="0"/>
                    </a:p>
                    <a:p>
                      <a:pPr lvl="0">
                        <a:buNone/>
                      </a:pPr>
                      <a:r>
                        <a:rPr lang="en-IN" sz="2000" b="0" i="0" u="none" strike="noStrike" noProof="0" dirty="0">
                          <a:latin typeface="Times New Roman"/>
                        </a:rPr>
                        <a:t>Polynomial Regression</a:t>
                      </a:r>
                      <a:endParaRPr lang="en-IN"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IN" sz="2000" b="0" i="0" u="none" strike="noStrike" noProof="0" dirty="0">
                          <a:latin typeface="Times New Roman"/>
                        </a:rPr>
                        <a:t>Analysis metrics-</a:t>
                      </a:r>
                      <a:endParaRPr lang="en-US" sz="2000" b="0" i="0" u="none" strike="noStrike" noProof="0" dirty="0"/>
                    </a:p>
                    <a:p>
                      <a:pPr lvl="0">
                        <a:buNone/>
                      </a:pPr>
                      <a:r>
                        <a:rPr lang="en-IN" sz="2000" b="0" i="0" u="none" strike="noStrike" noProof="0" dirty="0">
                          <a:latin typeface="Times New Roman"/>
                        </a:rPr>
                        <a:t>Accuracy, MAPE,</a:t>
                      </a:r>
                      <a:endParaRPr lang="en-US" sz="2000" b="0" i="0" u="none" strike="noStrike" noProof="0" dirty="0"/>
                    </a:p>
                    <a:p>
                      <a:pPr lvl="0">
                        <a:buNone/>
                      </a:pPr>
                      <a:r>
                        <a:rPr lang="en-IN" sz="2000" b="0" i="0" u="none" strike="noStrike" noProof="0" dirty="0">
                          <a:latin typeface="Times New Roman"/>
                        </a:rPr>
                        <a:t>R-squared conclude that</a:t>
                      </a:r>
                    </a:p>
                    <a:p>
                      <a:pPr lvl="0">
                        <a:buNone/>
                      </a:pPr>
                      <a:r>
                        <a:rPr lang="en-IN" sz="2000" b="1" i="0" u="none" strike="noStrike" noProof="0" dirty="0">
                          <a:latin typeface="Times New Roman"/>
                        </a:rPr>
                        <a:t>Polynomial</a:t>
                      </a:r>
                      <a:r>
                        <a:rPr lang="en-IN" sz="2000" b="0" i="0" u="none" strike="noStrike" noProof="0" dirty="0">
                          <a:latin typeface="Times New Roman"/>
                        </a:rPr>
                        <a:t> </a:t>
                      </a:r>
                    </a:p>
                    <a:p>
                      <a:pPr lvl="0">
                        <a:buNone/>
                      </a:pPr>
                      <a:r>
                        <a:rPr lang="en-IN" sz="2000" b="1" i="0" u="none" strike="noStrike" noProof="0" dirty="0">
                          <a:latin typeface="Times New Roman"/>
                        </a:rPr>
                        <a:t>Regression</a:t>
                      </a:r>
                      <a:r>
                        <a:rPr lang="en-IN" sz="2000" b="0" i="0" u="none" strike="noStrike" noProof="0" dirty="0">
                          <a:latin typeface="Times New Roman"/>
                        </a:rPr>
                        <a:t> shows better performance</a:t>
                      </a:r>
                      <a:endParaRPr lang="en-IN"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lvl="0" indent="-342900">
                        <a:buClr>
                          <a:srgbClr val="000000"/>
                        </a:buClr>
                        <a:buAutoNum type="arabicPeriod"/>
                      </a:pPr>
                      <a:r>
                        <a:rPr lang="en-US" sz="2000" b="0" i="0" u="none" strike="noStrike" kern="1200" noProof="0" dirty="0">
                          <a:solidFill>
                            <a:schemeClr val="dk1"/>
                          </a:solidFill>
                          <a:effectLst/>
                          <a:latin typeface="Times New Roman"/>
                        </a:rPr>
                        <a:t>PR models might not generalize well outside of the data used</a:t>
                      </a:r>
                      <a:endParaRPr lang="en-US" sz="2000" b="0" i="0" u="none" strike="noStrike" kern="1200" noProof="0" dirty="0">
                        <a:effectLst/>
                      </a:endParaRPr>
                    </a:p>
                    <a:p>
                      <a:pPr marL="342900" lvl="0" indent="-342900">
                        <a:buClr>
                          <a:srgbClr val="000000"/>
                        </a:buClr>
                        <a:buAutoNum type="arabicPeriod"/>
                      </a:pPr>
                      <a:r>
                        <a:rPr lang="en-US" sz="2000" b="0" i="0" u="none" strike="noStrike" kern="1200" noProof="0" dirty="0">
                          <a:solidFill>
                            <a:schemeClr val="dk1"/>
                          </a:solidFill>
                          <a:effectLst/>
                          <a:latin typeface="Times New Roman"/>
                        </a:rPr>
                        <a:t>Outliers can severely impact the results </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796498002"/>
                  </a:ext>
                </a:extLst>
              </a:tr>
            </a:tbl>
          </a:graphicData>
        </a:graphic>
      </p:graphicFrame>
    </p:spTree>
    <p:extLst>
      <p:ext uri="{BB962C8B-B14F-4D97-AF65-F5344CB8AC3E}">
        <p14:creationId xmlns:p14="http://schemas.microsoft.com/office/powerpoint/2010/main" val="35388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0">
            <a:extLst>
              <a:ext uri="{FF2B5EF4-FFF2-40B4-BE49-F238E27FC236}">
                <a16:creationId xmlns:a16="http://schemas.microsoft.com/office/drawing/2014/main" id="{FB8492C0-9736-E9F2-A494-8343B380405E}"/>
              </a:ext>
            </a:extLst>
          </p:cNvPr>
          <p:cNvGraphicFramePr>
            <a:graphicFrameLocks noGrp="1"/>
          </p:cNvGraphicFramePr>
          <p:nvPr>
            <p:extLst>
              <p:ext uri="{D42A27DB-BD31-4B8C-83A1-F6EECF244321}">
                <p14:modId xmlns:p14="http://schemas.microsoft.com/office/powerpoint/2010/main" val="809357431"/>
              </p:ext>
            </p:extLst>
          </p:nvPr>
        </p:nvGraphicFramePr>
        <p:xfrm>
          <a:off x="462614" y="799659"/>
          <a:ext cx="11463087" cy="5927223"/>
        </p:xfrm>
        <a:graphic>
          <a:graphicData uri="http://schemas.openxmlformats.org/drawingml/2006/table">
            <a:tbl>
              <a:tblPr firstRow="1" bandRow="1">
                <a:tableStyleId>{5C22544A-7EE6-4342-B048-85BDC9FD1C3A}</a:tableStyleId>
              </a:tblPr>
              <a:tblGrid>
                <a:gridCol w="2127611">
                  <a:extLst>
                    <a:ext uri="{9D8B030D-6E8A-4147-A177-3AD203B41FA5}">
                      <a16:colId xmlns:a16="http://schemas.microsoft.com/office/drawing/2014/main" val="2123579858"/>
                    </a:ext>
                  </a:extLst>
                </a:gridCol>
                <a:gridCol w="2239594">
                  <a:extLst>
                    <a:ext uri="{9D8B030D-6E8A-4147-A177-3AD203B41FA5}">
                      <a16:colId xmlns:a16="http://schemas.microsoft.com/office/drawing/2014/main" val="4085944550"/>
                    </a:ext>
                  </a:extLst>
                </a:gridCol>
                <a:gridCol w="2463550">
                  <a:extLst>
                    <a:ext uri="{9D8B030D-6E8A-4147-A177-3AD203B41FA5}">
                      <a16:colId xmlns:a16="http://schemas.microsoft.com/office/drawing/2014/main" val="4256897919"/>
                    </a:ext>
                  </a:extLst>
                </a:gridCol>
                <a:gridCol w="2018701">
                  <a:extLst>
                    <a:ext uri="{9D8B030D-6E8A-4147-A177-3AD203B41FA5}">
                      <a16:colId xmlns:a16="http://schemas.microsoft.com/office/drawing/2014/main" val="78494597"/>
                    </a:ext>
                  </a:extLst>
                </a:gridCol>
                <a:gridCol w="2613631">
                  <a:extLst>
                    <a:ext uri="{9D8B030D-6E8A-4147-A177-3AD203B41FA5}">
                      <a16:colId xmlns:a16="http://schemas.microsoft.com/office/drawing/2014/main" val="4004417186"/>
                    </a:ext>
                  </a:extLst>
                </a:gridCol>
              </a:tblGrid>
              <a:tr h="99149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a:ea typeface="+mn-ea"/>
                          <a:cs typeface="Times New Roman"/>
                        </a:rPr>
                        <a:t>TITLE</a:t>
                      </a:r>
                      <a:endParaRPr lang="en-IN" sz="2000" kern="1200" dirty="0">
                        <a:solidFill>
                          <a:schemeClr val="tx1"/>
                        </a:solidFill>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PUBLISHED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METHODOLOGY</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RESULT</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DRAWBACKS</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887814"/>
                  </a:ext>
                </a:extLst>
              </a:tr>
              <a:tr h="2405890">
                <a:tc>
                  <a:txBody>
                    <a:bodyPr/>
                    <a:lstStyle/>
                    <a:p>
                      <a:r>
                        <a:rPr lang="en-US" sz="2000" dirty="0">
                          <a:latin typeface="Times New Roman"/>
                          <a:cs typeface="Times New Roman"/>
                        </a:rPr>
                        <a:t>Machine Learning approach for</a:t>
                      </a:r>
                      <a:endParaRPr lang="en-US" sz="2000" dirty="0">
                        <a:latin typeface="Times New Roman" panose="02020603050405020304" pitchFamily="18" charset="0"/>
                        <a:cs typeface="Times New Roman" panose="02020603050405020304" pitchFamily="18" charset="0"/>
                      </a:endParaRPr>
                    </a:p>
                    <a:p>
                      <a:pPr lvl="0">
                        <a:buNone/>
                      </a:pPr>
                      <a:r>
                        <a:rPr lang="en-US" sz="2000" dirty="0">
                          <a:latin typeface="Times New Roman"/>
                          <a:cs typeface="Times New Roman"/>
                        </a:rPr>
                        <a:t>Big-Mart sales prediction framework</a:t>
                      </a:r>
                      <a:endParaRPr lang="en-US" sz="2000">
                        <a:latin typeface="Times New Roman"/>
                        <a:cs typeface="Times New Roman"/>
                      </a:endParaRPr>
                    </a:p>
                    <a:p>
                      <a:pPr lvl="0">
                        <a:buNone/>
                      </a:pPr>
                      <a:endParaRPr lang="en-US" sz="2000" dirty="0">
                        <a:latin typeface="Times New Roman"/>
                        <a:cs typeface="Times New Roman"/>
                      </a:endParaRPr>
                    </a:p>
                    <a:p>
                      <a:endParaRPr lang="en-IN" sz="2000" dirty="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b="0" i="0" u="none" strike="noStrike" noProof="0" dirty="0">
                          <a:latin typeface="Times New Roman"/>
                        </a:rPr>
                        <a:t>Sanjay. N Gunjal, D.B Kshirsagar, B.J Dange, </a:t>
                      </a:r>
                      <a:endParaRPr lang="en-US" sz="2000" b="0" i="0" u="none" strike="noStrike" noProof="0" dirty="0"/>
                    </a:p>
                    <a:p>
                      <a:pPr lvl="0">
                        <a:buNone/>
                      </a:pPr>
                      <a:r>
                        <a:rPr lang="en-IN" sz="2000" b="0" i="0" u="none" strike="noStrike" noProof="0" dirty="0">
                          <a:latin typeface="Times New Roman"/>
                        </a:rPr>
                        <a:t>H.E Khodke,</a:t>
                      </a:r>
                      <a:endParaRPr lang="en-US" sz="2000" b="0" i="0" u="none" strike="noStrike" noProof="0" dirty="0"/>
                    </a:p>
                    <a:p>
                      <a:pPr lvl="0">
                        <a:buNone/>
                      </a:pPr>
                      <a:r>
                        <a:rPr lang="en-IN" sz="2000" b="0" i="0" u="none" strike="noStrike" noProof="0" dirty="0">
                          <a:latin typeface="Times New Roman"/>
                        </a:rPr>
                        <a:t>C.S Kulkarni</a:t>
                      </a:r>
                      <a:endParaRPr lang="en-US" sz="2000" b="0" i="0" u="none" strike="noStrike" noProof="0" dirty="0"/>
                    </a:p>
                    <a:p>
                      <a:pPr lvl="0">
                        <a:buNone/>
                      </a:pPr>
                      <a:r>
                        <a:rPr lang="en-IN" sz="2000" b="0" i="0" u="none" strike="noStrike" noProof="0" dirty="0">
                          <a:latin typeface="Times New Roman"/>
                        </a:rPr>
                        <a:t>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b="0" i="0" u="none" strike="noStrike" noProof="0" dirty="0">
                          <a:latin typeface="Times New Roman"/>
                        </a:rPr>
                        <a:t>Generalized Linear Model (GLM), </a:t>
                      </a:r>
                      <a:endParaRPr lang="en-US" sz="2000" b="0" i="0" u="none" strike="noStrike" noProof="0" dirty="0"/>
                    </a:p>
                    <a:p>
                      <a:pPr lvl="0">
                        <a:buNone/>
                      </a:pPr>
                      <a:r>
                        <a:rPr lang="en-IN" sz="2000" b="0" i="0" u="none" strike="noStrike" noProof="0" dirty="0">
                          <a:latin typeface="Times New Roman"/>
                        </a:rPr>
                        <a:t>Decision Tree (DT),</a:t>
                      </a:r>
                      <a:endParaRPr lang="en-US" sz="2000" b="0" i="0" u="none" strike="noStrike" noProof="0"/>
                    </a:p>
                    <a:p>
                      <a:pPr lvl="0">
                        <a:buNone/>
                      </a:pPr>
                      <a:r>
                        <a:rPr lang="en-IN" sz="2000" b="0" i="0" u="none" strike="noStrike" noProof="0" dirty="0">
                          <a:latin typeface="Times New Roman"/>
                        </a:rPr>
                        <a:t>Gradient Boost </a:t>
                      </a:r>
                      <a:endParaRPr lang="en-IN" dirty="0"/>
                    </a:p>
                    <a:p>
                      <a:pPr lvl="0">
                        <a:buNone/>
                      </a:pPr>
                      <a:r>
                        <a:rPr lang="en-IN" sz="2000" b="0" i="0" u="none" strike="noStrike" noProof="0" dirty="0">
                          <a:latin typeface="Times New Roman"/>
                        </a:rPr>
                        <a:t>Tree (GBT)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b="0" i="0" u="none" strike="noStrike" noProof="0" dirty="0">
                          <a:latin typeface="Times New Roman"/>
                        </a:rPr>
                        <a:t>Analysis on Metrics-RMSE, MSE,</a:t>
                      </a:r>
                      <a:endParaRPr lang="en-US" dirty="0"/>
                    </a:p>
                    <a:p>
                      <a:pPr lvl="0">
                        <a:buNone/>
                      </a:pPr>
                      <a:r>
                        <a:rPr lang="en-IN" sz="2000" b="0" i="0" u="none" strike="noStrike" noProof="0" dirty="0">
                          <a:latin typeface="Times New Roman"/>
                        </a:rPr>
                        <a:t>MAE indicate</a:t>
                      </a:r>
                      <a:endParaRPr lang="en-US" dirty="0"/>
                    </a:p>
                    <a:p>
                      <a:pPr lvl="0">
                        <a:buNone/>
                      </a:pPr>
                      <a:r>
                        <a:rPr lang="en-IN" sz="2000" b="1" dirty="0">
                          <a:latin typeface="Times New Roman"/>
                          <a:cs typeface="Times New Roman"/>
                        </a:rPr>
                        <a:t>GBT</a:t>
                      </a:r>
                      <a:r>
                        <a:rPr lang="en-IN" sz="2000" dirty="0">
                          <a:latin typeface="Times New Roman"/>
                          <a:cs typeface="Times New Roman"/>
                        </a:rPr>
                        <a:t> performs better with 95.84%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AutoNum type="arabicPeriod"/>
                      </a:pPr>
                      <a:r>
                        <a:rPr lang="en-US" sz="2000" b="0" i="0" u="none" strike="noStrike" kern="1200" noProof="0" dirty="0">
                          <a:solidFill>
                            <a:schemeClr val="dk1"/>
                          </a:solidFill>
                          <a:effectLst/>
                          <a:latin typeface="Times New Roman"/>
                        </a:rPr>
                        <a:t>Prone to overfitting</a:t>
                      </a:r>
                      <a:endParaRPr lang="en-US" sz="2000" b="0" i="0" kern="1200">
                        <a:solidFill>
                          <a:schemeClr val="dk1"/>
                        </a:solidFill>
                        <a:effectLst/>
                        <a:latin typeface="Times New Roman"/>
                        <a:ea typeface="+mn-ea"/>
                        <a:cs typeface="Times New Roman"/>
                      </a:endParaRPr>
                    </a:p>
                    <a:p>
                      <a:pPr marL="342900" lvl="0" indent="-342900">
                        <a:buAutoNum type="arabicPeriod"/>
                      </a:pPr>
                      <a:r>
                        <a:rPr lang="en-US" sz="2000" b="0" i="0" kern="1200" dirty="0">
                          <a:solidFill>
                            <a:schemeClr val="dk1"/>
                          </a:solidFill>
                          <a:effectLst/>
                          <a:latin typeface="Times New Roman"/>
                          <a:ea typeface="+mn-ea"/>
                          <a:cs typeface="Times New Roman"/>
                        </a:rPr>
                        <a:t>Sensitive to outliers</a:t>
                      </a:r>
                      <a:endParaRPr lang="en-US"/>
                    </a:p>
                    <a:p>
                      <a:pPr marL="342900" lvl="0" indent="-342900">
                        <a:buAutoNum type="arabicPeriod"/>
                      </a:pPr>
                      <a:r>
                        <a:rPr lang="en-US" sz="2000" b="0" i="0" kern="1200" dirty="0">
                          <a:solidFill>
                            <a:schemeClr val="dk1"/>
                          </a:solidFill>
                          <a:effectLst/>
                          <a:latin typeface="Times New Roman"/>
                          <a:ea typeface="+mn-ea"/>
                          <a:cs typeface="Times New Roman"/>
                        </a:rPr>
                        <a:t>Computationally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556681"/>
                  </a:ext>
                </a:extLst>
              </a:tr>
              <a:tr h="24058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Predictive Analysis for Big Mart Sales using Machine Learning Algorithms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Nayana R, </a:t>
                      </a:r>
                      <a:r>
                        <a:rPr lang="en-IN" sz="2000" dirty="0" err="1">
                          <a:latin typeface="Times New Roman" panose="02020603050405020304" pitchFamily="18" charset="0"/>
                          <a:cs typeface="Times New Roman" panose="02020603050405020304" pitchFamily="18" charset="0"/>
                        </a:rPr>
                        <a:t>Chaithanya</a:t>
                      </a:r>
                      <a:r>
                        <a:rPr lang="en-IN" sz="2000" dirty="0">
                          <a:latin typeface="Times New Roman" panose="02020603050405020304" pitchFamily="18" charset="0"/>
                          <a:cs typeface="Times New Roman" panose="02020603050405020304" pitchFamily="18" charset="0"/>
                        </a:rPr>
                        <a:t> G, Meghana T, </a:t>
                      </a:r>
                      <a:r>
                        <a:rPr lang="en-IN" sz="2000" dirty="0" err="1">
                          <a:latin typeface="Times New Roman" panose="02020603050405020304" pitchFamily="18" charset="0"/>
                          <a:cs typeface="Times New Roman" panose="02020603050405020304" pitchFamily="18" charset="0"/>
                        </a:rPr>
                        <a:t>Narahari</a:t>
                      </a:r>
                      <a:r>
                        <a:rPr lang="en-IN" sz="2000" dirty="0">
                          <a:latin typeface="Times New Roman" panose="02020603050405020304" pitchFamily="18" charset="0"/>
                          <a:cs typeface="Times New Roman" panose="02020603050405020304" pitchFamily="18" charset="0"/>
                        </a:rPr>
                        <a:t> K S, Sushma 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p>
                      <a:pPr lvl="0">
                        <a:buNone/>
                      </a:pPr>
                      <a:endParaRPr lang="en-IN" sz="2000" b="0" i="0" u="none" strike="noStrike" noProof="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Linear Regression, Polynomial Regression, Ridge Regression,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 Regression</a:t>
                      </a:r>
                    </a:p>
                    <a:p>
                      <a:pPr lvl="0">
                        <a:buNone/>
                      </a:pPr>
                      <a:endParaRPr lang="en-IN" sz="2000" b="0" i="0" u="none" strike="noStrike" noProof="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RMSE, MAE, MSE, Accuracy: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Regression gives a better prediction</a:t>
                      </a:r>
                      <a:endParaRPr lang="en-IN"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p>
                      <a:pPr lvl="0">
                        <a:buNone/>
                      </a:pPr>
                      <a:endParaRPr lang="en-IN" sz="2000" dirty="0">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57200" indent="-4572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Limited ability to model temporal dependencies.</a:t>
                      </a:r>
                    </a:p>
                    <a:p>
                      <a:pPr marL="457200" indent="-4572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May overfit with noisy data</a:t>
                      </a:r>
                    </a:p>
                    <a:p>
                      <a:pPr marL="457200" indent="-4572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Requires more feature engineering</a:t>
                      </a:r>
                      <a:endParaRPr lang="en-IN" sz="2000" dirty="0">
                        <a:latin typeface="Times New Roman" panose="02020603050405020304" pitchFamily="18" charset="0"/>
                        <a:cs typeface="Times New Roman" panose="02020603050405020304" pitchFamily="18" charset="0"/>
                      </a:endParaRPr>
                    </a:p>
                    <a:p>
                      <a:pPr marL="457200" lvl="0" indent="-457200">
                        <a:buAutoNum type="arabicPeriod"/>
                      </a:pPr>
                      <a:endParaRPr lang="en-US" sz="2000" b="0" i="0" kern="1200" dirty="0">
                        <a:solidFill>
                          <a:schemeClr val="dk1"/>
                        </a:solidFill>
                        <a:effectLst/>
                        <a:latin typeface="Times New Roman"/>
                        <a:ea typeface="+mn-ea"/>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87271564"/>
                  </a:ext>
                </a:extLst>
              </a:tr>
            </a:tbl>
          </a:graphicData>
        </a:graphic>
      </p:graphicFrame>
    </p:spTree>
    <p:extLst>
      <p:ext uri="{BB962C8B-B14F-4D97-AF65-F5344CB8AC3E}">
        <p14:creationId xmlns:p14="http://schemas.microsoft.com/office/powerpoint/2010/main" val="136161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0">
            <a:extLst>
              <a:ext uri="{FF2B5EF4-FFF2-40B4-BE49-F238E27FC236}">
                <a16:creationId xmlns:a16="http://schemas.microsoft.com/office/drawing/2014/main" id="{FB8492C0-9736-E9F2-A494-8343B380405E}"/>
              </a:ext>
            </a:extLst>
          </p:cNvPr>
          <p:cNvGraphicFramePr>
            <a:graphicFrameLocks noGrp="1"/>
          </p:cNvGraphicFramePr>
          <p:nvPr>
            <p:extLst>
              <p:ext uri="{D42A27DB-BD31-4B8C-83A1-F6EECF244321}">
                <p14:modId xmlns:p14="http://schemas.microsoft.com/office/powerpoint/2010/main" val="1316451818"/>
              </p:ext>
            </p:extLst>
          </p:nvPr>
        </p:nvGraphicFramePr>
        <p:xfrm>
          <a:off x="364456" y="741145"/>
          <a:ext cx="11463087" cy="6058549"/>
        </p:xfrm>
        <a:graphic>
          <a:graphicData uri="http://schemas.openxmlformats.org/drawingml/2006/table">
            <a:tbl>
              <a:tblPr firstRow="1" bandRow="1">
                <a:tableStyleId>{5C22544A-7EE6-4342-B048-85BDC9FD1C3A}</a:tableStyleId>
              </a:tblPr>
              <a:tblGrid>
                <a:gridCol w="2253616">
                  <a:extLst>
                    <a:ext uri="{9D8B030D-6E8A-4147-A177-3AD203B41FA5}">
                      <a16:colId xmlns:a16="http://schemas.microsoft.com/office/drawing/2014/main" val="2123579858"/>
                    </a:ext>
                  </a:extLst>
                </a:gridCol>
                <a:gridCol w="2113589">
                  <a:extLst>
                    <a:ext uri="{9D8B030D-6E8A-4147-A177-3AD203B41FA5}">
                      <a16:colId xmlns:a16="http://schemas.microsoft.com/office/drawing/2014/main" val="4085944550"/>
                    </a:ext>
                  </a:extLst>
                </a:gridCol>
                <a:gridCol w="2463550">
                  <a:extLst>
                    <a:ext uri="{9D8B030D-6E8A-4147-A177-3AD203B41FA5}">
                      <a16:colId xmlns:a16="http://schemas.microsoft.com/office/drawing/2014/main" val="4256897919"/>
                    </a:ext>
                  </a:extLst>
                </a:gridCol>
                <a:gridCol w="2018701">
                  <a:extLst>
                    <a:ext uri="{9D8B030D-6E8A-4147-A177-3AD203B41FA5}">
                      <a16:colId xmlns:a16="http://schemas.microsoft.com/office/drawing/2014/main" val="78494597"/>
                    </a:ext>
                  </a:extLst>
                </a:gridCol>
                <a:gridCol w="2613631">
                  <a:extLst>
                    <a:ext uri="{9D8B030D-6E8A-4147-A177-3AD203B41FA5}">
                      <a16:colId xmlns:a16="http://schemas.microsoft.com/office/drawing/2014/main" val="4004417186"/>
                    </a:ext>
                  </a:extLst>
                </a:gridCol>
              </a:tblGrid>
              <a:tr h="94086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a:ea typeface="+mn-ea"/>
                          <a:cs typeface="Times New Roman"/>
                        </a:rPr>
                        <a:t>TITLE</a:t>
                      </a:r>
                      <a:endParaRPr lang="en-IN" sz="2000" kern="1200" dirty="0">
                        <a:solidFill>
                          <a:schemeClr val="tx1"/>
                        </a:solidFill>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PUBLISHED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METHODOLOGY</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RESULT</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DRAWBACKS</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887814"/>
                  </a:ext>
                </a:extLst>
              </a:tr>
              <a:tr h="22830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An Analysis of Machine Learning Algorithms to Predict Sales</a:t>
                      </a:r>
                    </a:p>
                    <a:p>
                      <a:endParaRPr lang="en-IN" sz="2000" dirty="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err="1">
                          <a:latin typeface="Times New Roman" panose="02020603050405020304" pitchFamily="18" charset="0"/>
                          <a:cs typeface="Times New Roman" panose="02020603050405020304" pitchFamily="18" charset="0"/>
                        </a:rPr>
                        <a:t>Varshini</a:t>
                      </a:r>
                      <a:r>
                        <a:rPr lang="en-US" sz="1800" dirty="0">
                          <a:latin typeface="Times New Roman" panose="02020603050405020304" pitchFamily="18" charset="0"/>
                          <a:cs typeface="Times New Roman" panose="02020603050405020304" pitchFamily="18" charset="0"/>
                        </a:rPr>
                        <a:t> S,  </a:t>
                      </a:r>
                    </a:p>
                    <a:p>
                      <a:r>
                        <a:rPr lang="en-US" sz="1800" dirty="0">
                          <a:latin typeface="Times New Roman" panose="02020603050405020304" pitchFamily="18" charset="0"/>
                          <a:cs typeface="Times New Roman" panose="02020603050405020304" pitchFamily="18" charset="0"/>
                        </a:rPr>
                        <a:t>Dr. D. Preethi</a:t>
                      </a:r>
                    </a:p>
                    <a:p>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p>
                      <a:pPr lvl="0">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Regressor, Random Forest Regressor, ANN, and SVR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RMSE, R2_score, MAPE</a:t>
                      </a:r>
                      <a:r>
                        <a:rPr lang="en-IN" sz="2000" dirty="0">
                          <a:latin typeface="Times New Roman"/>
                          <a:cs typeface="Times New Roman"/>
                        </a:rPr>
                        <a:t>: </a:t>
                      </a:r>
                      <a:r>
                        <a:rPr lang="en-US" sz="2000" dirty="0">
                          <a:latin typeface="Times New Roman" panose="02020603050405020304" pitchFamily="18" charset="0"/>
                          <a:cs typeface="Times New Roman" panose="02020603050405020304" pitchFamily="18" charset="0"/>
                        </a:rPr>
                        <a:t>Random Forest Regression performed better</a:t>
                      </a:r>
                      <a:endParaRPr lang="en-IN"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Sensitivity to hyperparameters</a:t>
                      </a:r>
                    </a:p>
                    <a:p>
                      <a:pPr marL="457200" indent="-457200">
                        <a:buAutoNum type="arabicPeriod"/>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457200" indent="-4572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Limited interpretability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556681"/>
                  </a:ext>
                </a:extLst>
              </a:tr>
              <a:tr h="2740546">
                <a:tc>
                  <a:txBody>
                    <a:bodyPr/>
                    <a:lstStyle/>
                    <a:p>
                      <a:r>
                        <a:rPr lang="en-US" sz="2000" dirty="0">
                          <a:latin typeface="Times New Roman" panose="02020603050405020304" pitchFamily="18" charset="0"/>
                          <a:cs typeface="Times New Roman" panose="02020603050405020304" pitchFamily="18" charset="0"/>
                        </a:rPr>
                        <a:t>The propagation and identification of ARMA demand under simple exponential smoothing: forecasting expertise and information sharing.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IN" sz="2000" dirty="0">
                          <a:latin typeface="Times New Roman" panose="02020603050405020304" pitchFamily="18" charset="0"/>
                          <a:cs typeface="Times New Roman" panose="02020603050405020304" pitchFamily="18" charset="0"/>
                        </a:rPr>
                        <a:t>Meng-Chen Hsieh,</a:t>
                      </a:r>
                    </a:p>
                    <a:p>
                      <a:r>
                        <a:rPr lang="en-IN" sz="2000" dirty="0" err="1">
                          <a:latin typeface="Times New Roman" panose="02020603050405020304" pitchFamily="18" charset="0"/>
                          <a:cs typeface="Times New Roman" panose="02020603050405020304" pitchFamily="18" charset="0"/>
                        </a:rPr>
                        <a:t>Avi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Giloni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Clifford </a:t>
                      </a:r>
                      <a:r>
                        <a:rPr lang="en-IN" sz="2000" dirty="0" err="1">
                          <a:latin typeface="Times New Roman" panose="02020603050405020304" pitchFamily="18" charset="0"/>
                          <a:cs typeface="Times New Roman" panose="02020603050405020304" pitchFamily="18" charset="0"/>
                        </a:rPr>
                        <a:t>Hurvich</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2020</a:t>
                      </a:r>
                    </a:p>
                    <a:p>
                      <a:pPr lvl="0">
                        <a:buNone/>
                      </a:pPr>
                      <a:endParaRPr lang="en-IN" sz="2000" b="0" i="0" u="none" strike="noStrike" noProof="0" dirty="0">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ARMA: </a:t>
                      </a:r>
                      <a:r>
                        <a:rPr lang="en-IN" sz="2000" dirty="0">
                          <a:latin typeface="Times New Roman" panose="02020603050405020304" pitchFamily="18" charset="0"/>
                          <a:cs typeface="Times New Roman" panose="02020603050405020304" pitchFamily="18" charset="0"/>
                        </a:rPr>
                        <a:t>Autoregressive Moving Average,</a:t>
                      </a:r>
                    </a:p>
                    <a:p>
                      <a:r>
                        <a:rPr lang="en-IN" sz="2000" dirty="0">
                          <a:latin typeface="Times New Roman" panose="02020603050405020304" pitchFamily="18" charset="0"/>
                          <a:cs typeface="Times New Roman" panose="02020603050405020304" pitchFamily="18" charset="0"/>
                        </a:rPr>
                        <a:t>Suboptimal Exponential Smoothing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IN" sz="2000" dirty="0">
                          <a:latin typeface="Times New Roman" panose="02020603050405020304" pitchFamily="18" charset="0"/>
                          <a:cs typeface="Times New Roman" panose="02020603050405020304" pitchFamily="18" charset="0"/>
                        </a:rPr>
                        <a:t>Mean Squared Forecasting Error</a:t>
                      </a:r>
                      <a:r>
                        <a:rPr lang="en-US" sz="2000" dirty="0">
                          <a:latin typeface="Times New Roman" panose="02020603050405020304" pitchFamily="18" charset="0"/>
                          <a:cs typeface="Times New Roman" panose="02020603050405020304" pitchFamily="18" charset="0"/>
                        </a:rPr>
                        <a:t>(MSFE)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ARMA performs better than </a:t>
                      </a:r>
                    </a:p>
                    <a:p>
                      <a:r>
                        <a:rPr lang="en-US" sz="2000" dirty="0">
                          <a:latin typeface="Times New Roman" panose="02020603050405020304" pitchFamily="18" charset="0"/>
                          <a:cs typeface="Times New Roman" panose="02020603050405020304" pitchFamily="18" charset="0"/>
                        </a:rPr>
                        <a:t>ES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indent="-3429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Limited ability to handle non-linear </a:t>
                      </a:r>
                    </a:p>
                    <a:p>
                      <a:pPr marL="342900" indent="-3429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Requires identifying model parameters</a:t>
                      </a:r>
                    </a:p>
                    <a:p>
                      <a:pPr marL="342900" indent="-3429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Limited ability to handle long-term dependencies</a:t>
                      </a:r>
                    </a:p>
                    <a:p>
                      <a:endParaRPr lang="en-IN" sz="20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87271564"/>
                  </a:ext>
                </a:extLst>
              </a:tr>
            </a:tbl>
          </a:graphicData>
        </a:graphic>
      </p:graphicFrame>
    </p:spTree>
    <p:extLst>
      <p:ext uri="{BB962C8B-B14F-4D97-AF65-F5344CB8AC3E}">
        <p14:creationId xmlns:p14="http://schemas.microsoft.com/office/powerpoint/2010/main" val="285981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0">
            <a:extLst>
              <a:ext uri="{FF2B5EF4-FFF2-40B4-BE49-F238E27FC236}">
                <a16:creationId xmlns:a16="http://schemas.microsoft.com/office/drawing/2014/main" id="{FB8492C0-9736-E9F2-A494-8343B380405E}"/>
              </a:ext>
            </a:extLst>
          </p:cNvPr>
          <p:cNvGraphicFramePr>
            <a:graphicFrameLocks noGrp="1"/>
          </p:cNvGraphicFramePr>
          <p:nvPr>
            <p:extLst>
              <p:ext uri="{D42A27DB-BD31-4B8C-83A1-F6EECF244321}">
                <p14:modId xmlns:p14="http://schemas.microsoft.com/office/powerpoint/2010/main" val="3156122710"/>
              </p:ext>
            </p:extLst>
          </p:nvPr>
        </p:nvGraphicFramePr>
        <p:xfrm>
          <a:off x="364456" y="885524"/>
          <a:ext cx="11463087" cy="5790693"/>
        </p:xfrm>
        <a:graphic>
          <a:graphicData uri="http://schemas.openxmlformats.org/drawingml/2006/table">
            <a:tbl>
              <a:tblPr firstRow="1" bandRow="1">
                <a:tableStyleId>{5C22544A-7EE6-4342-B048-85BDC9FD1C3A}</a:tableStyleId>
              </a:tblPr>
              <a:tblGrid>
                <a:gridCol w="2253616">
                  <a:extLst>
                    <a:ext uri="{9D8B030D-6E8A-4147-A177-3AD203B41FA5}">
                      <a16:colId xmlns:a16="http://schemas.microsoft.com/office/drawing/2014/main" val="2123579858"/>
                    </a:ext>
                  </a:extLst>
                </a:gridCol>
                <a:gridCol w="2113589">
                  <a:extLst>
                    <a:ext uri="{9D8B030D-6E8A-4147-A177-3AD203B41FA5}">
                      <a16:colId xmlns:a16="http://schemas.microsoft.com/office/drawing/2014/main" val="4085944550"/>
                    </a:ext>
                  </a:extLst>
                </a:gridCol>
                <a:gridCol w="2463550">
                  <a:extLst>
                    <a:ext uri="{9D8B030D-6E8A-4147-A177-3AD203B41FA5}">
                      <a16:colId xmlns:a16="http://schemas.microsoft.com/office/drawing/2014/main" val="4256897919"/>
                    </a:ext>
                  </a:extLst>
                </a:gridCol>
                <a:gridCol w="2018701">
                  <a:extLst>
                    <a:ext uri="{9D8B030D-6E8A-4147-A177-3AD203B41FA5}">
                      <a16:colId xmlns:a16="http://schemas.microsoft.com/office/drawing/2014/main" val="78494597"/>
                    </a:ext>
                  </a:extLst>
                </a:gridCol>
                <a:gridCol w="2613631">
                  <a:extLst>
                    <a:ext uri="{9D8B030D-6E8A-4147-A177-3AD203B41FA5}">
                      <a16:colId xmlns:a16="http://schemas.microsoft.com/office/drawing/2014/main" val="4004417186"/>
                    </a:ext>
                  </a:extLst>
                </a:gridCol>
              </a:tblGrid>
              <a:tr h="84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a:ea typeface="+mn-ea"/>
                          <a:cs typeface="Times New Roman"/>
                        </a:rPr>
                        <a:t>TITLE</a:t>
                      </a:r>
                      <a:endParaRPr lang="en-IN" sz="2000" kern="1200" dirty="0">
                        <a:solidFill>
                          <a:schemeClr val="tx1"/>
                        </a:solidFill>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PUBLISHED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METHODOLOGY</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RESULT</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DRAWBACKS</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887814"/>
                  </a:ext>
                </a:extLst>
              </a:tr>
              <a:tr h="2196671">
                <a:tc>
                  <a:txBody>
                    <a:bodyPr/>
                    <a:lstStyle/>
                    <a:p>
                      <a:r>
                        <a:rPr lang="en-US" sz="2000" dirty="0">
                          <a:latin typeface="Times New Roman" panose="02020603050405020304" pitchFamily="18" charset="0"/>
                          <a:cs typeface="Times New Roman" panose="02020603050405020304" pitchFamily="18" charset="0"/>
                        </a:rPr>
                        <a:t>Integrated Long-Term Stock Selection Models</a:t>
                      </a:r>
                    </a:p>
                    <a:p>
                      <a:r>
                        <a:rPr lang="en-US" sz="2000" dirty="0">
                          <a:latin typeface="Times New Roman" panose="02020603050405020304" pitchFamily="18" charset="0"/>
                          <a:cs typeface="Times New Roman" panose="02020603050405020304" pitchFamily="18" charset="0"/>
                        </a:rPr>
                        <a:t>Based on Feature Selection and Machine Learning</a:t>
                      </a:r>
                    </a:p>
                    <a:p>
                      <a:r>
                        <a:rPr lang="en-US" sz="2000" dirty="0">
                          <a:latin typeface="Times New Roman" panose="02020603050405020304" pitchFamily="18" charset="0"/>
                          <a:cs typeface="Times New Roman" panose="02020603050405020304" pitchFamily="18" charset="0"/>
                        </a:rPr>
                        <a:t>Algorithms for China Stock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err="1">
                          <a:latin typeface="Times New Roman" panose="02020603050405020304" pitchFamily="18" charset="0"/>
                          <a:cs typeface="Times New Roman" panose="02020603050405020304" pitchFamily="18" charset="0"/>
                        </a:rPr>
                        <a:t>Xianghui</a:t>
                      </a:r>
                      <a:r>
                        <a:rPr lang="en-IN" sz="2000" dirty="0">
                          <a:latin typeface="Times New Roman" panose="02020603050405020304" pitchFamily="18" charset="0"/>
                          <a:cs typeface="Times New Roman" panose="02020603050405020304" pitchFamily="18" charset="0"/>
                        </a:rPr>
                        <a:t> Yuan1,</a:t>
                      </a:r>
                    </a:p>
                    <a:p>
                      <a:r>
                        <a:rPr lang="en-IN" sz="2000" dirty="0" err="1">
                          <a:latin typeface="Times New Roman" panose="02020603050405020304" pitchFamily="18" charset="0"/>
                          <a:cs typeface="Times New Roman" panose="02020603050405020304" pitchFamily="18" charset="0"/>
                        </a:rPr>
                        <a:t>Jin</a:t>
                      </a:r>
                      <a:r>
                        <a:rPr lang="en-IN" sz="2000" dirty="0">
                          <a:latin typeface="Times New Roman" panose="02020603050405020304" pitchFamily="18" charset="0"/>
                          <a:cs typeface="Times New Roman" panose="02020603050405020304" pitchFamily="18" charset="0"/>
                        </a:rPr>
                        <a:t> Yuan 1,</a:t>
                      </a:r>
                    </a:p>
                    <a:p>
                      <a:r>
                        <a:rPr lang="en-IN" sz="2000" dirty="0" err="1">
                          <a:latin typeface="Times New Roman" panose="02020603050405020304" pitchFamily="18" charset="0"/>
                          <a:cs typeface="Times New Roman" panose="02020603050405020304" pitchFamily="18" charset="0"/>
                        </a:rPr>
                        <a:t>Tianzhao</a:t>
                      </a:r>
                      <a:r>
                        <a:rPr lang="en-IN" sz="2000" dirty="0">
                          <a:latin typeface="Times New Roman" panose="02020603050405020304" pitchFamily="18" charset="0"/>
                          <a:cs typeface="Times New Roman" panose="02020603050405020304" pitchFamily="18" charset="0"/>
                        </a:rPr>
                        <a:t> Jiang2 and </a:t>
                      </a:r>
                      <a:r>
                        <a:rPr lang="en-IN" sz="2000" dirty="0" err="1">
                          <a:latin typeface="Times New Roman" panose="02020603050405020304" pitchFamily="18" charset="0"/>
                          <a:cs typeface="Times New Roman" panose="02020603050405020304" pitchFamily="18" charset="0"/>
                        </a:rPr>
                        <a:t>Qurat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Ul</a:t>
                      </a:r>
                      <a:r>
                        <a:rPr lang="en-IN" sz="2000" dirty="0">
                          <a:latin typeface="Times New Roman" panose="02020603050405020304" pitchFamily="18" charset="0"/>
                          <a:cs typeface="Times New Roman" panose="02020603050405020304" pitchFamily="18" charset="0"/>
                        </a:rPr>
                        <a:t> Ain1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2020</a:t>
                      </a:r>
                    </a:p>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Support Vector Machine, Random Forest Regression, Artificial Neural Network</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AUC:</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Regression performs better when compared to SVM &amp; ANN</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Training data limitations</a:t>
                      </a:r>
                    </a:p>
                    <a:p>
                      <a:pPr marL="342900" indent="-342900">
                        <a:buAutoNum type="arabicPeriod"/>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Interpretability</a:t>
                      </a:r>
                    </a:p>
                    <a:p>
                      <a:pPr marL="342900" indent="-342900">
                        <a:buAutoNum type="arabicPeriod"/>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Complexity</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556681"/>
                  </a:ext>
                </a:extLst>
              </a:tr>
              <a:tr h="2415845">
                <a:tc>
                  <a:txBody>
                    <a:bodyPr/>
                    <a:lstStyle/>
                    <a:p>
                      <a:r>
                        <a:rPr lang="en-US" sz="2000" dirty="0">
                          <a:latin typeface="Times New Roman" panose="02020603050405020304" pitchFamily="18" charset="0"/>
                          <a:cs typeface="Times New Roman" panose="02020603050405020304" pitchFamily="18" charset="0"/>
                        </a:rPr>
                        <a:t>An optimized model using LSTM network for demand forecasting</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r>
                        <a:rPr lang="en-IN" sz="2000" dirty="0">
                          <a:latin typeface="Times New Roman" panose="02020603050405020304" pitchFamily="18" charset="0"/>
                          <a:cs typeface="Times New Roman" panose="02020603050405020304" pitchFamily="18" charset="0"/>
                        </a:rPr>
                        <a:t>Hossein </a:t>
                      </a:r>
                      <a:r>
                        <a:rPr lang="en-IN" sz="2000" dirty="0" err="1">
                          <a:latin typeface="Times New Roman" panose="02020603050405020304" pitchFamily="18" charset="0"/>
                          <a:cs typeface="Times New Roman" panose="02020603050405020304" pitchFamily="18" charset="0"/>
                        </a:rPr>
                        <a:t>Abbasimehra</a:t>
                      </a:r>
                      <a:r>
                        <a:rPr lang="en-IN" sz="2000" dirty="0">
                          <a:latin typeface="Times New Roman" panose="02020603050405020304" pitchFamily="18" charset="0"/>
                          <a:cs typeface="Times New Roman" panose="02020603050405020304" pitchFamily="18" charset="0"/>
                        </a:rPr>
                        <a:t>, Mostafa </a:t>
                      </a:r>
                      <a:r>
                        <a:rPr lang="en-IN" sz="2000" dirty="0" err="1">
                          <a:latin typeface="Times New Roman" panose="02020603050405020304" pitchFamily="18" charset="0"/>
                          <a:cs typeface="Times New Roman" panose="02020603050405020304" pitchFamily="18" charset="0"/>
                        </a:rPr>
                        <a:t>Shabani</a:t>
                      </a:r>
                      <a:r>
                        <a:rPr lang="en-IN" sz="2000" dirty="0">
                          <a:latin typeface="Times New Roman" panose="02020603050405020304" pitchFamily="18" charset="0"/>
                          <a:cs typeface="Times New Roman" panose="02020603050405020304" pitchFamily="18" charset="0"/>
                        </a:rPr>
                        <a:t>, Mohsen </a:t>
                      </a:r>
                      <a:r>
                        <a:rPr lang="en-IN" sz="2000" dirty="0" err="1">
                          <a:latin typeface="Times New Roman" panose="02020603050405020304" pitchFamily="18" charset="0"/>
                          <a:cs typeface="Times New Roman" panose="02020603050405020304" pitchFamily="18" charset="0"/>
                        </a:rPr>
                        <a:t>Yousefic</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2020</a:t>
                      </a:r>
                      <a:endParaRPr lang="en-US" sz="2000" dirty="0">
                        <a:latin typeface="Times New Roman" panose="02020603050405020304" pitchFamily="18" charset="0"/>
                        <a:cs typeface="Times New Roman" panose="02020603050405020304" pitchFamily="18"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ETS, ARIMA, ANN, SVM, KNN, simple RNN, single layer LSTM</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RMSE and SMAPE: LSTM performed better than all existing models</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342900" indent="-342900">
                        <a:buAutoNum type="arabicPeriod"/>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Limited scalability</a:t>
                      </a:r>
                    </a:p>
                    <a:p>
                      <a:pPr marL="342900" indent="-342900">
                        <a:buAutoNum type="arabicPeriod"/>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eriod"/>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Difficulty in capturing long-term dependencies</a:t>
                      </a:r>
                      <a:endParaRPr lang="en-US" sz="2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1887271564"/>
                  </a:ext>
                </a:extLst>
              </a:tr>
            </a:tbl>
          </a:graphicData>
        </a:graphic>
      </p:graphicFrame>
    </p:spTree>
    <p:extLst>
      <p:ext uri="{BB962C8B-B14F-4D97-AF65-F5344CB8AC3E}">
        <p14:creationId xmlns:p14="http://schemas.microsoft.com/office/powerpoint/2010/main" val="262614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A94-20EF-646D-8389-B816B72BF1AA}"/>
              </a:ext>
            </a:extLst>
          </p:cNvPr>
          <p:cNvSpPr>
            <a:spLocks noGrp="1"/>
          </p:cNvSpPr>
          <p:nvPr>
            <p:ph type="title"/>
          </p:nvPr>
        </p:nvSpPr>
        <p:spPr>
          <a:xfrm>
            <a:off x="677334" y="589051"/>
            <a:ext cx="8596668" cy="1320800"/>
          </a:xfrm>
        </p:spPr>
        <p:txBody>
          <a:bodyPr/>
          <a:lstStyle/>
          <a:p>
            <a:r>
              <a:rPr lang="en-US" sz="3600" b="1" dirty="0">
                <a:solidFill>
                  <a:schemeClr val="accent1">
                    <a:lumMod val="50000"/>
                  </a:schemeClr>
                </a:solidFill>
                <a:latin typeface="Times New Roman" panose="02020603050405020304" pitchFamily="18" charset="0"/>
                <a:cs typeface="Times New Roman" panose="02020603050405020304" pitchFamily="18" charset="0"/>
              </a:rPr>
              <a:t>EXISTING SYSTEM</a:t>
            </a:r>
            <a:br>
              <a:rPr lang="en-IN" sz="3600" b="1" dirty="0">
                <a:solidFill>
                  <a:schemeClr val="accent1">
                    <a:lumMod val="50000"/>
                  </a:schemeClr>
                </a:solidFill>
                <a:latin typeface="Times New Roman" panose="02020603050405020304" pitchFamily="18" charset="0"/>
                <a:cs typeface="Times New Roman" panose="02020603050405020304" pitchFamily="18" charset="0"/>
              </a:rPr>
            </a:b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3522492D-9990-30AC-9423-01200196FF22}"/>
              </a:ext>
            </a:extLst>
          </p:cNvPr>
          <p:cNvSpPr>
            <a:spLocks noGrp="1"/>
          </p:cNvSpPr>
          <p:nvPr>
            <p:ph idx="1"/>
          </p:nvPr>
        </p:nvSpPr>
        <p:spPr>
          <a:xfrm>
            <a:off x="761910" y="2067390"/>
            <a:ext cx="8324338" cy="359448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existing system has used ARIMA model to forecast the sales</a:t>
            </a:r>
          </a:p>
          <a:p>
            <a:pPr marL="0" indent="0" algn="just">
              <a:buNone/>
            </a:pPr>
            <a:r>
              <a:rPr lang="en-IN" sz="3200" b="1" dirty="0">
                <a:solidFill>
                  <a:schemeClr val="tx1"/>
                </a:solidFill>
                <a:latin typeface="Times New Roman" panose="02020603050405020304" pitchFamily="18" charset="0"/>
                <a:cs typeface="Times New Roman" panose="02020603050405020304" pitchFamily="18" charset="0"/>
              </a:rPr>
              <a:t>ARIMA Statistical Model (p,d,q)</a:t>
            </a:r>
          </a:p>
          <a:p>
            <a:pPr marL="0" indent="0">
              <a:buNone/>
            </a:pPr>
            <a:r>
              <a:rPr lang="en-CA" sz="2400" b="1" dirty="0">
                <a:solidFill>
                  <a:srgbClr val="00B050"/>
                </a:solidFill>
                <a:latin typeface="Times New Roman" panose="02020603050405020304" pitchFamily="18" charset="0"/>
                <a:cs typeface="Times New Roman" panose="02020603050405020304" pitchFamily="18" charset="0"/>
              </a:rPr>
              <a:t>AR</a:t>
            </a:r>
            <a:r>
              <a:rPr lang="en-CA" sz="2400" b="1" dirty="0">
                <a:solidFill>
                  <a:schemeClr val="accent1"/>
                </a:solidFill>
                <a:latin typeface="Times New Roman" panose="02020603050405020304" pitchFamily="18" charset="0"/>
                <a:cs typeface="Times New Roman" panose="02020603050405020304" pitchFamily="18" charset="0"/>
              </a:rPr>
              <a:t>I</a:t>
            </a:r>
            <a:r>
              <a:rPr lang="en-CA" sz="2400" b="1" dirty="0">
                <a:solidFill>
                  <a:schemeClr val="accent2"/>
                </a:solidFill>
                <a:latin typeface="Times New Roman" panose="02020603050405020304" pitchFamily="18" charset="0"/>
                <a:cs typeface="Times New Roman" panose="02020603050405020304" pitchFamily="18" charset="0"/>
              </a:rPr>
              <a:t>MA</a:t>
            </a:r>
            <a:r>
              <a:rPr lang="en-CA" sz="2400" b="1" dirty="0">
                <a:latin typeface="Times New Roman" panose="02020603050405020304" pitchFamily="18" charset="0"/>
                <a:cs typeface="Times New Roman" panose="02020603050405020304" pitchFamily="18" charset="0"/>
              </a:rPr>
              <a:t>: </a:t>
            </a:r>
            <a:r>
              <a:rPr lang="en-CA" sz="2400" b="1" dirty="0">
                <a:solidFill>
                  <a:srgbClr val="00B050"/>
                </a:solidFill>
                <a:latin typeface="Times New Roman" panose="02020603050405020304" pitchFamily="18" charset="0"/>
                <a:cs typeface="Times New Roman" panose="02020603050405020304" pitchFamily="18" charset="0"/>
              </a:rPr>
              <a:t>Autoregressive</a:t>
            </a:r>
            <a:r>
              <a:rPr lang="en-CA" sz="2400" b="1" dirty="0">
                <a:latin typeface="Times New Roman" panose="02020603050405020304" pitchFamily="18" charset="0"/>
                <a:cs typeface="Times New Roman" panose="02020603050405020304" pitchFamily="18" charset="0"/>
              </a:rPr>
              <a:t> </a:t>
            </a:r>
            <a:r>
              <a:rPr lang="en-CA" sz="2400" b="1" dirty="0">
                <a:solidFill>
                  <a:schemeClr val="accent1"/>
                </a:solidFill>
                <a:latin typeface="Times New Roman" panose="02020603050405020304" pitchFamily="18" charset="0"/>
                <a:cs typeface="Times New Roman" panose="02020603050405020304" pitchFamily="18" charset="0"/>
              </a:rPr>
              <a:t>Integrated</a:t>
            </a:r>
            <a:r>
              <a:rPr lang="en-CA" sz="2400" b="1" dirty="0">
                <a:latin typeface="Times New Roman" panose="02020603050405020304" pitchFamily="18" charset="0"/>
                <a:cs typeface="Times New Roman" panose="02020603050405020304" pitchFamily="18" charset="0"/>
              </a:rPr>
              <a:t> </a:t>
            </a:r>
            <a:r>
              <a:rPr lang="en-CA" sz="2400" b="1" dirty="0">
                <a:solidFill>
                  <a:schemeClr val="accent2"/>
                </a:solidFill>
                <a:latin typeface="Times New Roman" panose="02020603050405020304" pitchFamily="18" charset="0"/>
                <a:cs typeface="Times New Roman" panose="02020603050405020304" pitchFamily="18" charset="0"/>
              </a:rPr>
              <a:t>Moving Average</a:t>
            </a:r>
          </a:p>
          <a:p>
            <a:pPr marL="0" indent="0">
              <a:buNone/>
            </a:pPr>
            <a:r>
              <a:rPr lang="en-US" sz="2400" b="1" i="0" dirty="0">
                <a:solidFill>
                  <a:schemeClr val="tx1"/>
                </a:solidFill>
                <a:effectLst/>
                <a:latin typeface="Times New Roman" panose="02020603050405020304" pitchFamily="18" charset="0"/>
                <a:cs typeface="Times New Roman" panose="02020603050405020304" pitchFamily="18" charset="0"/>
              </a:rPr>
              <a:t>AR: </a:t>
            </a:r>
            <a:r>
              <a:rPr lang="en-US" sz="2400" dirty="0">
                <a:solidFill>
                  <a:schemeClr val="tx1"/>
                </a:solidFill>
                <a:latin typeface="Times New Roman" panose="02020603050405020304" pitchFamily="18" charset="0"/>
                <a:cs typeface="Times New Roman" panose="02020603050405020304" pitchFamily="18" charset="0"/>
              </a:rPr>
              <a:t>R</a:t>
            </a:r>
            <a:r>
              <a:rPr lang="en-US" sz="2400" b="0" i="0" dirty="0">
                <a:solidFill>
                  <a:schemeClr val="tx1"/>
                </a:solidFill>
                <a:effectLst/>
                <a:latin typeface="Times New Roman" panose="02020603050405020304" pitchFamily="18" charset="0"/>
                <a:cs typeface="Times New Roman" panose="02020603050405020304" pitchFamily="18" charset="0"/>
              </a:rPr>
              <a:t>elationship between the current value and past values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I: </a:t>
            </a:r>
            <a:r>
              <a:rPr lang="en-US" sz="2400" dirty="0">
                <a:solidFill>
                  <a:schemeClr val="tx1"/>
                </a:solidFill>
                <a:latin typeface="Times New Roman" panose="02020603050405020304" pitchFamily="18" charset="0"/>
                <a:cs typeface="Times New Roman" panose="02020603050405020304" pitchFamily="18" charset="0"/>
              </a:rPr>
              <a:t>D</a:t>
            </a:r>
            <a:r>
              <a:rPr lang="en-US" sz="2400" b="0" i="0" dirty="0">
                <a:solidFill>
                  <a:schemeClr val="tx1"/>
                </a:solidFill>
                <a:effectLst/>
                <a:latin typeface="Times New Roman" panose="02020603050405020304" pitchFamily="18" charset="0"/>
                <a:cs typeface="Times New Roman" panose="02020603050405020304" pitchFamily="18" charset="0"/>
              </a:rPr>
              <a:t>ifferences/Non-stationary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MA: </a:t>
            </a:r>
            <a:r>
              <a:rPr lang="en-US" sz="2400" b="0" i="0" dirty="0">
                <a:solidFill>
                  <a:schemeClr val="tx1"/>
                </a:solidFill>
                <a:effectLst/>
                <a:latin typeface="Times New Roman" panose="02020603050405020304" pitchFamily="18" charset="0"/>
                <a:cs typeface="Times New Roman" panose="02020603050405020304" pitchFamily="18" charset="0"/>
              </a:rPr>
              <a:t>the differences between the observed and predicted values</a:t>
            </a:r>
            <a:endParaRPr lang="en-CA" sz="2400" b="1" dirty="0">
              <a:solidFill>
                <a:schemeClr val="accent2"/>
              </a:solidFill>
              <a:latin typeface="Times New Roman" panose="02020603050405020304" pitchFamily="18" charset="0"/>
              <a:cs typeface="Times New Roman" panose="02020603050405020304" pitchFamily="18" charset="0"/>
            </a:endParaRPr>
          </a:p>
        </p:txBody>
      </p:sp>
      <p:sp>
        <p:nvSpPr>
          <p:cNvPr id="5" name="Google Shape;1282;p39">
            <a:extLst>
              <a:ext uri="{FF2B5EF4-FFF2-40B4-BE49-F238E27FC236}">
                <a16:creationId xmlns:a16="http://schemas.microsoft.com/office/drawing/2014/main" id="{044AB2E9-CD12-0ED8-241F-007B45F48F7A}"/>
              </a:ext>
            </a:extLst>
          </p:cNvPr>
          <p:cNvSpPr txBox="1">
            <a:spLocks/>
          </p:cNvSpPr>
          <p:nvPr/>
        </p:nvSpPr>
        <p:spPr>
          <a:xfrm>
            <a:off x="61085" y="1494690"/>
            <a:ext cx="6917119" cy="572700"/>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54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DA0AAB-467F-8B7C-B572-272BD6F11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82" y="521819"/>
            <a:ext cx="8720602" cy="5775860"/>
          </a:xfrm>
          <a:prstGeom prst="rect">
            <a:avLst/>
          </a:prstGeom>
        </p:spPr>
      </p:pic>
      <p:sp>
        <p:nvSpPr>
          <p:cNvPr id="3" name="Rectangle 2">
            <a:extLst>
              <a:ext uri="{FF2B5EF4-FFF2-40B4-BE49-F238E27FC236}">
                <a16:creationId xmlns:a16="http://schemas.microsoft.com/office/drawing/2014/main" id="{BF5894CD-9753-6E63-146D-81B00F92CBDE}"/>
              </a:ext>
            </a:extLst>
          </p:cNvPr>
          <p:cNvSpPr/>
          <p:nvPr/>
        </p:nvSpPr>
        <p:spPr>
          <a:xfrm>
            <a:off x="391077" y="5342021"/>
            <a:ext cx="1755357" cy="974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28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20DB7-069F-126F-3C97-B0C9DBE74616}"/>
              </a:ext>
            </a:extLst>
          </p:cNvPr>
          <p:cNvSpPr>
            <a:spLocks noGrp="1"/>
          </p:cNvSpPr>
          <p:nvPr>
            <p:ph idx="1"/>
          </p:nvPr>
        </p:nvSpPr>
        <p:spPr>
          <a:xfrm>
            <a:off x="677863" y="1551272"/>
            <a:ext cx="9447914" cy="922421"/>
          </a:xfrm>
        </p:spPr>
        <p:txBody>
          <a:bodyPr>
            <a:normAutofit fontScale="92500"/>
          </a:bodyPr>
          <a:lstStyle/>
          <a:p>
            <a:pPr marL="0" indent="0" algn="just">
              <a:buNone/>
            </a:pPr>
            <a:r>
              <a:rPr lang="en-US" sz="3900" b="1" i="0" dirty="0">
                <a:solidFill>
                  <a:schemeClr val="tx1"/>
                </a:solidFill>
                <a:effectLst/>
                <a:latin typeface="Times New Roman" panose="02020603050405020304" pitchFamily="18" charset="0"/>
                <a:cs typeface="Times New Roman" panose="02020603050405020304" pitchFamily="18" charset="0"/>
              </a:rPr>
              <a:t>LSTM: Long Short Term Memory networks</a:t>
            </a:r>
          </a:p>
        </p:txBody>
      </p:sp>
      <p:sp>
        <p:nvSpPr>
          <p:cNvPr id="4" name="Title 1">
            <a:extLst>
              <a:ext uri="{FF2B5EF4-FFF2-40B4-BE49-F238E27FC236}">
                <a16:creationId xmlns:a16="http://schemas.microsoft.com/office/drawing/2014/main" id="{48F5431E-A3B2-4935-89C8-AC836089F1CB}"/>
              </a:ext>
            </a:extLst>
          </p:cNvPr>
          <p:cNvSpPr>
            <a:spLocks noGrp="1"/>
          </p:cNvSpPr>
          <p:nvPr>
            <p:ph type="title"/>
          </p:nvPr>
        </p:nvSpPr>
        <p:spPr>
          <a:xfrm>
            <a:off x="677863" y="609600"/>
            <a:ext cx="8596312" cy="1320800"/>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PROPOSED METHODOLOGY</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0D55D90-BECD-F21D-D4C9-D5C2867DB754}"/>
              </a:ext>
            </a:extLst>
          </p:cNvPr>
          <p:cNvSpPr txBox="1"/>
          <p:nvPr/>
        </p:nvSpPr>
        <p:spPr>
          <a:xfrm>
            <a:off x="677863" y="2363002"/>
            <a:ext cx="7850120" cy="3323987"/>
          </a:xfrm>
          <a:prstGeom prst="rect">
            <a:avLst/>
          </a:prstGeom>
          <a:noFill/>
        </p:spPr>
        <p:txBody>
          <a:bodyPr wrap="square" rtlCol="0">
            <a:spAutoFit/>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In this project, </a:t>
            </a:r>
            <a:r>
              <a:rPr lang="en-US" sz="2400" dirty="0">
                <a:latin typeface="Times New Roman" panose="02020603050405020304" pitchFamily="18" charset="0"/>
                <a:cs typeface="Times New Roman" panose="02020603050405020304" pitchFamily="18" charset="0"/>
              </a:rPr>
              <a:t>three</a:t>
            </a:r>
            <a:r>
              <a:rPr lang="en-US" sz="2400" b="0" i="0" dirty="0">
                <a:solidFill>
                  <a:schemeClr val="tx1"/>
                </a:solidFill>
                <a:effectLst/>
                <a:latin typeface="Times New Roman" panose="02020603050405020304" pitchFamily="18" charset="0"/>
                <a:cs typeface="Times New Roman" panose="02020603050405020304" pitchFamily="18" charset="0"/>
              </a:rPr>
              <a:t> different LSTM models for time-series forecasting have been used. The first one is Vanilla LSTM which consists of a single hidden layer of LSTM and one layer of output. The second LSTM model is called Stacked LSTM and consists of multiple LSTM on top of each other. The third LSTM model is called bidirectional LSTM and learns the input sequence forward and backward by wrapping the first hidden layer in a layer called Bidirectional.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00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981A248-ED30-697C-F216-B0B0736E04A9}"/>
              </a:ext>
            </a:extLst>
          </p:cNvPr>
          <p:cNvPicPr>
            <a:picLocks noChangeAspect="1"/>
          </p:cNvPicPr>
          <p:nvPr/>
        </p:nvPicPr>
        <p:blipFill>
          <a:blip r:embed="rId2"/>
          <a:stretch>
            <a:fillRect/>
          </a:stretch>
        </p:blipFill>
        <p:spPr>
          <a:xfrm>
            <a:off x="167968" y="1460399"/>
            <a:ext cx="11856059" cy="1968601"/>
          </a:xfrm>
          <a:prstGeom prst="rect">
            <a:avLst/>
          </a:prstGeom>
        </p:spPr>
      </p:pic>
      <p:sp>
        <p:nvSpPr>
          <p:cNvPr id="34" name="TextBox 33">
            <a:extLst>
              <a:ext uri="{FF2B5EF4-FFF2-40B4-BE49-F238E27FC236}">
                <a16:creationId xmlns:a16="http://schemas.microsoft.com/office/drawing/2014/main" id="{F12AF439-1145-5B1F-8CB6-8A9EE4344253}"/>
              </a:ext>
            </a:extLst>
          </p:cNvPr>
          <p:cNvSpPr txBox="1"/>
          <p:nvPr/>
        </p:nvSpPr>
        <p:spPr>
          <a:xfrm>
            <a:off x="167970" y="202131"/>
            <a:ext cx="288323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Traditional RNN</a:t>
            </a:r>
            <a:endParaRPr lang="en-IN" sz="2400" b="1"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5172811E-C237-582B-D83B-AEE9B39A118F}"/>
              </a:ext>
            </a:extLst>
          </p:cNvPr>
          <p:cNvPicPr>
            <a:picLocks noChangeAspect="1"/>
          </p:cNvPicPr>
          <p:nvPr/>
        </p:nvPicPr>
        <p:blipFill>
          <a:blip r:embed="rId3"/>
          <a:stretch>
            <a:fillRect/>
          </a:stretch>
        </p:blipFill>
        <p:spPr>
          <a:xfrm>
            <a:off x="167969" y="877775"/>
            <a:ext cx="11856059" cy="523220"/>
          </a:xfrm>
          <a:prstGeom prst="rect">
            <a:avLst/>
          </a:prstGeom>
        </p:spPr>
      </p:pic>
      <p:pic>
        <p:nvPicPr>
          <p:cNvPr id="38" name="Picture 37">
            <a:extLst>
              <a:ext uri="{FF2B5EF4-FFF2-40B4-BE49-F238E27FC236}">
                <a16:creationId xmlns:a16="http://schemas.microsoft.com/office/drawing/2014/main" id="{83A92EAE-7DF0-AC63-0460-C2881C35459D}"/>
              </a:ext>
            </a:extLst>
          </p:cNvPr>
          <p:cNvPicPr>
            <a:picLocks noChangeAspect="1"/>
          </p:cNvPicPr>
          <p:nvPr/>
        </p:nvPicPr>
        <p:blipFill>
          <a:blip r:embed="rId4"/>
          <a:stretch>
            <a:fillRect/>
          </a:stretch>
        </p:blipFill>
        <p:spPr>
          <a:xfrm>
            <a:off x="167967" y="4021965"/>
            <a:ext cx="11856059" cy="2589715"/>
          </a:xfrm>
          <a:prstGeom prst="rect">
            <a:avLst/>
          </a:prstGeom>
        </p:spPr>
      </p:pic>
      <p:sp>
        <p:nvSpPr>
          <p:cNvPr id="41" name="TextBox 40">
            <a:extLst>
              <a:ext uri="{FF2B5EF4-FFF2-40B4-BE49-F238E27FC236}">
                <a16:creationId xmlns:a16="http://schemas.microsoft.com/office/drawing/2014/main" id="{1ACC900D-9FB8-DBD4-81C1-5814F217441D}"/>
              </a:ext>
            </a:extLst>
          </p:cNvPr>
          <p:cNvSpPr txBox="1"/>
          <p:nvPr/>
        </p:nvSpPr>
        <p:spPr>
          <a:xfrm>
            <a:off x="167967" y="3494650"/>
            <a:ext cx="397089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Long- Short Term Memory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59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E82EC-FF48-A4FE-5A70-DAA528A175EB}"/>
              </a:ext>
            </a:extLst>
          </p:cNvPr>
          <p:cNvPicPr>
            <a:picLocks noChangeAspect="1"/>
          </p:cNvPicPr>
          <p:nvPr/>
        </p:nvPicPr>
        <p:blipFill>
          <a:blip r:embed="rId2"/>
          <a:stretch>
            <a:fillRect/>
          </a:stretch>
        </p:blipFill>
        <p:spPr>
          <a:xfrm>
            <a:off x="1230249" y="1205309"/>
            <a:ext cx="9731501" cy="4447382"/>
          </a:xfrm>
          <a:prstGeom prst="rect">
            <a:avLst/>
          </a:prstGeom>
        </p:spPr>
      </p:pic>
      <p:sp>
        <p:nvSpPr>
          <p:cNvPr id="5" name="Rectangle 4">
            <a:extLst>
              <a:ext uri="{FF2B5EF4-FFF2-40B4-BE49-F238E27FC236}">
                <a16:creationId xmlns:a16="http://schemas.microsoft.com/office/drawing/2014/main" id="{2DDE63C3-05BB-912A-6331-EE6AC2EF9574}"/>
              </a:ext>
            </a:extLst>
          </p:cNvPr>
          <p:cNvSpPr/>
          <p:nvPr/>
        </p:nvSpPr>
        <p:spPr>
          <a:xfrm>
            <a:off x="1299412" y="1205309"/>
            <a:ext cx="827772" cy="5849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F8D4BBD-D999-3DFF-D50F-A184683213EE}"/>
              </a:ext>
            </a:extLst>
          </p:cNvPr>
          <p:cNvSpPr txBox="1"/>
          <p:nvPr/>
        </p:nvSpPr>
        <p:spPr>
          <a:xfrm flipH="1">
            <a:off x="1549046" y="1145888"/>
            <a:ext cx="647301" cy="351916"/>
          </a:xfrm>
          <a:prstGeom prst="rect">
            <a:avLst/>
          </a:prstGeom>
          <a:noFill/>
        </p:spPr>
        <p:txBody>
          <a:bodyPr wrap="square" rtlCol="0">
            <a:spAutoFit/>
          </a:bodyPr>
          <a:lstStyle/>
          <a:p>
            <a:r>
              <a:rPr lang="en-US" sz="1600" dirty="0">
                <a:solidFill>
                  <a:srgbClr val="FFC000"/>
                </a:solidFill>
              </a:rPr>
              <a:t>John</a:t>
            </a:r>
            <a:endParaRPr lang="en-IN" dirty="0">
              <a:solidFill>
                <a:srgbClr val="FFC000"/>
              </a:solidFill>
            </a:endParaRPr>
          </a:p>
        </p:txBody>
      </p:sp>
      <p:pic>
        <p:nvPicPr>
          <p:cNvPr id="9" name="Picture 8">
            <a:extLst>
              <a:ext uri="{FF2B5EF4-FFF2-40B4-BE49-F238E27FC236}">
                <a16:creationId xmlns:a16="http://schemas.microsoft.com/office/drawing/2014/main" id="{5F24EC74-53B9-201C-B9D4-026CF131C4BA}"/>
              </a:ext>
            </a:extLst>
          </p:cNvPr>
          <p:cNvPicPr>
            <a:picLocks noChangeAspect="1"/>
          </p:cNvPicPr>
          <p:nvPr/>
        </p:nvPicPr>
        <p:blipFill>
          <a:blip r:embed="rId3"/>
          <a:stretch>
            <a:fillRect/>
          </a:stretch>
        </p:blipFill>
        <p:spPr>
          <a:xfrm>
            <a:off x="1805199" y="3429000"/>
            <a:ext cx="728813" cy="249223"/>
          </a:xfrm>
          <a:prstGeom prst="rect">
            <a:avLst/>
          </a:prstGeom>
        </p:spPr>
      </p:pic>
      <p:pic>
        <p:nvPicPr>
          <p:cNvPr id="11" name="Picture 10">
            <a:extLst>
              <a:ext uri="{FF2B5EF4-FFF2-40B4-BE49-F238E27FC236}">
                <a16:creationId xmlns:a16="http://schemas.microsoft.com/office/drawing/2014/main" id="{F2B54F41-5881-278E-B57E-7B8810AF4F7B}"/>
              </a:ext>
            </a:extLst>
          </p:cNvPr>
          <p:cNvPicPr>
            <a:picLocks noChangeAspect="1"/>
          </p:cNvPicPr>
          <p:nvPr/>
        </p:nvPicPr>
        <p:blipFill>
          <a:blip r:embed="rId4"/>
          <a:stretch>
            <a:fillRect/>
          </a:stretch>
        </p:blipFill>
        <p:spPr>
          <a:xfrm>
            <a:off x="4876087" y="1861848"/>
            <a:ext cx="476274" cy="184159"/>
          </a:xfrm>
          <a:prstGeom prst="rect">
            <a:avLst/>
          </a:prstGeom>
        </p:spPr>
      </p:pic>
      <p:pic>
        <p:nvPicPr>
          <p:cNvPr id="14" name="Picture 13">
            <a:extLst>
              <a:ext uri="{FF2B5EF4-FFF2-40B4-BE49-F238E27FC236}">
                <a16:creationId xmlns:a16="http://schemas.microsoft.com/office/drawing/2014/main" id="{1976F238-30A5-87DE-E7E8-CDA492777D66}"/>
              </a:ext>
            </a:extLst>
          </p:cNvPr>
          <p:cNvPicPr>
            <a:picLocks noChangeAspect="1"/>
          </p:cNvPicPr>
          <p:nvPr/>
        </p:nvPicPr>
        <p:blipFill>
          <a:blip r:embed="rId5"/>
          <a:stretch>
            <a:fillRect/>
          </a:stretch>
        </p:blipFill>
        <p:spPr>
          <a:xfrm>
            <a:off x="10498176" y="5342449"/>
            <a:ext cx="463574" cy="310241"/>
          </a:xfrm>
          <a:prstGeom prst="rect">
            <a:avLst/>
          </a:prstGeom>
        </p:spPr>
      </p:pic>
    </p:spTree>
    <p:extLst>
      <p:ext uri="{BB962C8B-B14F-4D97-AF65-F5344CB8AC3E}">
        <p14:creationId xmlns:p14="http://schemas.microsoft.com/office/powerpoint/2010/main" val="103882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ed Deep LSTM Network Architecture | Download Scientific Diagram">
            <a:extLst>
              <a:ext uri="{FF2B5EF4-FFF2-40B4-BE49-F238E27FC236}">
                <a16:creationId xmlns:a16="http://schemas.microsoft.com/office/drawing/2014/main" id="{99D4E581-592C-23C5-C22E-764E10F5F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2177"/>
            <a:ext cx="4688105" cy="6375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17E8D76-67DE-0A31-7A0C-87F3F0F7F229}"/>
              </a:ext>
            </a:extLst>
          </p:cNvPr>
          <p:cNvPicPr>
            <a:picLocks noChangeAspect="1"/>
          </p:cNvPicPr>
          <p:nvPr/>
        </p:nvPicPr>
        <p:blipFill>
          <a:blip r:embed="rId3"/>
          <a:stretch>
            <a:fillRect/>
          </a:stretch>
        </p:blipFill>
        <p:spPr>
          <a:xfrm>
            <a:off x="4688105" y="2255174"/>
            <a:ext cx="7122093" cy="2829828"/>
          </a:xfrm>
          <a:prstGeom prst="rect">
            <a:avLst/>
          </a:prstGeom>
        </p:spPr>
      </p:pic>
      <p:sp>
        <p:nvSpPr>
          <p:cNvPr id="4" name="TextBox 3">
            <a:extLst>
              <a:ext uri="{FF2B5EF4-FFF2-40B4-BE49-F238E27FC236}">
                <a16:creationId xmlns:a16="http://schemas.microsoft.com/office/drawing/2014/main" id="{4A51C33A-43BE-FEB1-A3FC-7B152953A7CF}"/>
              </a:ext>
            </a:extLst>
          </p:cNvPr>
          <p:cNvSpPr txBox="1"/>
          <p:nvPr/>
        </p:nvSpPr>
        <p:spPr>
          <a:xfrm>
            <a:off x="1302619" y="159011"/>
            <a:ext cx="31538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Stacked LSTM</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B20D7F-0A6D-0E51-18AB-A9C5F1498CA5}"/>
              </a:ext>
            </a:extLst>
          </p:cNvPr>
          <p:cNvSpPr txBox="1"/>
          <p:nvPr/>
        </p:nvSpPr>
        <p:spPr>
          <a:xfrm>
            <a:off x="5905098" y="1094098"/>
            <a:ext cx="468810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Bi- Directional LSTM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16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1449-B32B-A40F-707E-0204FB1271E7}"/>
              </a:ext>
            </a:extLst>
          </p:cNvPr>
          <p:cNvSpPr>
            <a:spLocks noGrp="1"/>
          </p:cNvSpPr>
          <p:nvPr>
            <p:ph type="title"/>
          </p:nvPr>
        </p:nvSpPr>
        <p:spPr/>
        <p:txBody>
          <a:bodyPr/>
          <a:lstStyle/>
          <a:p>
            <a:r>
              <a:rPr lang="en-IN" b="1" i="0" dirty="0">
                <a:solidFill>
                  <a:schemeClr val="accent1">
                    <a:lumMod val="50000"/>
                  </a:schemeClr>
                </a:solidFill>
                <a:effectLst/>
                <a:latin typeface="Times New Roman" panose="02020603050405020304" pitchFamily="18" charset="0"/>
                <a:cs typeface="Times New Roman" panose="02020603050405020304" pitchFamily="18" charset="0"/>
              </a:rPr>
              <a:t>Table of Contents</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144F5-2E18-7AAC-95FA-A63AAFACEC48}"/>
              </a:ext>
            </a:extLst>
          </p:cNvPr>
          <p:cNvSpPr>
            <a:spLocks noGrp="1"/>
          </p:cNvSpPr>
          <p:nvPr>
            <p:ph sz="half" idx="1"/>
          </p:nvPr>
        </p:nvSpPr>
        <p:spPr>
          <a:xfrm>
            <a:off x="677334" y="1607955"/>
            <a:ext cx="9689074" cy="4754344"/>
          </a:xfrm>
        </p:spPr>
        <p:txBody>
          <a:bodyPr numCol="2">
            <a:normAutofit fontScale="92500" lnSpcReduction="20000"/>
          </a:bodyPr>
          <a:lstStyle/>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Time-series</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Abstract </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Objectives</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Motivation</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Scope of the Project</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Application of the Project</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Literature Review</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Existing System</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Proposed model</a:t>
            </a:r>
            <a:endParaRPr lang="en-IN" sz="1600" b="1" dirty="0">
              <a:solidFill>
                <a:schemeClr val="tx1"/>
              </a:solidFill>
              <a:latin typeface="Times New Roman" panose="02020603050405020304" pitchFamily="18" charset="0"/>
              <a:cs typeface="Times New Roman" panose="02020603050405020304" pitchFamily="18" charset="0"/>
            </a:endParaRP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Architecture</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Modules</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Results &amp; Discussion</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Conclusion &amp; Future Scope</a:t>
            </a:r>
          </a:p>
          <a:p>
            <a:pPr marL="571500" indent="-571500">
              <a:lnSpc>
                <a:spcPct val="170000"/>
              </a:lnSpc>
              <a:buClr>
                <a:schemeClr val="accent1">
                  <a:lumMod val="50000"/>
                </a:schemeClr>
              </a:buClr>
              <a:buFont typeface="+mj-lt"/>
              <a:buAutoNum type="romanLcPeriod"/>
            </a:pPr>
            <a:r>
              <a:rPr lang="en-CA" sz="2600" b="1"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4406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5461-96C1-FB5A-30A2-6706EE5A12AA}"/>
              </a:ext>
            </a:extLst>
          </p:cNvPr>
          <p:cNvSpPr>
            <a:spLocks noGrp="1"/>
          </p:cNvSpPr>
          <p:nvPr>
            <p:ph type="title"/>
          </p:nvPr>
        </p:nvSpPr>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ARCHITECTURE</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D336A1-B225-192A-3115-A3FD34F37864}"/>
              </a:ext>
            </a:extLst>
          </p:cNvPr>
          <p:cNvPicPr>
            <a:picLocks noChangeAspect="1"/>
          </p:cNvPicPr>
          <p:nvPr/>
        </p:nvPicPr>
        <p:blipFill>
          <a:blip r:embed="rId2"/>
          <a:stretch>
            <a:fillRect/>
          </a:stretch>
        </p:blipFill>
        <p:spPr>
          <a:xfrm>
            <a:off x="677334" y="1135781"/>
            <a:ext cx="6392016" cy="5722219"/>
          </a:xfrm>
          <a:prstGeom prst="rect">
            <a:avLst/>
          </a:prstGeom>
        </p:spPr>
      </p:pic>
    </p:spTree>
    <p:extLst>
      <p:ext uri="{BB962C8B-B14F-4D97-AF65-F5344CB8AC3E}">
        <p14:creationId xmlns:p14="http://schemas.microsoft.com/office/powerpoint/2010/main" val="344619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C8DB-89F1-FE1B-A470-A1E1CF58BE3E}"/>
              </a:ext>
            </a:extLst>
          </p:cNvPr>
          <p:cNvSpPr>
            <a:spLocks noGrp="1"/>
          </p:cNvSpPr>
          <p:nvPr>
            <p:ph type="title"/>
          </p:nvPr>
        </p:nvSpPr>
        <p:spPr/>
        <p:txBody>
          <a:bodyPr/>
          <a:lstStyle/>
          <a:p>
            <a:r>
              <a:rPr lang="en-IN" sz="36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MODULES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6E5D03-438E-091A-3222-F799CBFDCCF5}"/>
              </a:ext>
            </a:extLst>
          </p:cNvPr>
          <p:cNvSpPr>
            <a:spLocks noGrp="1"/>
          </p:cNvSpPr>
          <p:nvPr>
            <p:ph idx="1"/>
          </p:nvPr>
        </p:nvSpPr>
        <p:spPr>
          <a:xfrm>
            <a:off x="677334" y="1698577"/>
            <a:ext cx="8596668" cy="5048732"/>
          </a:xfrm>
        </p:spPr>
        <p:txBody>
          <a:bodyPr>
            <a:normAutofit/>
          </a:bodyPr>
          <a:lstStyle/>
          <a:p>
            <a:pPr lvl="2" algn="just">
              <a:lnSpc>
                <a:spcPct val="150000"/>
              </a:lnSpc>
              <a:spcAft>
                <a:spcPts val="800"/>
              </a:spcAft>
              <a:buClr>
                <a:schemeClr val="accent1">
                  <a:lumMod val="50000"/>
                </a:schemeClr>
              </a:buClr>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lvl="2" algn="just">
              <a:lnSpc>
                <a:spcPct val="150000"/>
              </a:lnSpc>
              <a:spcAft>
                <a:spcPts val="800"/>
              </a:spcAft>
              <a:buClr>
                <a:schemeClr val="accent1">
                  <a:lumMod val="50000"/>
                </a:schemeClr>
              </a:buClr>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lvl="2" algn="just">
              <a:lnSpc>
                <a:spcPct val="150000"/>
              </a:lnSpc>
              <a:spcAft>
                <a:spcPts val="800"/>
              </a:spcAft>
              <a:buClr>
                <a:schemeClr val="accent1">
                  <a:lumMod val="50000"/>
                </a:schemeClr>
              </a:buClr>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Exploratory Data Analysis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50000"/>
              </a:lnSpc>
              <a:spcAft>
                <a:spcPts val="800"/>
              </a:spcAft>
              <a:buClr>
                <a:schemeClr val="accent1">
                  <a:lumMod val="50000"/>
                </a:schemeClr>
              </a:buClr>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Model Training and Testing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50000"/>
              </a:lnSpc>
              <a:spcAft>
                <a:spcPts val="800"/>
              </a:spcAft>
              <a:buClr>
                <a:schemeClr val="accent1">
                  <a:lumMod val="50000"/>
                </a:schemeClr>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Performance Measurement</a:t>
            </a:r>
          </a:p>
          <a:p>
            <a:pPr lvl="2" algn="just">
              <a:lnSpc>
                <a:spcPct val="150000"/>
              </a:lnSpc>
              <a:spcAft>
                <a:spcPts val="800"/>
              </a:spcAft>
              <a:buClr>
                <a:schemeClr val="accent1">
                  <a:lumMod val="50000"/>
                </a:schemeClr>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Sales Forecasting</a:t>
            </a:r>
          </a:p>
        </p:txBody>
      </p:sp>
    </p:spTree>
    <p:extLst>
      <p:ext uri="{BB962C8B-B14F-4D97-AF65-F5344CB8AC3E}">
        <p14:creationId xmlns:p14="http://schemas.microsoft.com/office/powerpoint/2010/main" val="213480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684EE-0902-41BC-A512-B6CE91B6C9BD}"/>
              </a:ext>
            </a:extLst>
          </p:cNvPr>
          <p:cNvSpPr>
            <a:spLocks noGrp="1"/>
          </p:cNvSpPr>
          <p:nvPr>
            <p:ph idx="1"/>
          </p:nvPr>
        </p:nvSpPr>
        <p:spPr>
          <a:xfrm>
            <a:off x="677863" y="1840078"/>
            <a:ext cx="8596668" cy="388077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In terms of performance, the Stacked LSTM model outperformed the other two models, as it had the lowest MSE and RMSE and MAPE. The Vanilla LSTM model had the highest MSE, RMSE and MAPE, indicating that it performed the worst of the three models. However, the Bi-LSTM model had a slightly lower MSE, RMSE and MAPE than the Vanilla LSTM model, indicating that it performed better in terms of relative error. Overall, the Stacked LSTM model is the most suitable for the given data and task.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C17A0F9-CE60-4186-BBEB-8999FD29C875}"/>
              </a:ext>
            </a:extLst>
          </p:cNvPr>
          <p:cNvSpPr>
            <a:spLocks noGrp="1"/>
          </p:cNvSpPr>
          <p:nvPr>
            <p:ph type="title"/>
          </p:nvPr>
        </p:nvSpPr>
        <p:spPr>
          <a:xfrm>
            <a:off x="677863" y="609600"/>
            <a:ext cx="8596312" cy="1320800"/>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RESULTS AND DISCUSSION</a:t>
            </a:r>
          </a:p>
        </p:txBody>
      </p:sp>
    </p:spTree>
    <p:extLst>
      <p:ext uri="{BB962C8B-B14F-4D97-AF65-F5344CB8AC3E}">
        <p14:creationId xmlns:p14="http://schemas.microsoft.com/office/powerpoint/2010/main" val="346289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6194-21E9-44FB-8C3A-BB0A941D0095}"/>
              </a:ext>
            </a:extLst>
          </p:cNvPr>
          <p:cNvSpPr>
            <a:spLocks noGrp="1"/>
          </p:cNvSpPr>
          <p:nvPr>
            <p:ph type="title"/>
          </p:nvPr>
        </p:nvSpPr>
        <p:spPr>
          <a:xfrm>
            <a:off x="677334" y="609600"/>
            <a:ext cx="8596668" cy="905404"/>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RESULTS AND DISCUSSION</a:t>
            </a:r>
          </a:p>
        </p:txBody>
      </p:sp>
      <p:graphicFrame>
        <p:nvGraphicFramePr>
          <p:cNvPr id="7" name="Content Placeholder 6">
            <a:extLst>
              <a:ext uri="{FF2B5EF4-FFF2-40B4-BE49-F238E27FC236}">
                <a16:creationId xmlns:a16="http://schemas.microsoft.com/office/drawing/2014/main" id="{B9F7D9E5-72ED-44D3-9230-41F61E4F99E1}"/>
              </a:ext>
            </a:extLst>
          </p:cNvPr>
          <p:cNvGraphicFramePr>
            <a:graphicFrameLocks noGrp="1"/>
          </p:cNvGraphicFramePr>
          <p:nvPr>
            <p:ph idx="1"/>
          </p:nvPr>
        </p:nvGraphicFramePr>
        <p:xfrm>
          <a:off x="1131216" y="1960775"/>
          <a:ext cx="6598763" cy="3384222"/>
        </p:xfrm>
        <a:graphic>
          <a:graphicData uri="http://schemas.openxmlformats.org/drawingml/2006/table">
            <a:tbl>
              <a:tblPr firstRow="1" firstCol="1" bandRow="1">
                <a:tableStyleId>{5C22544A-7EE6-4342-B048-85BDC9FD1C3A}</a:tableStyleId>
              </a:tblPr>
              <a:tblGrid>
                <a:gridCol w="955084">
                  <a:extLst>
                    <a:ext uri="{9D8B030D-6E8A-4147-A177-3AD203B41FA5}">
                      <a16:colId xmlns:a16="http://schemas.microsoft.com/office/drawing/2014/main" val="318575688"/>
                    </a:ext>
                  </a:extLst>
                </a:gridCol>
                <a:gridCol w="2129946">
                  <a:extLst>
                    <a:ext uri="{9D8B030D-6E8A-4147-A177-3AD203B41FA5}">
                      <a16:colId xmlns:a16="http://schemas.microsoft.com/office/drawing/2014/main" val="827253675"/>
                    </a:ext>
                  </a:extLst>
                </a:gridCol>
                <a:gridCol w="1313241">
                  <a:extLst>
                    <a:ext uri="{9D8B030D-6E8A-4147-A177-3AD203B41FA5}">
                      <a16:colId xmlns:a16="http://schemas.microsoft.com/office/drawing/2014/main" val="728247923"/>
                    </a:ext>
                  </a:extLst>
                </a:gridCol>
                <a:gridCol w="1109742">
                  <a:extLst>
                    <a:ext uri="{9D8B030D-6E8A-4147-A177-3AD203B41FA5}">
                      <a16:colId xmlns:a16="http://schemas.microsoft.com/office/drawing/2014/main" val="2335988934"/>
                    </a:ext>
                  </a:extLst>
                </a:gridCol>
                <a:gridCol w="1090750">
                  <a:extLst>
                    <a:ext uri="{9D8B030D-6E8A-4147-A177-3AD203B41FA5}">
                      <a16:colId xmlns:a16="http://schemas.microsoft.com/office/drawing/2014/main" val="4106260034"/>
                    </a:ext>
                  </a:extLst>
                </a:gridCol>
              </a:tblGrid>
              <a:tr h="730950">
                <a:tc>
                  <a:txBody>
                    <a:bodyPr/>
                    <a:lstStyle/>
                    <a:p>
                      <a:pPr marL="6350" marR="0" indent="0" algn="ctr">
                        <a:lnSpc>
                          <a:spcPct val="107000"/>
                        </a:lnSpc>
                        <a:spcBef>
                          <a:spcPts val="0"/>
                        </a:spcBef>
                        <a:spcAft>
                          <a:spcPts val="0"/>
                        </a:spcAft>
                      </a:pPr>
                      <a:r>
                        <a:rPr lang="en-IN" sz="1600" b="1" dirty="0">
                          <a:solidFill>
                            <a:schemeClr val="tx1"/>
                          </a:solidFill>
                          <a:effectLst/>
                          <a:latin typeface="Times New Roman" panose="02020603050405020304" pitchFamily="18" charset="0"/>
                          <a:cs typeface="Times New Roman" panose="02020603050405020304" pitchFamily="18" charset="0"/>
                        </a:rPr>
                        <a:t>S. NO </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302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MODEL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175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MSE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762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RMSE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MAPE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extLst>
                  <a:ext uri="{0D108BD9-81ED-4DB2-BD59-A6C34878D82A}">
                    <a16:rowId xmlns:a16="http://schemas.microsoft.com/office/drawing/2014/main" val="4131427599"/>
                  </a:ext>
                </a:extLst>
              </a:tr>
              <a:tr h="911149">
                <a:tc>
                  <a:txBody>
                    <a:bodyPr/>
                    <a:lstStyle/>
                    <a:p>
                      <a:pPr marL="0" marR="32385"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1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1397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VANILLA LSTM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127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17428.60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1651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132.02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429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7.83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extLst>
                  <a:ext uri="{0D108BD9-81ED-4DB2-BD59-A6C34878D82A}">
                    <a16:rowId xmlns:a16="http://schemas.microsoft.com/office/drawing/2014/main" val="966621900"/>
                  </a:ext>
                </a:extLst>
              </a:tr>
              <a:tr h="830974">
                <a:tc>
                  <a:txBody>
                    <a:bodyPr/>
                    <a:lstStyle/>
                    <a:p>
                      <a:pPr marL="0" marR="32385"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2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762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STACKED LSTM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33655"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7419.42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429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86.17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429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5.16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extLst>
                  <a:ext uri="{0D108BD9-81ED-4DB2-BD59-A6C34878D82A}">
                    <a16:rowId xmlns:a16="http://schemas.microsoft.com/office/drawing/2014/main" val="3178868250"/>
                  </a:ext>
                </a:extLst>
              </a:tr>
              <a:tr h="911149">
                <a:tc>
                  <a:txBody>
                    <a:bodyPr/>
                    <a:lstStyle/>
                    <a:p>
                      <a:pPr marL="0" marR="32385"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3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2385" indent="0" algn="ctr">
                        <a:lnSpc>
                          <a:spcPct val="107000"/>
                        </a:lnSpc>
                        <a:spcBef>
                          <a:spcPts val="0"/>
                        </a:spcBef>
                        <a:spcAft>
                          <a:spcPts val="0"/>
                        </a:spcAft>
                      </a:pPr>
                      <a:r>
                        <a:rPr lang="en-IN" sz="1600" b="1" dirty="0">
                          <a:solidFill>
                            <a:schemeClr val="tx1"/>
                          </a:solidFill>
                          <a:effectLst/>
                          <a:latin typeface="Times New Roman" panose="02020603050405020304" pitchFamily="18" charset="0"/>
                          <a:cs typeface="Times New Roman" panose="02020603050405020304" pitchFamily="18" charset="0"/>
                        </a:rPr>
                        <a:t>BI-LSTM </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127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14924.49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16510" marR="0" indent="0" algn="ctr">
                        <a:lnSpc>
                          <a:spcPct val="107000"/>
                        </a:lnSpc>
                        <a:spcBef>
                          <a:spcPts val="0"/>
                        </a:spcBef>
                        <a:spcAft>
                          <a:spcPts val="0"/>
                        </a:spcAft>
                      </a:pPr>
                      <a:r>
                        <a:rPr lang="en-IN" sz="1600" b="1">
                          <a:solidFill>
                            <a:schemeClr val="tx1"/>
                          </a:solidFill>
                          <a:effectLst/>
                          <a:latin typeface="Times New Roman" panose="02020603050405020304" pitchFamily="18" charset="0"/>
                          <a:cs typeface="Times New Roman" panose="02020603050405020304" pitchFamily="18" charset="0"/>
                        </a:rPr>
                        <a:t>122.17 </a:t>
                      </a:r>
                      <a:endPar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tc>
                  <a:txBody>
                    <a:bodyPr/>
                    <a:lstStyle/>
                    <a:p>
                      <a:pPr marL="0" marR="34290" indent="0" algn="ctr">
                        <a:lnSpc>
                          <a:spcPct val="107000"/>
                        </a:lnSpc>
                        <a:spcBef>
                          <a:spcPts val="0"/>
                        </a:spcBef>
                        <a:spcAft>
                          <a:spcPts val="0"/>
                        </a:spcAft>
                      </a:pPr>
                      <a:r>
                        <a:rPr lang="en-IN" sz="1600" b="1" dirty="0">
                          <a:solidFill>
                            <a:schemeClr val="tx1"/>
                          </a:solidFill>
                          <a:effectLst/>
                          <a:latin typeface="Times New Roman" panose="02020603050405020304" pitchFamily="18" charset="0"/>
                          <a:cs typeface="Times New Roman" panose="02020603050405020304" pitchFamily="18" charset="0"/>
                        </a:rPr>
                        <a:t>7.30 </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5560" marT="60960" marB="0" anchor="ctr"/>
                </a:tc>
                <a:extLst>
                  <a:ext uri="{0D108BD9-81ED-4DB2-BD59-A6C34878D82A}">
                    <a16:rowId xmlns:a16="http://schemas.microsoft.com/office/drawing/2014/main" val="505580203"/>
                  </a:ext>
                </a:extLst>
              </a:tr>
            </a:tbl>
          </a:graphicData>
        </a:graphic>
      </p:graphicFrame>
    </p:spTree>
    <p:extLst>
      <p:ext uri="{BB962C8B-B14F-4D97-AF65-F5344CB8AC3E}">
        <p14:creationId xmlns:p14="http://schemas.microsoft.com/office/powerpoint/2010/main" val="128243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6194-21E9-44FB-8C3A-BB0A941D0095}"/>
              </a:ext>
            </a:extLst>
          </p:cNvPr>
          <p:cNvSpPr>
            <a:spLocks noGrp="1"/>
          </p:cNvSpPr>
          <p:nvPr>
            <p:ph type="title"/>
          </p:nvPr>
        </p:nvSpPr>
        <p:spPr>
          <a:xfrm>
            <a:off x="677334" y="609600"/>
            <a:ext cx="8596668" cy="905404"/>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RESULTS AND DISCUSSION</a:t>
            </a:r>
          </a:p>
        </p:txBody>
      </p:sp>
      <p:pic>
        <p:nvPicPr>
          <p:cNvPr id="4" name="Content Placeholder 3">
            <a:extLst>
              <a:ext uri="{FF2B5EF4-FFF2-40B4-BE49-F238E27FC236}">
                <a16:creationId xmlns:a16="http://schemas.microsoft.com/office/drawing/2014/main" id="{6BCBE851-7BE0-436D-9409-1DA0C6E8E3FA}"/>
              </a:ext>
            </a:extLst>
          </p:cNvPr>
          <p:cNvPicPr>
            <a:picLocks noGrp="1"/>
          </p:cNvPicPr>
          <p:nvPr>
            <p:ph idx="1"/>
          </p:nvPr>
        </p:nvPicPr>
        <p:blipFill>
          <a:blip r:embed="rId2"/>
          <a:stretch>
            <a:fillRect/>
          </a:stretch>
        </p:blipFill>
        <p:spPr>
          <a:xfrm>
            <a:off x="452486" y="1987486"/>
            <a:ext cx="11265032" cy="4260914"/>
          </a:xfrm>
          <a:prstGeom prst="rect">
            <a:avLst/>
          </a:prstGeom>
        </p:spPr>
      </p:pic>
    </p:spTree>
    <p:extLst>
      <p:ext uri="{BB962C8B-B14F-4D97-AF65-F5344CB8AC3E}">
        <p14:creationId xmlns:p14="http://schemas.microsoft.com/office/powerpoint/2010/main" val="250037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364-1B21-4B24-84C9-3CF782009035}"/>
              </a:ext>
            </a:extLst>
          </p:cNvPr>
          <p:cNvSpPr>
            <a:spLocks noGrp="1"/>
          </p:cNvSpPr>
          <p:nvPr>
            <p:ph type="title"/>
          </p:nvPr>
        </p:nvSpPr>
        <p:spPr>
          <a:xfrm>
            <a:off x="677334" y="609600"/>
            <a:ext cx="8596668" cy="898689"/>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CONCLUSION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D776BD-7ABF-4E09-98F7-AB3A428067C3}"/>
              </a:ext>
            </a:extLst>
          </p:cNvPr>
          <p:cNvPicPr/>
          <p:nvPr/>
        </p:nvPicPr>
        <p:blipFill>
          <a:blip r:embed="rId2"/>
          <a:stretch>
            <a:fillRect/>
          </a:stretch>
        </p:blipFill>
        <p:spPr>
          <a:xfrm>
            <a:off x="677334" y="2083324"/>
            <a:ext cx="3470460" cy="3374796"/>
          </a:xfrm>
          <a:prstGeom prst="rect">
            <a:avLst/>
          </a:prstGeom>
        </p:spPr>
      </p:pic>
      <p:sp>
        <p:nvSpPr>
          <p:cNvPr id="8" name="Rectangle 7">
            <a:extLst>
              <a:ext uri="{FF2B5EF4-FFF2-40B4-BE49-F238E27FC236}">
                <a16:creationId xmlns:a16="http://schemas.microsoft.com/office/drawing/2014/main" id="{BB4D5506-B962-4939-A816-17D43E5C7A33}"/>
              </a:ext>
            </a:extLst>
          </p:cNvPr>
          <p:cNvSpPr/>
          <p:nvPr/>
        </p:nvSpPr>
        <p:spPr>
          <a:xfrm>
            <a:off x="565609" y="1923068"/>
            <a:ext cx="3723587" cy="367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6 Sales Forecasting Methods for a Stronger Growth Strategy">
            <a:extLst>
              <a:ext uri="{FF2B5EF4-FFF2-40B4-BE49-F238E27FC236}">
                <a16:creationId xmlns:a16="http://schemas.microsoft.com/office/drawing/2014/main" id="{53842282-20F2-4805-A212-822D2062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241" y="1923068"/>
            <a:ext cx="4379345" cy="3676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3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364-1B21-4B24-84C9-3CF782009035}"/>
              </a:ext>
            </a:extLst>
          </p:cNvPr>
          <p:cNvSpPr>
            <a:spLocks noGrp="1"/>
          </p:cNvSpPr>
          <p:nvPr>
            <p:ph type="title"/>
          </p:nvPr>
        </p:nvSpPr>
        <p:spPr>
          <a:xfrm>
            <a:off x="677334" y="524759"/>
            <a:ext cx="8596668" cy="1320800"/>
          </a:xfrm>
        </p:spPr>
        <p:txBody>
          <a:bodyPr>
            <a:normAutofit/>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CONCLUSION AND FUTURE SCOPE </a:t>
            </a:r>
            <a:br>
              <a:rPr lang="en-US" dirty="0"/>
            </a:b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F21A5D-364A-4249-BC48-89F65FD622B6}"/>
              </a:ext>
            </a:extLst>
          </p:cNvPr>
          <p:cNvSpPr>
            <a:spLocks noGrp="1"/>
          </p:cNvSpPr>
          <p:nvPr>
            <p:ph idx="1"/>
          </p:nvPr>
        </p:nvSpPr>
        <p:spPr>
          <a:xfrm>
            <a:off x="884722" y="1726956"/>
            <a:ext cx="8353546" cy="4240211"/>
          </a:xfrm>
        </p:spPr>
        <p:txBody>
          <a:bodyPr>
            <a:noAutofit/>
          </a:bodyPr>
          <a:lstStyle/>
          <a:p>
            <a:pPr algn="just">
              <a:buClr>
                <a:schemeClr val="accent1">
                  <a:lumMod val="50000"/>
                </a:schemeClr>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evaluating the performance of the three different types of LSTM models (Bidirectional LSTM, Stacked LSTM, and Vanilla LSTM), it was observed that the Stacked LSTM model exhibited superior performance with higher accuracy based on the evaluation metrics. Therefore, for the sales forecast of the year 2023, the Stacked LSTM model was employed.</a:t>
            </a:r>
          </a:p>
          <a:p>
            <a:pPr algn="just">
              <a:buClr>
                <a:schemeClr val="accent1">
                  <a:lumMod val="50000"/>
                </a:schemeClr>
              </a:buClr>
              <a:buSzPct val="10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Future research could investigate alternative deep learning models or the combination of stochastic and deep learning models, depending on the data characteristics. To support sales forecasting decision-making, companies may consider developing a web or mobile application. </a:t>
            </a:r>
            <a:endParaRPr lang="en-US" sz="2400" dirty="0">
              <a:latin typeface="Times New Roman" panose="02020603050405020304" pitchFamily="18" charset="0"/>
              <a:cs typeface="Times New Roman" panose="02020603050405020304" pitchFamily="18" charset="0"/>
            </a:endParaRPr>
          </a:p>
          <a:p>
            <a:pPr marL="0" indent="0" algn="just">
              <a:buSzPct val="10000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200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5F8A16-0FB5-4C02-A914-F012EFB16E0C}"/>
              </a:ext>
            </a:extLst>
          </p:cNvPr>
          <p:cNvSpPr>
            <a:spLocks noGrp="1"/>
          </p:cNvSpPr>
          <p:nvPr>
            <p:ph type="title"/>
          </p:nvPr>
        </p:nvSpPr>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828E8B22-BB6C-445D-A960-D468B6C16627}"/>
              </a:ext>
            </a:extLst>
          </p:cNvPr>
          <p:cNvSpPr>
            <a:spLocks noGrp="1"/>
          </p:cNvSpPr>
          <p:nvPr>
            <p:ph idx="1"/>
          </p:nvPr>
        </p:nvSpPr>
        <p:spPr>
          <a:xfrm>
            <a:off x="677334" y="1488612"/>
            <a:ext cx="8931888" cy="4928229"/>
          </a:xfrm>
        </p:spPr>
        <p:txBody>
          <a:bodyPr>
            <a:noAutofit/>
          </a:bodyPr>
          <a:lstStyle/>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G.T., R. Choudhary and S. Prasad, "Prediction of Sales Value in Online shopping using Linear Regression," 2018 4th International Conference on Computing Communication and Automation (ICCCA), Greater Noida, India, 2018, pp. 1-6,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10.1109/CCAA.2018.8777620.  </a:t>
            </a:r>
            <a:endParaRPr lang="en-US" sz="1600" dirty="0">
              <a:latin typeface="Times New Roman" panose="02020603050405020304" pitchFamily="18" charset="0"/>
              <a:cs typeface="Times New Roman" panose="02020603050405020304" pitchFamily="18" charset="0"/>
            </a:endParaRP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 R. Sharma, M. Kumar, S. Maheshwari and K. P. Ray, "EVDHMARIMA-Based Time Series Forecasting Model and Its Application for COVID-19 Cases," in IEEE Transactions on Instrumentation and Measurement, vol. 70, pp. 1-10, 2021, Art no. 6502210,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10.1109/TIM.2020.3041833. </a:t>
            </a:r>
            <a:endParaRPr lang="en-US" sz="1600" dirty="0">
              <a:latin typeface="Times New Roman" panose="02020603050405020304" pitchFamily="18" charset="0"/>
              <a:cs typeface="Times New Roman" panose="02020603050405020304" pitchFamily="18" charset="0"/>
            </a:endParaRP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Mehar </a:t>
            </a:r>
            <a:r>
              <a:rPr lang="en-IN" sz="1600" dirty="0" err="1">
                <a:latin typeface="Times New Roman" panose="02020603050405020304" pitchFamily="18" charset="0"/>
                <a:cs typeface="Times New Roman" panose="02020603050405020304" pitchFamily="18" charset="0"/>
              </a:rPr>
              <a:t>Vijh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Deeksha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Chandola</a:t>
            </a:r>
            <a:r>
              <a:rPr lang="en-IN" sz="1600" dirty="0">
                <a:latin typeface="Times New Roman" panose="02020603050405020304" pitchFamily="18" charset="0"/>
                <a:cs typeface="Times New Roman" panose="02020603050405020304" pitchFamily="18" charset="0"/>
              </a:rPr>
              <a:t>, Vinay Anand </a:t>
            </a:r>
            <a:r>
              <a:rPr lang="en-IN" sz="1600" dirty="0" err="1">
                <a:latin typeface="Times New Roman" panose="02020603050405020304" pitchFamily="18" charset="0"/>
                <a:cs typeface="Times New Roman" panose="02020603050405020304" pitchFamily="18" charset="0"/>
              </a:rPr>
              <a:t>Tikkiwal</a:t>
            </a:r>
            <a:r>
              <a:rPr lang="en-IN" sz="1600" dirty="0">
                <a:latin typeface="Times New Roman" panose="02020603050405020304" pitchFamily="18" charset="0"/>
                <a:cs typeface="Times New Roman" panose="02020603050405020304" pitchFamily="18" charset="0"/>
              </a:rPr>
              <a:t>, Arun Kumar, Stock Closing Price Prediction using Machine Learning Techniques, Procedia Computer Science, Volume 167, 2020, Pp 599-606, ISSN 1877-0509, https://doi.org/10.1016/j.procs.2020.03.326. </a:t>
            </a:r>
            <a:endParaRPr lang="en-US" sz="1600" dirty="0">
              <a:latin typeface="Times New Roman" panose="02020603050405020304" pitchFamily="18" charset="0"/>
              <a:cs typeface="Times New Roman" panose="02020603050405020304" pitchFamily="18" charset="0"/>
            </a:endParaRPr>
          </a:p>
          <a:p>
            <a:pPr algn="just">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 Shaikh, J. Gala, A. Jain, S. Advani, S. </a:t>
            </a:r>
            <a:r>
              <a:rPr lang="en-IN" sz="1600" dirty="0" err="1">
                <a:latin typeface="Times New Roman" panose="02020603050405020304" pitchFamily="18" charset="0"/>
                <a:cs typeface="Times New Roman" panose="02020603050405020304" pitchFamily="18" charset="0"/>
              </a:rPr>
              <a:t>Jaidhara</a:t>
            </a:r>
            <a:r>
              <a:rPr lang="en-IN" sz="1600" dirty="0">
                <a:latin typeface="Times New Roman" panose="02020603050405020304" pitchFamily="18" charset="0"/>
                <a:cs typeface="Times New Roman" panose="02020603050405020304" pitchFamily="18" charset="0"/>
              </a:rPr>
              <a:t> and M. </a:t>
            </a:r>
            <a:r>
              <a:rPr lang="en-IN" sz="1600" dirty="0" err="1">
                <a:latin typeface="Times New Roman" panose="02020603050405020304" pitchFamily="18" charset="0"/>
                <a:cs typeface="Times New Roman" panose="02020603050405020304" pitchFamily="18" charset="0"/>
              </a:rPr>
              <a:t>Roja</a:t>
            </a:r>
            <a:r>
              <a:rPr lang="en-IN" sz="1600" dirty="0">
                <a:latin typeface="Times New Roman" panose="02020603050405020304" pitchFamily="18" charset="0"/>
                <a:cs typeface="Times New Roman" panose="02020603050405020304" pitchFamily="18" charset="0"/>
              </a:rPr>
              <a:t> Edinburgh, "Analysis and Prediction of COVID-19 using Regression Models and Time Series Forecasting," 2021 11th International Conference on Cloud Computing, Data Science &amp; Engineering (Confluence), Noida, India, 2021, pp. 989-995,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10.1109/Confluence51648.2021.9377137. </a:t>
            </a: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Nana, Dr &amp; </a:t>
            </a:r>
            <a:r>
              <a:rPr lang="en-IN" sz="1600" dirty="0" err="1">
                <a:latin typeface="Times New Roman" panose="02020603050405020304" pitchFamily="18" charset="0"/>
                <a:cs typeface="Times New Roman" panose="02020603050405020304" pitchFamily="18" charset="0"/>
              </a:rPr>
              <a:t>Kshirsagar</a:t>
            </a:r>
            <a:r>
              <a:rPr lang="en-IN" sz="1600" dirty="0">
                <a:latin typeface="Times New Roman" panose="02020603050405020304" pitchFamily="18" charset="0"/>
                <a:cs typeface="Times New Roman" panose="02020603050405020304" pitchFamily="18" charset="0"/>
              </a:rPr>
              <a:t>, Dhananjay &amp; </a:t>
            </a:r>
            <a:r>
              <a:rPr lang="en-IN" sz="1600" dirty="0" err="1">
                <a:latin typeface="Times New Roman" panose="02020603050405020304" pitchFamily="18" charset="0"/>
                <a:cs typeface="Times New Roman" panose="02020603050405020304" pitchFamily="18" charset="0"/>
              </a:rPr>
              <a:t>Dange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Bapusaheb</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Khodke</a:t>
            </a:r>
            <a:r>
              <a:rPr lang="en-IN" sz="1600" dirty="0">
                <a:latin typeface="Times New Roman" panose="02020603050405020304" pitchFamily="18" charset="0"/>
                <a:cs typeface="Times New Roman" panose="02020603050405020304" pitchFamily="18" charset="0"/>
              </a:rPr>
              <a:t>, Dr &amp; Kulkarni,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(2022). Machine Learning Approach for Big-Mart Sales Prediction Framework. International Journal of Innovative Technology 	and 	Exploring Engineering. 	11. 	69-75. 10.35940/ijitee.F9916.0511622. </a:t>
            </a:r>
            <a:endParaRPr lang="en-US" sz="1600" dirty="0">
              <a:latin typeface="Times New Roman" panose="02020603050405020304" pitchFamily="18" charset="0"/>
              <a:cs typeface="Times New Roman" panose="02020603050405020304" pitchFamily="18" charset="0"/>
            </a:endParaRPr>
          </a:p>
          <a:p>
            <a:pPr algn="just">
              <a:buClr>
                <a:schemeClr val="accent1">
                  <a:lumMod val="50000"/>
                </a:schemeClr>
              </a:buClr>
              <a:buSzPct val="10000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5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5F8A16-0FB5-4C02-A914-F012EFB16E0C}"/>
              </a:ext>
            </a:extLst>
          </p:cNvPr>
          <p:cNvSpPr>
            <a:spLocks noGrp="1"/>
          </p:cNvSpPr>
          <p:nvPr>
            <p:ph type="title"/>
          </p:nvPr>
        </p:nvSpPr>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828E8B22-BB6C-445D-A960-D468B6C16627}"/>
              </a:ext>
            </a:extLst>
          </p:cNvPr>
          <p:cNvSpPr>
            <a:spLocks noGrp="1"/>
          </p:cNvSpPr>
          <p:nvPr>
            <p:ph idx="1"/>
          </p:nvPr>
        </p:nvSpPr>
        <p:spPr>
          <a:xfrm>
            <a:off x="677334" y="1488612"/>
            <a:ext cx="8985140" cy="4928229"/>
          </a:xfrm>
        </p:spPr>
        <p:txBody>
          <a:bodyPr>
            <a:noAutofit/>
          </a:bodyPr>
          <a:lstStyle/>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Nayana R, </a:t>
            </a:r>
            <a:r>
              <a:rPr lang="en-IN" sz="1600" dirty="0" err="1">
                <a:latin typeface="Times New Roman" panose="02020603050405020304" pitchFamily="18" charset="0"/>
                <a:cs typeface="Times New Roman" panose="02020603050405020304" pitchFamily="18" charset="0"/>
              </a:rPr>
              <a:t>Chaithanya</a:t>
            </a:r>
            <a:r>
              <a:rPr lang="en-IN" sz="1600" dirty="0">
                <a:latin typeface="Times New Roman" panose="02020603050405020304" pitchFamily="18" charset="0"/>
                <a:cs typeface="Times New Roman" panose="02020603050405020304" pitchFamily="18" charset="0"/>
              </a:rPr>
              <a:t> G, Meghana T, </a:t>
            </a:r>
            <a:r>
              <a:rPr lang="en-IN" sz="1600" dirty="0" err="1">
                <a:latin typeface="Times New Roman" panose="02020603050405020304" pitchFamily="18" charset="0"/>
                <a:cs typeface="Times New Roman" panose="02020603050405020304" pitchFamily="18" charset="0"/>
              </a:rPr>
              <a:t>Narahari</a:t>
            </a:r>
            <a:r>
              <a:rPr lang="en-IN" sz="1600" dirty="0">
                <a:latin typeface="Times New Roman" panose="02020603050405020304" pitchFamily="18" charset="0"/>
                <a:cs typeface="Times New Roman" panose="02020603050405020304" pitchFamily="18" charset="0"/>
              </a:rPr>
              <a:t> K S, Sushma M, 2022, Predictive Analysis for Big Mart Sales using Machine Learning Algorithms, International Journal of Engineering Research &amp; Technology (IJERT) RTCSIT – 2022 (Volume 10 – Issue 12) </a:t>
            </a:r>
          </a:p>
          <a:p>
            <a:pPr lvl="0" algn="just" fontAlgn="base">
              <a:buClr>
                <a:schemeClr val="accent1">
                  <a:lumMod val="50000"/>
                </a:schemeClr>
              </a:buClr>
              <a:buSzPct val="100000"/>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Varshini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D. Preethi, "</a:t>
            </a:r>
            <a:r>
              <a:rPr lang="en-IN" sz="1600" dirty="0">
                <a:latin typeface="Times New Roman" panose="02020603050405020304" pitchFamily="18" charset="0"/>
                <a:cs typeface="Times New Roman" panose="02020603050405020304" pitchFamily="18" charset="0"/>
                <a:hlinkClick r:id="rId2"/>
              </a:rPr>
              <a:t>An Analysis of Machine Learning Algorithms to Predict Sales"</a:t>
            </a:r>
            <a:r>
              <a:rPr lang="en-IN" sz="1600" dirty="0">
                <a:latin typeface="Times New Roman" panose="02020603050405020304" pitchFamily="18" charset="0"/>
                <a:cs typeface="Times New Roman" panose="02020603050405020304" pitchFamily="18" charset="0"/>
              </a:rPr>
              <a:t>, International Journal of Science and Research (IJSR), Volume 11 Issue 6, June 2022, pp. 462466, </a:t>
            </a:r>
            <a:r>
              <a:rPr lang="en-IN" sz="1600" dirty="0">
                <a:latin typeface="Times New Roman" panose="02020603050405020304" pitchFamily="18" charset="0"/>
                <a:cs typeface="Times New Roman" panose="02020603050405020304" pitchFamily="18" charset="0"/>
                <a:hlinkClick r:id="rId3"/>
              </a:rPr>
              <a:t>https://www.ijsr.net/get_abstract.php?paper_id=SR2260114494 6 </a:t>
            </a:r>
            <a:endParaRPr lang="en-US" sz="1600" dirty="0">
              <a:latin typeface="Times New Roman" panose="02020603050405020304" pitchFamily="18" charset="0"/>
              <a:cs typeface="Times New Roman" panose="02020603050405020304" pitchFamily="18" charset="0"/>
            </a:endParaRP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 -C. Hsieh, A. </a:t>
            </a:r>
            <a:r>
              <a:rPr lang="en-IN" sz="1600" dirty="0" err="1">
                <a:latin typeface="Times New Roman" panose="02020603050405020304" pitchFamily="18" charset="0"/>
                <a:cs typeface="Times New Roman" panose="02020603050405020304" pitchFamily="18" charset="0"/>
              </a:rPr>
              <a:t>Giloni</a:t>
            </a:r>
            <a:r>
              <a:rPr lang="en-IN" sz="1600" dirty="0">
                <a:latin typeface="Times New Roman" panose="02020603050405020304" pitchFamily="18" charset="0"/>
                <a:cs typeface="Times New Roman" panose="02020603050405020304" pitchFamily="18" charset="0"/>
              </a:rPr>
              <a:t> and C. </a:t>
            </a:r>
            <a:r>
              <a:rPr lang="en-IN" sz="1600" dirty="0" err="1">
                <a:latin typeface="Times New Roman" panose="02020603050405020304" pitchFamily="18" charset="0"/>
                <a:cs typeface="Times New Roman" panose="02020603050405020304" pitchFamily="18" charset="0"/>
              </a:rPr>
              <a:t>Hurvich</a:t>
            </a:r>
            <a:r>
              <a:rPr lang="en-IN" sz="1600" dirty="0">
                <a:latin typeface="Times New Roman" panose="02020603050405020304" pitchFamily="18" charset="0"/>
                <a:cs typeface="Times New Roman" panose="02020603050405020304" pitchFamily="18" charset="0"/>
              </a:rPr>
              <a:t>, "The propagation and identification of ARMA demand under simple exponential smoothing: forecasting expertise and information sharing," in IMA Journal of Management Mathematics, vol. 31, no. 1, pp. 307-344, Dec. 2019,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10.1093/</a:t>
            </a:r>
            <a:r>
              <a:rPr lang="en-IN" sz="1600" dirty="0" err="1">
                <a:latin typeface="Times New Roman" panose="02020603050405020304" pitchFamily="18" charset="0"/>
                <a:cs typeface="Times New Roman" panose="02020603050405020304" pitchFamily="18" charset="0"/>
              </a:rPr>
              <a:t>imaman</a:t>
            </a:r>
            <a:r>
              <a:rPr lang="en-IN" sz="1600" dirty="0">
                <a:latin typeface="Times New Roman" panose="02020603050405020304" pitchFamily="18" charset="0"/>
                <a:cs typeface="Times New Roman" panose="02020603050405020304" pitchFamily="18" charset="0"/>
              </a:rPr>
              <a:t>/dpaa006. </a:t>
            </a:r>
            <a:endParaRPr lang="en-US" sz="1600" dirty="0">
              <a:latin typeface="Times New Roman" panose="02020603050405020304" pitchFamily="18" charset="0"/>
              <a:cs typeface="Times New Roman" panose="02020603050405020304" pitchFamily="18" charset="0"/>
            </a:endParaRP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X. Yuan, J. Yuan, T. Jiang and Q. U. Ain, "Integrated Long-Term Stock Selection Models Based on Feature Selection and Machine Learning Algorithms for China Stock Market," in IEEE Access, vol. 8, pp. 22672-22685, 2020,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10.1109/ACCESS.2020.2969293. </a:t>
            </a:r>
            <a:endParaRPr lang="en-US" sz="1600" dirty="0">
              <a:latin typeface="Times New Roman" panose="02020603050405020304" pitchFamily="18" charset="0"/>
              <a:cs typeface="Times New Roman" panose="02020603050405020304" pitchFamily="18" charset="0"/>
            </a:endParaRPr>
          </a:p>
          <a:p>
            <a:pPr lvl="0" algn="just" fontAlgn="base">
              <a:buClr>
                <a:schemeClr val="accent1">
                  <a:lumMod val="50000"/>
                </a:schemeClr>
              </a:buClr>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Hossein </a:t>
            </a:r>
            <a:r>
              <a:rPr lang="en-IN" sz="1600" dirty="0" err="1">
                <a:latin typeface="Times New Roman" panose="02020603050405020304" pitchFamily="18" charset="0"/>
                <a:cs typeface="Times New Roman" panose="02020603050405020304" pitchFamily="18" charset="0"/>
              </a:rPr>
              <a:t>Abbasimehr</a:t>
            </a:r>
            <a:r>
              <a:rPr lang="en-IN" sz="1600" dirty="0">
                <a:latin typeface="Times New Roman" panose="02020603050405020304" pitchFamily="18" charset="0"/>
                <a:cs typeface="Times New Roman" panose="02020603050405020304" pitchFamily="18" charset="0"/>
              </a:rPr>
              <a:t>, Mostafa </a:t>
            </a:r>
            <a:r>
              <a:rPr lang="en-IN" sz="1600" dirty="0" err="1">
                <a:latin typeface="Times New Roman" panose="02020603050405020304" pitchFamily="18" charset="0"/>
                <a:cs typeface="Times New Roman" panose="02020603050405020304" pitchFamily="18" charset="0"/>
              </a:rPr>
              <a:t>Shabani</a:t>
            </a:r>
            <a:r>
              <a:rPr lang="en-IN" sz="1600" dirty="0">
                <a:latin typeface="Times New Roman" panose="02020603050405020304" pitchFamily="18" charset="0"/>
                <a:cs typeface="Times New Roman" panose="02020603050405020304" pitchFamily="18" charset="0"/>
              </a:rPr>
              <a:t>, Mohsen </a:t>
            </a:r>
            <a:r>
              <a:rPr lang="en-IN" sz="1600" dirty="0" err="1">
                <a:latin typeface="Times New Roman" panose="02020603050405020304" pitchFamily="18" charset="0"/>
                <a:cs typeface="Times New Roman" panose="02020603050405020304" pitchFamily="18" charset="0"/>
              </a:rPr>
              <a:t>Yousefi</a:t>
            </a:r>
            <a:r>
              <a:rPr lang="en-IN" sz="1600" dirty="0">
                <a:latin typeface="Times New Roman" panose="02020603050405020304" pitchFamily="18" charset="0"/>
                <a:cs typeface="Times New Roman" panose="02020603050405020304" pitchFamily="18" charset="0"/>
              </a:rPr>
              <a:t>, An optimized model using LSTM network for demand forecasting, Computers &amp; Industrial Engineering, Volume 143, 2020, 106435, ISSN 0360-8352, https://doi.org/10.1016/j.cie.2020.106435. </a:t>
            </a:r>
            <a:endParaRPr lang="en-US" sz="1600" dirty="0">
              <a:latin typeface="Times New Roman" panose="02020603050405020304" pitchFamily="18" charset="0"/>
              <a:cs typeface="Times New Roman" panose="02020603050405020304" pitchFamily="18" charset="0"/>
            </a:endParaRPr>
          </a:p>
          <a:p>
            <a:pPr algn="just">
              <a:buClr>
                <a:schemeClr val="accent1">
                  <a:lumMod val="50000"/>
                </a:schemeClr>
              </a:buClr>
              <a:buSzPct val="10000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96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F967-D892-5C72-4E3C-3127AC00494E}"/>
              </a:ext>
            </a:extLst>
          </p:cNvPr>
          <p:cNvSpPr>
            <a:spLocks noGrp="1"/>
          </p:cNvSpPr>
          <p:nvPr>
            <p:ph type="ctrTitle"/>
          </p:nvPr>
        </p:nvSpPr>
        <p:spPr/>
        <p:txBody>
          <a:bodyPr/>
          <a:lstStyle/>
          <a:p>
            <a:pPr algn="ctr"/>
            <a:r>
              <a:rPr lang="en-US"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a:t>
            </a:r>
            <a:endParaRPr lang="en-IN"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1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A8AD71-E3F1-8ABD-D13C-7EB365F44745}"/>
              </a:ext>
            </a:extLst>
          </p:cNvPr>
          <p:cNvPicPr>
            <a:picLocks noChangeAspect="1"/>
          </p:cNvPicPr>
          <p:nvPr/>
        </p:nvPicPr>
        <p:blipFill>
          <a:blip r:embed="rId2"/>
          <a:stretch>
            <a:fillRect/>
          </a:stretch>
        </p:blipFill>
        <p:spPr>
          <a:xfrm>
            <a:off x="801385" y="900439"/>
            <a:ext cx="7489406" cy="5396501"/>
          </a:xfrm>
          <a:prstGeom prst="rect">
            <a:avLst/>
          </a:prstGeom>
        </p:spPr>
      </p:pic>
      <p:sp>
        <p:nvSpPr>
          <p:cNvPr id="4" name="TextBox 3">
            <a:extLst>
              <a:ext uri="{FF2B5EF4-FFF2-40B4-BE49-F238E27FC236}">
                <a16:creationId xmlns:a16="http://schemas.microsoft.com/office/drawing/2014/main" id="{E3B41C05-6CE3-1F76-E6C3-07A3651E6D67}"/>
              </a:ext>
            </a:extLst>
          </p:cNvPr>
          <p:cNvSpPr txBox="1"/>
          <p:nvPr/>
        </p:nvSpPr>
        <p:spPr>
          <a:xfrm>
            <a:off x="801385" y="244483"/>
            <a:ext cx="3704060" cy="646331"/>
          </a:xfrm>
          <a:prstGeom prst="rect">
            <a:avLst/>
          </a:prstGeom>
          <a:noFill/>
        </p:spPr>
        <p:txBody>
          <a:bodyPr wrap="square">
            <a:spAutoFit/>
          </a:bodyPr>
          <a:lstStyle/>
          <a:p>
            <a:pPr marL="0" indent="0" algn="just">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TIME - SERIES</a:t>
            </a: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46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E3AB-52B1-B14B-CEA0-E6CB94F9577E}"/>
              </a:ext>
            </a:extLst>
          </p:cNvPr>
          <p:cNvSpPr>
            <a:spLocks noGrp="1"/>
          </p:cNvSpPr>
          <p:nvPr>
            <p:ph type="title"/>
          </p:nvPr>
        </p:nvSpPr>
        <p:spPr/>
        <p:txBody>
          <a:bodyPr/>
          <a:lstStyle/>
          <a:p>
            <a:r>
              <a:rPr lang="en-US" sz="3600" b="1" dirty="0">
                <a:solidFill>
                  <a:schemeClr val="accent1">
                    <a:lumMod val="50000"/>
                  </a:schemeClr>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8A20C81C-BD39-1435-BFB1-921A618824FE}"/>
              </a:ext>
            </a:extLst>
          </p:cNvPr>
          <p:cNvSpPr>
            <a:spLocks noGrp="1"/>
          </p:cNvSpPr>
          <p:nvPr>
            <p:ph idx="1"/>
          </p:nvPr>
        </p:nvSpPr>
        <p:spPr>
          <a:xfrm>
            <a:off x="677334" y="1650450"/>
            <a:ext cx="8596668" cy="4836977"/>
          </a:xfrm>
        </p:spPr>
        <p:txBody>
          <a:bodyPr>
            <a:normAutofit lnSpcReduction="10000"/>
          </a:bodyPr>
          <a:lstStyle/>
          <a:p>
            <a:pPr marL="0" indent="0" algn="just">
              <a:buNone/>
            </a:pPr>
            <a:r>
              <a:rPr lang="en-GB" sz="2400" dirty="0">
                <a:effectLst/>
                <a:latin typeface="Times New Roman" panose="02020603050405020304" pitchFamily="18" charset="0"/>
                <a:ea typeface="Calibri" panose="020F0502020204030204" pitchFamily="34" charset="0"/>
              </a:rPr>
              <a:t>Recently, there has been a rapidly growing interest in deep learning research and their applications to real-world problems. </a:t>
            </a:r>
            <a:r>
              <a:rPr lang="en-US" sz="2400" dirty="0">
                <a:latin typeface="Times New Roman" panose="02020603050405020304" pitchFamily="18" charset="0"/>
                <a:cs typeface="Times New Roman" panose="02020603050405020304" pitchFamily="18" charset="0"/>
              </a:rPr>
              <a:t>Sales prediction using financial data is crucial for any online or offline businesses and companies. This project aims to develop a time-series analysis model to understand the sales and the profits and losses made and predict values for the future. For this effective analysis,</a:t>
            </a:r>
            <a:r>
              <a:rPr lang="en-GB" sz="2400" dirty="0">
                <a:effectLst/>
                <a:latin typeface="Times New Roman" panose="02020603050405020304" pitchFamily="18" charset="0"/>
                <a:ea typeface="Calibri" panose="020F0502020204030204" pitchFamily="34" charset="0"/>
              </a:rPr>
              <a:t> LSTM deep learning architectures such as  Stacked LSTM, Bi-Directional LSTM and Vanilla LSTM have been chosen.</a:t>
            </a:r>
            <a:r>
              <a:rPr lang="en-US" sz="2400" dirty="0">
                <a:latin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Calibri" panose="020F0502020204030204" pitchFamily="34" charset="0"/>
              </a:rPr>
              <a:t>Unlike traditional recurrent neural networks, LSTM supports time steps of arbitrary sizes and without the vanishing gradient problem. </a:t>
            </a:r>
            <a:r>
              <a:rPr lang="en-US" sz="2400" dirty="0">
                <a:effectLst/>
                <a:latin typeface="Times New Roman" panose="02020603050405020304" pitchFamily="18" charset="0"/>
                <a:ea typeface="Calibri" panose="020F0502020204030204" pitchFamily="34" charset="0"/>
              </a:rPr>
              <a:t>The three distinct LSTM models are used to train the dataset </a:t>
            </a:r>
            <a:r>
              <a:rPr lang="en-US" sz="2400" dirty="0">
                <a:solidFill>
                  <a:schemeClr val="tx1"/>
                </a:solidFill>
                <a:latin typeface="Times New Roman" panose="02020603050405020304" pitchFamily="18" charset="0"/>
                <a:cs typeface="Times New Roman" panose="02020603050405020304" pitchFamily="18" charset="0"/>
              </a:rPr>
              <a:t>and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also benchmark them with the existing model. The evaluations are conducted using a publicly available dataset for retail Industry.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321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7DD0-BA30-CE2F-FCA1-36B1138FBE53}"/>
              </a:ext>
            </a:extLst>
          </p:cNvPr>
          <p:cNvSpPr>
            <a:spLocks noGrp="1"/>
          </p:cNvSpPr>
          <p:nvPr>
            <p:ph type="title"/>
          </p:nvPr>
        </p:nvSpPr>
        <p:spPr>
          <a:xfrm>
            <a:off x="838200" y="457399"/>
            <a:ext cx="10515600" cy="1325563"/>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472023CC-5B98-703F-DDD2-BC40DE3867C1}"/>
              </a:ext>
            </a:extLst>
          </p:cNvPr>
          <p:cNvSpPr>
            <a:spLocks noGrp="1"/>
          </p:cNvSpPr>
          <p:nvPr>
            <p:ph idx="1"/>
          </p:nvPr>
        </p:nvSpPr>
        <p:spPr>
          <a:xfrm>
            <a:off x="838200" y="1461196"/>
            <a:ext cx="8045917" cy="3935608"/>
          </a:xfrm>
        </p:spPr>
        <p:txBody>
          <a:bodyPr>
            <a:normAutofit fontScale="77500" lnSpcReduction="20000"/>
          </a:bodyPr>
          <a:lstStyle/>
          <a:p>
            <a:pPr marL="0" indent="0" algn="just">
              <a:lnSpc>
                <a:spcPct val="120000"/>
              </a:lnSpc>
              <a:buClr>
                <a:schemeClr val="accent1">
                  <a:lumMod val="50000"/>
                </a:schemeClr>
              </a:buClr>
              <a:buNone/>
            </a:pPr>
            <a:r>
              <a:rPr lang="en-US" sz="3100" b="0" i="0" dirty="0">
                <a:solidFill>
                  <a:schemeClr val="tx1"/>
                </a:solidFill>
                <a:effectLst/>
                <a:latin typeface="Times New Roman" panose="02020603050405020304" pitchFamily="18" charset="0"/>
                <a:cs typeface="Times New Roman" panose="02020603050405020304" pitchFamily="18" charset="0"/>
              </a:rPr>
              <a:t>The most popular methods for time-series forecasting is ARIMA &amp; the Recurrent Neural Networks (RNN) approach. RNN's ability to keep events from the past in its memory can be very useful in time-series forecasting. The issue with RNN is that after passing many hidden layers due to the multiplication the result is going to vanish or in other words, </a:t>
            </a:r>
            <a:r>
              <a:rPr lang="en-US" sz="3100" b="1" i="0" dirty="0">
                <a:solidFill>
                  <a:schemeClr val="tx1"/>
                </a:solidFill>
                <a:effectLst/>
                <a:latin typeface="Times New Roman" panose="02020603050405020304" pitchFamily="18" charset="0"/>
                <a:cs typeface="Times New Roman" panose="02020603050405020304" pitchFamily="18" charset="0"/>
              </a:rPr>
              <a:t>vanishing gradient </a:t>
            </a:r>
            <a:r>
              <a:rPr lang="en-US" sz="3100" b="0" i="0" dirty="0">
                <a:solidFill>
                  <a:schemeClr val="tx1"/>
                </a:solidFill>
                <a:effectLst/>
                <a:latin typeface="Times New Roman" panose="02020603050405020304" pitchFamily="18" charset="0"/>
                <a:cs typeface="Times New Roman" panose="02020603050405020304" pitchFamily="18" charset="0"/>
              </a:rPr>
              <a:t>or exploding gradient will happen. ARIMA model has a limitation of </a:t>
            </a:r>
            <a:r>
              <a:rPr lang="en-IN" sz="3100" b="1" dirty="0">
                <a:solidFill>
                  <a:schemeClr val="tx1"/>
                </a:solidFill>
                <a:latin typeface="Times New Roman" panose="02020603050405020304" pitchFamily="18" charset="0"/>
                <a:cs typeface="Times New Roman" panose="02020603050405020304" pitchFamily="18" charset="0"/>
              </a:rPr>
              <a:t>Stationarity assumption</a:t>
            </a:r>
            <a:r>
              <a:rPr lang="en-IN" sz="3100" dirty="0">
                <a:solidFill>
                  <a:schemeClr val="tx1"/>
                </a:solidFill>
                <a:latin typeface="Times New Roman" panose="02020603050405020304" pitchFamily="18" charset="0"/>
                <a:cs typeface="Times New Roman" panose="02020603050405020304" pitchFamily="18" charset="0"/>
              </a:rPr>
              <a:t>. </a:t>
            </a:r>
            <a:r>
              <a:rPr lang="en-US" sz="3100" b="0" i="0" dirty="0">
                <a:solidFill>
                  <a:schemeClr val="tx1"/>
                </a:solidFill>
                <a:effectLst/>
                <a:latin typeface="Times New Roman" panose="02020603050405020304" pitchFamily="18" charset="0"/>
                <a:cs typeface="Times New Roman" panose="02020603050405020304" pitchFamily="18" charset="0"/>
              </a:rPr>
              <a:t>Long Short-Term Memory networks (LSTM) is a solution for short term memory of RNN &amp; stationarity issues. </a:t>
            </a:r>
          </a:p>
          <a:p>
            <a:pPr marL="0" indent="0" algn="just">
              <a:buClr>
                <a:schemeClr val="accent1">
                  <a:lumMod val="50000"/>
                </a:schemeClr>
              </a:buClr>
              <a:buNone/>
            </a:pPr>
            <a:endParaRPr lang="en-US" sz="3100" b="0" i="0" dirty="0">
              <a:solidFill>
                <a:schemeClr val="tx1"/>
              </a:solidFill>
              <a:effectLst/>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3100" dirty="0">
              <a:solidFill>
                <a:schemeClr val="tx1"/>
              </a:solidFill>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b="0" i="0" dirty="0">
              <a:solidFill>
                <a:srgbClr val="374151"/>
              </a:solidFill>
              <a:effectLst/>
              <a:latin typeface="Söhne"/>
            </a:endParaRPr>
          </a:p>
          <a:p>
            <a:pPr marL="0" indent="0" algn="just">
              <a:buClr>
                <a:schemeClr val="accent1">
                  <a:lumMod val="50000"/>
                </a:schemeClr>
              </a:buClr>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dirty="0">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81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E1D-241E-41BD-A23E-DB661ACA4C7C}"/>
              </a:ext>
            </a:extLst>
          </p:cNvPr>
          <p:cNvSpPr>
            <a:spLocks noGrp="1"/>
          </p:cNvSpPr>
          <p:nvPr>
            <p:ph type="title"/>
          </p:nvPr>
        </p:nvSpPr>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7C646C92-68DC-4486-9955-B44F8CA20F63}"/>
              </a:ext>
            </a:extLst>
          </p:cNvPr>
          <p:cNvSpPr>
            <a:spLocks noGrp="1"/>
          </p:cNvSpPr>
          <p:nvPr>
            <p:ph idx="1"/>
          </p:nvPr>
        </p:nvSpPr>
        <p:spPr>
          <a:xfrm>
            <a:off x="587687" y="1488613"/>
            <a:ext cx="8923866" cy="4759787"/>
          </a:xfrm>
        </p:spPr>
        <p:txBody>
          <a:bodyPr>
            <a:noAutofit/>
          </a:bodyPr>
          <a:lstStyle/>
          <a:p>
            <a:pPr algn="just"/>
            <a:r>
              <a:rPr lang="en-US" sz="2400" dirty="0">
                <a:latin typeface="Times New Roman" panose="02020603050405020304" pitchFamily="18" charset="0"/>
                <a:cs typeface="Times New Roman" panose="02020603050405020304" pitchFamily="18" charset="0"/>
              </a:rPr>
              <a:t>The objective of this project is to use LSTM networks for time-series forecasting in the retail industry and compare its advantages with traditional methods.</a:t>
            </a:r>
          </a:p>
          <a:p>
            <a:pPr algn="just"/>
            <a:r>
              <a:rPr lang="en-US" sz="2400" dirty="0">
                <a:latin typeface="Times New Roman" panose="02020603050405020304" pitchFamily="18" charset="0"/>
                <a:cs typeface="Times New Roman" panose="02020603050405020304" pitchFamily="18" charset="0"/>
              </a:rPr>
              <a:t> The project aims to analyze the retail industry's time-series data using LSTM to identify patterns and long-term dependencies, including seasonality, trends, and other correlations between variables. </a:t>
            </a:r>
          </a:p>
          <a:p>
            <a:pPr algn="just"/>
            <a:r>
              <a:rPr lang="en-US" sz="2400" dirty="0">
                <a:latin typeface="Times New Roman" panose="02020603050405020304" pitchFamily="18" charset="0"/>
                <a:cs typeface="Times New Roman" panose="02020603050405020304" pitchFamily="18" charset="0"/>
              </a:rPr>
              <a:t>The model will be trained on historical data to forecast future sales for various products and services. The report will also discuss the limitations and potential future developments of LSTM models for forecasting in the retail industry.</a:t>
            </a:r>
          </a:p>
        </p:txBody>
      </p:sp>
    </p:spTree>
    <p:extLst>
      <p:ext uri="{BB962C8B-B14F-4D97-AF65-F5344CB8AC3E}">
        <p14:creationId xmlns:p14="http://schemas.microsoft.com/office/powerpoint/2010/main" val="236847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6D90-9EAD-B73A-1E6F-04AE7C4EC619}"/>
              </a:ext>
            </a:extLst>
          </p:cNvPr>
          <p:cNvSpPr>
            <a:spLocks noGrp="1"/>
          </p:cNvSpPr>
          <p:nvPr>
            <p:ph type="title"/>
          </p:nvPr>
        </p:nvSpPr>
        <p:spPr>
          <a:xfrm>
            <a:off x="838200" y="500062"/>
            <a:ext cx="10515600" cy="1325563"/>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497BD621-1049-65F7-BEB1-8F71FF85C6AA}"/>
              </a:ext>
            </a:extLst>
          </p:cNvPr>
          <p:cNvSpPr>
            <a:spLocks noGrp="1"/>
          </p:cNvSpPr>
          <p:nvPr>
            <p:ph idx="1"/>
          </p:nvPr>
        </p:nvSpPr>
        <p:spPr>
          <a:xfrm>
            <a:off x="982038" y="1498887"/>
            <a:ext cx="8596668" cy="4377931"/>
          </a:xfrm>
        </p:spPr>
        <p:txBody>
          <a:bodyPr>
            <a:noAutofit/>
          </a:bodyPr>
          <a:lstStyle/>
          <a:p>
            <a:pPr marL="0" indent="0" algn="just">
              <a:buClr>
                <a:schemeClr val="accent1">
                  <a:lumMod val="50000"/>
                </a:schemeClr>
              </a:buClr>
              <a:buNone/>
            </a:pPr>
            <a:r>
              <a:rPr lang="en-IN" sz="2400" dirty="0">
                <a:solidFill>
                  <a:srgbClr val="374151"/>
                </a:solidFill>
                <a:latin typeface="Times New Roman" panose="02020603050405020304" pitchFamily="18" charset="0"/>
                <a:cs typeface="Times New Roman" panose="02020603050405020304" pitchFamily="18" charset="0"/>
              </a:rPr>
              <a:t>Existing models can handle only Stationary Dataset. </a:t>
            </a:r>
            <a:endParaRPr lang="en-IN" sz="2400" dirty="0">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just">
              <a:buClr>
                <a:schemeClr val="accent1">
                  <a:lumMod val="50000"/>
                </a:schemeClr>
              </a:buClr>
              <a:buNone/>
            </a:pPr>
            <a:r>
              <a:rPr lang="en-US" sz="2400" b="0" i="0" dirty="0">
                <a:solidFill>
                  <a:srgbClr val="374151"/>
                </a:solidFill>
                <a:effectLst/>
                <a:latin typeface="Times New Roman" panose="02020603050405020304" pitchFamily="18" charset="0"/>
                <a:cs typeface="Times New Roman" panose="02020603050405020304" pitchFamily="18" charset="0"/>
              </a:rPr>
              <a:t>There are several </a:t>
            </a:r>
            <a:r>
              <a:rPr lang="en-US" sz="2400" dirty="0">
                <a:solidFill>
                  <a:srgbClr val="374151"/>
                </a:solidFill>
                <a:latin typeface="Times New Roman" panose="02020603050405020304" pitchFamily="18" charset="0"/>
                <a:cs typeface="Times New Roman" panose="02020603050405020304" pitchFamily="18" charset="0"/>
              </a:rPr>
              <a:t>advantages</a:t>
            </a:r>
            <a:r>
              <a:rPr lang="en-US" sz="2400" b="0" i="0" dirty="0">
                <a:solidFill>
                  <a:srgbClr val="374151"/>
                </a:solidFill>
                <a:effectLst/>
                <a:latin typeface="Times New Roman" panose="02020603050405020304" pitchFamily="18" charset="0"/>
                <a:cs typeface="Times New Roman" panose="02020603050405020304" pitchFamily="18" charset="0"/>
              </a:rPr>
              <a:t> for doing a sales forecasting project for a retail business. Some of the </a:t>
            </a:r>
            <a:r>
              <a:rPr lang="en-US" sz="2400" dirty="0">
                <a:solidFill>
                  <a:srgbClr val="374151"/>
                </a:solidFill>
                <a:latin typeface="Times New Roman" panose="02020603050405020304" pitchFamily="18" charset="0"/>
                <a:cs typeface="Times New Roman" panose="02020603050405020304" pitchFamily="18" charset="0"/>
              </a:rPr>
              <a:t>advantages</a:t>
            </a:r>
            <a:r>
              <a:rPr lang="en-US" sz="2400" b="0" i="0" dirty="0">
                <a:solidFill>
                  <a:srgbClr val="374151"/>
                </a:solidFill>
                <a:effectLst/>
                <a:latin typeface="Times New Roman" panose="02020603050405020304" pitchFamily="18" charset="0"/>
                <a:cs typeface="Times New Roman" panose="02020603050405020304" pitchFamily="18" charset="0"/>
              </a:rPr>
              <a:t> include:</a:t>
            </a:r>
          </a:p>
          <a:p>
            <a:pPr marL="457200" indent="-457200" algn="just">
              <a:buClr>
                <a:schemeClr val="accent1">
                  <a:lumMod val="50000"/>
                </a:schemeClr>
              </a:buClr>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Optimizing inventory management</a:t>
            </a:r>
            <a:endParaRPr lang="en-US" sz="2400" dirty="0">
              <a:solidFill>
                <a:srgbClr val="374151"/>
              </a:solidFill>
              <a:latin typeface="Times New Roman" panose="02020603050405020304" pitchFamily="18" charset="0"/>
              <a:cs typeface="Times New Roman" panose="02020603050405020304" pitchFamily="18" charset="0"/>
            </a:endParaRPr>
          </a:p>
          <a:p>
            <a:pPr marL="457200" indent="-457200" algn="just">
              <a:buClr>
                <a:schemeClr val="accent1">
                  <a:lumMod val="50000"/>
                </a:schemeClr>
              </a:buClr>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Improving marketing strategies</a:t>
            </a:r>
          </a:p>
          <a:p>
            <a:pPr marL="457200" indent="-457200" algn="just">
              <a:buClr>
                <a:schemeClr val="accent1">
                  <a:lumMod val="50000"/>
                </a:schemeClr>
              </a:buClr>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Enhancing customer experience</a:t>
            </a:r>
          </a:p>
          <a:p>
            <a:pPr marL="457200" indent="-457200" algn="just">
              <a:buClr>
                <a:schemeClr val="accent1">
                  <a:lumMod val="50000"/>
                </a:schemeClr>
              </a:buClr>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Increasing profitability</a:t>
            </a:r>
          </a:p>
          <a:p>
            <a:pPr marL="457200" indent="-457200" algn="just">
              <a:buClr>
                <a:schemeClr val="accent1">
                  <a:lumMod val="50000"/>
                </a:schemeClr>
              </a:buClr>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Staying competitive</a:t>
            </a:r>
          </a:p>
          <a:p>
            <a:pPr marL="0" indent="0" algn="just">
              <a:buClr>
                <a:schemeClr val="accent1">
                  <a:lumMod val="50000"/>
                </a:schemeClr>
              </a:buClr>
              <a:buNone/>
            </a:pPr>
            <a:endParaRPr lang="en-IN" sz="24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15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898B-D3EA-2A9D-E272-45B891269121}"/>
              </a:ext>
            </a:extLst>
          </p:cNvPr>
          <p:cNvSpPr>
            <a:spLocks noGrp="1"/>
          </p:cNvSpPr>
          <p:nvPr>
            <p:ph type="title"/>
          </p:nvPr>
        </p:nvSpPr>
        <p:spPr>
          <a:xfrm>
            <a:off x="530190" y="763848"/>
            <a:ext cx="10515600" cy="1341362"/>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SCOPE &amp; APPLICATIONS OF THE PROJECT</a:t>
            </a:r>
          </a:p>
        </p:txBody>
      </p:sp>
      <p:sp>
        <p:nvSpPr>
          <p:cNvPr id="3" name="Content Placeholder 2">
            <a:extLst>
              <a:ext uri="{FF2B5EF4-FFF2-40B4-BE49-F238E27FC236}">
                <a16:creationId xmlns:a16="http://schemas.microsoft.com/office/drawing/2014/main" id="{00FCD66B-C21E-3019-6353-0B51754804A7}"/>
              </a:ext>
            </a:extLst>
          </p:cNvPr>
          <p:cNvSpPr>
            <a:spLocks noGrp="1"/>
          </p:cNvSpPr>
          <p:nvPr>
            <p:ph idx="1"/>
          </p:nvPr>
        </p:nvSpPr>
        <p:spPr>
          <a:xfrm>
            <a:off x="530190" y="2105210"/>
            <a:ext cx="8584933" cy="4178725"/>
          </a:xfrm>
        </p:spPr>
        <p:txBody>
          <a:bodyPr>
            <a:noAutofit/>
          </a:bodyPr>
          <a:lstStyle/>
          <a:p>
            <a:pPr marL="114300" indent="0" algn="just">
              <a:spcBef>
                <a:spcPts val="0"/>
              </a:spcBef>
              <a:buSzPts val="1800"/>
              <a:buNone/>
            </a:pPr>
            <a:r>
              <a:rPr lang="en-US" sz="2400" dirty="0">
                <a:latin typeface="Times New Roman" panose="02020603050405020304" pitchFamily="18" charset="0"/>
                <a:cs typeface="Times New Roman" panose="02020603050405020304" pitchFamily="18" charset="0"/>
              </a:rPr>
              <a:t>The scope of the project is to build a user – centric approach that relies solely on sales data to</a:t>
            </a:r>
            <a:r>
              <a:rPr lang="en-IN" sz="2400" b="0" i="0" dirty="0">
                <a:solidFill>
                  <a:srgbClr val="374151"/>
                </a:solidFill>
                <a:effectLst/>
                <a:latin typeface="Times New Roman" panose="02020603050405020304" pitchFamily="18" charset="0"/>
                <a:cs typeface="Times New Roman" panose="02020603050405020304" pitchFamily="18" charset="0"/>
              </a:rPr>
              <a:t> forecast future sales using LSTM neural network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This project can be implemented in various other domains such as</a:t>
            </a:r>
          </a:p>
          <a:p>
            <a:pPr marL="114300" indent="0" algn="just">
              <a:spcBef>
                <a:spcPts val="0"/>
              </a:spcBef>
              <a:buSzPts val="180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514350" algn="just">
              <a:spcBef>
                <a:spcPts val="0"/>
              </a:spcBef>
              <a:buClr>
                <a:schemeClr val="accent1">
                  <a:lumMod val="50000"/>
                </a:schemeClr>
              </a:buClr>
              <a:buSzPts val="1800"/>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Healthcare</a:t>
            </a:r>
          </a:p>
          <a:p>
            <a:pPr marL="628650" indent="-514350" algn="just">
              <a:spcBef>
                <a:spcPts val="0"/>
              </a:spcBef>
              <a:buClr>
                <a:schemeClr val="accent1">
                  <a:lumMod val="50000"/>
                </a:schemeClr>
              </a:buClr>
              <a:buSzPts val="1800"/>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Weather </a:t>
            </a:r>
          </a:p>
          <a:p>
            <a:pPr marL="628650" indent="-514350" algn="just">
              <a:spcBef>
                <a:spcPts val="0"/>
              </a:spcBef>
              <a:buClr>
                <a:schemeClr val="accent1">
                  <a:lumMod val="50000"/>
                </a:schemeClr>
              </a:buClr>
              <a:buSzPts val="1800"/>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Stock Market</a:t>
            </a:r>
          </a:p>
          <a:p>
            <a:pPr marL="628650" indent="-514350" algn="just">
              <a:spcBef>
                <a:spcPts val="0"/>
              </a:spcBef>
              <a:buClr>
                <a:schemeClr val="accent1">
                  <a:lumMod val="50000"/>
                </a:schemeClr>
              </a:buClr>
              <a:buSzPts val="1800"/>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Financial </a:t>
            </a:r>
          </a:p>
          <a:p>
            <a:pPr marL="628650" indent="-514350" algn="just">
              <a:spcBef>
                <a:spcPts val="0"/>
              </a:spcBef>
              <a:buClr>
                <a:schemeClr val="accent1">
                  <a:lumMod val="50000"/>
                </a:schemeClr>
              </a:buClr>
              <a:buSzPts val="1800"/>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Sports</a:t>
            </a:r>
          </a:p>
          <a:p>
            <a:pPr marL="114300" indent="0" algn="just">
              <a:lnSpc>
                <a:spcPct val="90000"/>
              </a:lnSpc>
              <a:spcBef>
                <a:spcPts val="0"/>
              </a:spcBef>
              <a:buClr>
                <a:schemeClr val="accent1">
                  <a:lumMod val="50000"/>
                </a:schemeClr>
              </a:buClr>
              <a:buSzPts val="1800"/>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90000"/>
              </a:lnSpc>
              <a:spcBef>
                <a:spcPts val="0"/>
              </a:spcBef>
              <a:buClr>
                <a:schemeClr val="accent1">
                  <a:lumMod val="50000"/>
                </a:schemeClr>
              </a:buClr>
              <a:buSzPts val="180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lvl="0" indent="0" algn="just" rtl="0">
              <a:lnSpc>
                <a:spcPct val="90000"/>
              </a:lnSpc>
              <a:spcBef>
                <a:spcPts val="0"/>
              </a:spcBef>
              <a:spcAft>
                <a:spcPts val="0"/>
              </a:spcAft>
              <a:buSzPts val="180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33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0">
            <a:extLst>
              <a:ext uri="{FF2B5EF4-FFF2-40B4-BE49-F238E27FC236}">
                <a16:creationId xmlns:a16="http://schemas.microsoft.com/office/drawing/2014/main" id="{33D16081-A090-ED76-538F-579868652434}"/>
              </a:ext>
            </a:extLst>
          </p:cNvPr>
          <p:cNvGraphicFramePr>
            <a:graphicFrameLocks noGrp="1"/>
          </p:cNvGraphicFramePr>
          <p:nvPr>
            <p:extLst>
              <p:ext uri="{D42A27DB-BD31-4B8C-83A1-F6EECF244321}">
                <p14:modId xmlns:p14="http://schemas.microsoft.com/office/powerpoint/2010/main" val="1411810579"/>
              </p:ext>
            </p:extLst>
          </p:nvPr>
        </p:nvGraphicFramePr>
        <p:xfrm>
          <a:off x="581901" y="1309966"/>
          <a:ext cx="10774218" cy="5366055"/>
        </p:xfrm>
        <a:graphic>
          <a:graphicData uri="http://schemas.openxmlformats.org/drawingml/2006/table">
            <a:tbl>
              <a:tblPr firstRow="1" bandRow="1">
                <a:tableStyleId>{5C22544A-7EE6-4342-B048-85BDC9FD1C3A}</a:tableStyleId>
              </a:tblPr>
              <a:tblGrid>
                <a:gridCol w="2145778">
                  <a:extLst>
                    <a:ext uri="{9D8B030D-6E8A-4147-A177-3AD203B41FA5}">
                      <a16:colId xmlns:a16="http://schemas.microsoft.com/office/drawing/2014/main" val="2123579858"/>
                    </a:ext>
                  </a:extLst>
                </a:gridCol>
                <a:gridCol w="2300150">
                  <a:extLst>
                    <a:ext uri="{9D8B030D-6E8A-4147-A177-3AD203B41FA5}">
                      <a16:colId xmlns:a16="http://schemas.microsoft.com/office/drawing/2014/main" val="4085944550"/>
                    </a:ext>
                  </a:extLst>
                </a:gridCol>
                <a:gridCol w="2382180">
                  <a:extLst>
                    <a:ext uri="{9D8B030D-6E8A-4147-A177-3AD203B41FA5}">
                      <a16:colId xmlns:a16="http://schemas.microsoft.com/office/drawing/2014/main" val="4256897919"/>
                    </a:ext>
                  </a:extLst>
                </a:gridCol>
                <a:gridCol w="1585103">
                  <a:extLst>
                    <a:ext uri="{9D8B030D-6E8A-4147-A177-3AD203B41FA5}">
                      <a16:colId xmlns:a16="http://schemas.microsoft.com/office/drawing/2014/main" val="78494597"/>
                    </a:ext>
                  </a:extLst>
                </a:gridCol>
                <a:gridCol w="2361007">
                  <a:extLst>
                    <a:ext uri="{9D8B030D-6E8A-4147-A177-3AD203B41FA5}">
                      <a16:colId xmlns:a16="http://schemas.microsoft.com/office/drawing/2014/main" val="4004417186"/>
                    </a:ext>
                  </a:extLst>
                </a:gridCol>
              </a:tblGrid>
              <a:tr h="10609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a:ea typeface="+mn-ea"/>
                          <a:cs typeface="Times New Roman"/>
                        </a:rPr>
                        <a:t>TITLE</a:t>
                      </a:r>
                      <a:endParaRPr lang="en-IN" sz="2000" kern="1200" dirty="0">
                        <a:solidFill>
                          <a:schemeClr val="tx1"/>
                        </a:solidFill>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PUBLISHER</a:t>
                      </a:r>
                    </a:p>
                    <a:p>
                      <a:pPr lvl="0" algn="ctr">
                        <a:buNone/>
                      </a:pPr>
                      <a:r>
                        <a:rPr lang="en-US" sz="2000" dirty="0">
                          <a:solidFill>
                            <a:schemeClr val="tx1"/>
                          </a:solidFill>
                          <a:latin typeface="Times New Roman"/>
                          <a:cs typeface="Times New Roman"/>
                        </a:rPr>
                        <a:t>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METHODOLOGY</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RESULT</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a:cs typeface="Times New Roman"/>
                        </a:rPr>
                        <a:t>DRAWBACKS</a:t>
                      </a:r>
                      <a:endParaRPr lang="en-IN" sz="2000" dirty="0">
                        <a:solidFill>
                          <a:schemeClr val="tx1"/>
                        </a:solidFill>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887814"/>
                  </a:ext>
                </a:extLst>
              </a:tr>
              <a:tr h="2080051">
                <a:tc>
                  <a:txBody>
                    <a:bodyPr/>
                    <a:lstStyle/>
                    <a:p>
                      <a:r>
                        <a:rPr lang="en-US" sz="2000" dirty="0">
                          <a:latin typeface="Times New Roman"/>
                          <a:cs typeface="Times New Roman"/>
                        </a:rPr>
                        <a:t>Prediction of Sales Value in online shopping using Linear Regression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b="0" i="0" u="none" strike="noStrike" noProof="0" dirty="0">
                          <a:latin typeface="Times New Roman"/>
                        </a:rPr>
                        <a:t>Gopalakrishnan T,</a:t>
                      </a:r>
                      <a:endParaRPr lang="en-US" sz="2000" b="0" i="0" u="none" strike="noStrike" noProof="0" dirty="0"/>
                    </a:p>
                    <a:p>
                      <a:pPr lvl="0">
                        <a:buNone/>
                      </a:pPr>
                      <a:r>
                        <a:rPr lang="en-IN" sz="2000" b="0" i="0" u="none" strike="noStrike" noProof="0" dirty="0">
                          <a:latin typeface="Times New Roman"/>
                        </a:rPr>
                        <a:t>Ritesh </a:t>
                      </a:r>
                      <a:r>
                        <a:rPr lang="en-IN" sz="2000" b="0" i="0" u="none" strike="noStrike" noProof="0" dirty="0" err="1">
                          <a:latin typeface="Times New Roman"/>
                        </a:rPr>
                        <a:t>choudhary</a:t>
                      </a:r>
                      <a:r>
                        <a:rPr lang="en-IN" sz="2000" b="0" i="0" u="none" strike="noStrike" noProof="0" dirty="0">
                          <a:latin typeface="Times New Roman"/>
                        </a:rPr>
                        <a:t>,</a:t>
                      </a:r>
                      <a:endParaRPr lang="en-US" sz="2000" b="0" i="0" u="none" strike="noStrike" noProof="0" dirty="0"/>
                    </a:p>
                    <a:p>
                      <a:pPr lvl="0">
                        <a:buNone/>
                      </a:pPr>
                      <a:r>
                        <a:rPr lang="en-IN" sz="2000" b="0" i="0" u="none" strike="noStrike" noProof="0" dirty="0">
                          <a:latin typeface="Times New Roman"/>
                        </a:rPr>
                        <a:t>Sarada Prasad</a:t>
                      </a:r>
                      <a:endParaRPr lang="en-US" sz="2000" b="0" i="0" u="none" strike="noStrike" noProof="0" dirty="0"/>
                    </a:p>
                    <a:p>
                      <a:pPr lvl="0">
                        <a:buNone/>
                      </a:pPr>
                      <a:r>
                        <a:rPr lang="en-IN" sz="2000" b="0" i="0" u="none" strike="noStrike" noProof="0" dirty="0"/>
                        <a:t>2018</a:t>
                      </a:r>
                    </a:p>
                    <a:p>
                      <a:pPr lvl="0">
                        <a:buNone/>
                      </a:pPr>
                      <a:endParaRPr lang="en-IN" sz="2000" b="0" i="0" u="none" strike="noStrike" noProof="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b="0" i="0" u="none" strike="noStrike" noProof="0" dirty="0">
                          <a:latin typeface="Times New Roman"/>
                        </a:rPr>
                        <a:t>Linear Regression, </a:t>
                      </a:r>
                    </a:p>
                    <a:p>
                      <a:pPr lvl="0">
                        <a:buNone/>
                      </a:pPr>
                      <a:r>
                        <a:rPr lang="en-IN" sz="2000" b="0" i="0" u="none" strike="noStrike" noProof="0" dirty="0">
                          <a:latin typeface="Times New Roman"/>
                        </a:rPr>
                        <a:t>Cost function,</a:t>
                      </a:r>
                      <a:endParaRPr lang="en-IN" dirty="0"/>
                    </a:p>
                    <a:p>
                      <a:pPr lvl="0">
                        <a:buNone/>
                      </a:pPr>
                      <a:r>
                        <a:rPr lang="en-IN" sz="2000" b="0" i="0" u="none" strike="noStrike" noProof="0" dirty="0">
                          <a:latin typeface="Times New Roman"/>
                        </a:rPr>
                        <a:t>Gradient Descent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IN" sz="2000" dirty="0">
                          <a:latin typeface="Times New Roman"/>
                          <a:cs typeface="Times New Roman"/>
                        </a:rPr>
                        <a:t>Predicted values using LR are 84% accurate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en-IN" sz="2000" b="0" i="0" kern="1200" dirty="0">
                          <a:solidFill>
                            <a:schemeClr val="dk1"/>
                          </a:solidFill>
                          <a:effectLst/>
                          <a:latin typeface="Times New Roman"/>
                          <a:ea typeface="+mn-ea"/>
                          <a:cs typeface="Times New Roman"/>
                        </a:rPr>
                        <a:t>Assumption of linearity between variables</a:t>
                      </a:r>
                    </a:p>
                    <a:p>
                      <a:pPr marL="342900" lvl="0" indent="-342900">
                        <a:buAutoNum type="arabicPeriod"/>
                      </a:pPr>
                      <a:r>
                        <a:rPr lang="en-US" sz="2000" b="0" i="0" kern="1200" dirty="0">
                          <a:solidFill>
                            <a:schemeClr val="dk1"/>
                          </a:solidFill>
                          <a:effectLst/>
                          <a:latin typeface="Times New Roman"/>
                          <a:ea typeface="+mn-ea"/>
                          <a:cs typeface="Times New Roman"/>
                        </a:rPr>
                        <a:t>Sensitive to outliers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556681"/>
                  </a:ext>
                </a:extLst>
              </a:tr>
              <a:tr h="2038171">
                <a:tc>
                  <a:txBody>
                    <a:bodyPr/>
                    <a:lstStyle/>
                    <a:p>
                      <a:pPr lvl="0">
                        <a:buNone/>
                      </a:pPr>
                      <a:r>
                        <a:rPr lang="en-US" sz="2000" b="0" i="0" u="none" strike="noStrike" noProof="0" dirty="0">
                          <a:latin typeface="Times New Roman"/>
                        </a:rPr>
                        <a:t>EVDHM-ARIMA-Based Time series Forecasting Model and its application for COVID-19 cases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2000" b="0" i="0" u="none" strike="noStrike" noProof="0" dirty="0">
                          <a:latin typeface="Times New Roman"/>
                        </a:rPr>
                        <a:t>Rishi Raj Sharma,</a:t>
                      </a:r>
                      <a:endParaRPr lang="en-IN" sz="2000" b="0" i="0" u="none" strike="noStrike" noProof="0" dirty="0"/>
                    </a:p>
                    <a:p>
                      <a:pPr lvl="0">
                        <a:buNone/>
                      </a:pPr>
                      <a:r>
                        <a:rPr lang="en-US" sz="2000" b="0" i="0" u="none" strike="noStrike" noProof="0" dirty="0">
                          <a:latin typeface="Times New Roman"/>
                        </a:rPr>
                        <a:t>Mohit Kumar,</a:t>
                      </a:r>
                      <a:endParaRPr lang="en-US" sz="2000" b="0" i="0" u="none" strike="noStrike" noProof="0" dirty="0"/>
                    </a:p>
                    <a:p>
                      <a:pPr lvl="0">
                        <a:buNone/>
                      </a:pPr>
                      <a:r>
                        <a:rPr lang="en-US" sz="2000" b="0" i="0" u="none" strike="noStrike" noProof="0" dirty="0">
                          <a:latin typeface="Times New Roman"/>
                        </a:rPr>
                        <a:t>Shishir Maheshwari, Kamla Prasan Ray</a:t>
                      </a:r>
                      <a:endParaRPr lang="en-US" sz="2000" b="0" i="0" u="none" strike="noStrike" noProof="0"/>
                    </a:p>
                    <a:p>
                      <a:pPr lvl="0">
                        <a:buNone/>
                      </a:pPr>
                      <a:r>
                        <a:rPr lang="pt-BR" sz="2000" b="0" i="0" u="none" strike="noStrike" noProof="0" dirty="0"/>
                        <a:t>2021</a:t>
                      </a:r>
                    </a:p>
                    <a:p>
                      <a:pPr lvl="0">
                        <a:buNone/>
                      </a:pPr>
                      <a:endParaRPr lang="en-IN" sz="2000" dirty="0">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IN" sz="2000" b="0" i="0" u="none" strike="noStrike" noProof="0" dirty="0">
                          <a:latin typeface="Times New Roman"/>
                        </a:rPr>
                        <a:t>Wavelet-ARIMA,</a:t>
                      </a:r>
                      <a:endParaRPr lang="en-US" dirty="0"/>
                    </a:p>
                    <a:p>
                      <a:pPr lvl="0">
                        <a:buNone/>
                      </a:pPr>
                      <a:r>
                        <a:rPr lang="en-IN" sz="2000" b="0" i="0" u="none" strike="noStrike" noProof="0" dirty="0">
                          <a:latin typeface="Times New Roman"/>
                        </a:rPr>
                        <a:t>EVDHM-ARIMA, </a:t>
                      </a:r>
                      <a:endParaRPr lang="en-US" dirty="0"/>
                    </a:p>
                    <a:p>
                      <a:pPr lvl="0">
                        <a:buNone/>
                      </a:pPr>
                      <a:r>
                        <a:rPr lang="en-IN" sz="2000" b="0" i="0" u="none" strike="noStrike" noProof="0" dirty="0">
                          <a:latin typeface="Times New Roman"/>
                        </a:rPr>
                        <a:t>PPT-Philips Perron Test</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IN" sz="2000" b="0" i="0" u="none" strike="noStrike" noProof="0" dirty="0">
                          <a:latin typeface="Times New Roman"/>
                        </a:rPr>
                        <a:t>EVDHM-ARIMA gives better results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lvl="0" indent="-342900">
                        <a:buClr>
                          <a:srgbClr val="000000"/>
                        </a:buClr>
                        <a:buAutoNum type="arabicPeriod"/>
                      </a:pPr>
                      <a:r>
                        <a:rPr lang="en-IN" sz="2000" b="0" i="0" u="none" strike="noStrike" kern="1200" noProof="0" dirty="0">
                          <a:solidFill>
                            <a:schemeClr val="dk1"/>
                          </a:solidFill>
                          <a:effectLst/>
                          <a:latin typeface="Times New Roman"/>
                        </a:rPr>
                        <a:t>Performance is poor for long term forecasts</a:t>
                      </a:r>
                      <a:endParaRPr lang="en-US" sz="2000" b="0" i="0" u="none" strike="noStrike" kern="1200" noProof="0" dirty="0">
                        <a:effectLst/>
                      </a:endParaRPr>
                    </a:p>
                    <a:p>
                      <a:pPr marL="342900" lvl="0" indent="-342900">
                        <a:buClr>
                          <a:srgbClr val="000000"/>
                        </a:buClr>
                        <a:buAutoNum type="arabicPeriod"/>
                      </a:pPr>
                      <a:r>
                        <a:rPr lang="en-IN" sz="2000" b="0" i="0" u="none" strike="noStrike" kern="1200" noProof="0" dirty="0">
                          <a:solidFill>
                            <a:schemeClr val="dk1"/>
                          </a:solidFill>
                          <a:effectLst/>
                          <a:latin typeface="Times New Roman"/>
                        </a:rPr>
                        <a:t>Require large 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742054563"/>
                  </a:ext>
                </a:extLst>
              </a:tr>
            </a:tbl>
          </a:graphicData>
        </a:graphic>
      </p:graphicFrame>
      <p:sp>
        <p:nvSpPr>
          <p:cNvPr id="2" name="TextBox 1">
            <a:extLst>
              <a:ext uri="{FF2B5EF4-FFF2-40B4-BE49-F238E27FC236}">
                <a16:creationId xmlns:a16="http://schemas.microsoft.com/office/drawing/2014/main" id="{F738DE9D-2A87-734F-8A6A-6233B6446392}"/>
              </a:ext>
            </a:extLst>
          </p:cNvPr>
          <p:cNvSpPr txBox="1"/>
          <p:nvPr/>
        </p:nvSpPr>
        <p:spPr>
          <a:xfrm>
            <a:off x="465296" y="663635"/>
            <a:ext cx="54157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F7698"/>
                </a:solidFill>
                <a:latin typeface="Times New Roman"/>
              </a:rPr>
              <a:t>LITERATURE REVIEW</a:t>
            </a:r>
            <a:endParaRPr lang="en-US" sz="2800" dirty="0"/>
          </a:p>
        </p:txBody>
      </p:sp>
    </p:spTree>
    <p:extLst>
      <p:ext uri="{BB962C8B-B14F-4D97-AF65-F5344CB8AC3E}">
        <p14:creationId xmlns:p14="http://schemas.microsoft.com/office/powerpoint/2010/main" val="351092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7659</TotalTime>
  <Words>2087</Words>
  <Application>Microsoft Office PowerPoint</Application>
  <PresentationFormat>Widescreen</PresentationFormat>
  <Paragraphs>270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Söhne</vt:lpstr>
      <vt:lpstr>Times New Roman</vt:lpstr>
      <vt:lpstr>Trebuchet MS</vt:lpstr>
      <vt:lpstr>Wingdings</vt:lpstr>
      <vt:lpstr>Wingdings 3</vt:lpstr>
      <vt:lpstr>Facet</vt:lpstr>
      <vt:lpstr>PowerPoint Presentation</vt:lpstr>
      <vt:lpstr>Table of Contents</vt:lpstr>
      <vt:lpstr>PowerPoint Presentation</vt:lpstr>
      <vt:lpstr>ABSTRACT</vt:lpstr>
      <vt:lpstr>MOTIVATION</vt:lpstr>
      <vt:lpstr>OBJECTIVE</vt:lpstr>
      <vt:lpstr>ADVANTAGES</vt:lpstr>
      <vt:lpstr>SCOPE &amp; APPLICATIONS OF THE PROJECT</vt:lpstr>
      <vt:lpstr>PowerPoint Presentation</vt:lpstr>
      <vt:lpstr>PowerPoint Presentation</vt:lpstr>
      <vt:lpstr>PowerPoint Presentation</vt:lpstr>
      <vt:lpstr>PowerPoint Presentation</vt:lpstr>
      <vt:lpstr>PowerPoint Presentation</vt:lpstr>
      <vt:lpstr>EXISTING SYSTEM </vt:lpstr>
      <vt:lpstr>PowerPoint Presentation</vt:lpstr>
      <vt:lpstr>PROPOSED METHODOLOGY</vt:lpstr>
      <vt:lpstr>PowerPoint Presentation</vt:lpstr>
      <vt:lpstr>PowerPoint Presentation</vt:lpstr>
      <vt:lpstr>PowerPoint Presentation</vt:lpstr>
      <vt:lpstr>ARCHITECTURE</vt:lpstr>
      <vt:lpstr>MODULES </vt:lpstr>
      <vt:lpstr>RESULTS AND DISCUSSION</vt:lpstr>
      <vt:lpstr>RESULTS AND DISCUSSION</vt:lpstr>
      <vt:lpstr>RESULTS AND DISCUSSION</vt:lpstr>
      <vt:lpstr>CONCLUSION</vt:lpstr>
      <vt:lpstr>CONCLUSION AND FUTURE SCOPE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Pranay Agarwal</dc:creator>
  <cp:lastModifiedBy>Harshini Srinivasan</cp:lastModifiedBy>
  <cp:revision>97</cp:revision>
  <dcterms:created xsi:type="dcterms:W3CDTF">2021-09-26T03:51:01Z</dcterms:created>
  <dcterms:modified xsi:type="dcterms:W3CDTF">2023-05-27T11:20:33Z</dcterms:modified>
</cp:coreProperties>
</file>