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2918400" cy="21945600"/>
  <p:notesSz cx="6858000" cy="9144000"/>
  <p:defaultTextStyle>
    <a:defPPr>
      <a:defRPr lang="en-US"/>
    </a:defPPr>
    <a:lvl1pPr marL="0" algn="l" defTabSz="2632840" rtl="0" eaLnBrk="1" latinLnBrk="0" hangingPunct="1">
      <a:defRPr sz="5184" kern="1200">
        <a:solidFill>
          <a:schemeClr val="tx1"/>
        </a:solidFill>
        <a:latin typeface="+mn-lt"/>
        <a:ea typeface="+mn-ea"/>
        <a:cs typeface="+mn-cs"/>
      </a:defRPr>
    </a:lvl1pPr>
    <a:lvl2pPr marL="1316420" algn="l" defTabSz="2632840" rtl="0" eaLnBrk="1" latinLnBrk="0" hangingPunct="1">
      <a:defRPr sz="5184" kern="1200">
        <a:solidFill>
          <a:schemeClr val="tx1"/>
        </a:solidFill>
        <a:latin typeface="+mn-lt"/>
        <a:ea typeface="+mn-ea"/>
        <a:cs typeface="+mn-cs"/>
      </a:defRPr>
    </a:lvl2pPr>
    <a:lvl3pPr marL="2632840" algn="l" defTabSz="2632840" rtl="0" eaLnBrk="1" latinLnBrk="0" hangingPunct="1">
      <a:defRPr sz="5184" kern="1200">
        <a:solidFill>
          <a:schemeClr val="tx1"/>
        </a:solidFill>
        <a:latin typeface="+mn-lt"/>
        <a:ea typeface="+mn-ea"/>
        <a:cs typeface="+mn-cs"/>
      </a:defRPr>
    </a:lvl3pPr>
    <a:lvl4pPr marL="3949260" algn="l" defTabSz="2632840" rtl="0" eaLnBrk="1" latinLnBrk="0" hangingPunct="1">
      <a:defRPr sz="5184" kern="1200">
        <a:solidFill>
          <a:schemeClr val="tx1"/>
        </a:solidFill>
        <a:latin typeface="+mn-lt"/>
        <a:ea typeface="+mn-ea"/>
        <a:cs typeface="+mn-cs"/>
      </a:defRPr>
    </a:lvl4pPr>
    <a:lvl5pPr marL="5265680" algn="l" defTabSz="2632840" rtl="0" eaLnBrk="1" latinLnBrk="0" hangingPunct="1">
      <a:defRPr sz="5184" kern="1200">
        <a:solidFill>
          <a:schemeClr val="tx1"/>
        </a:solidFill>
        <a:latin typeface="+mn-lt"/>
        <a:ea typeface="+mn-ea"/>
        <a:cs typeface="+mn-cs"/>
      </a:defRPr>
    </a:lvl5pPr>
    <a:lvl6pPr marL="6582100" algn="l" defTabSz="2632840" rtl="0" eaLnBrk="1" latinLnBrk="0" hangingPunct="1">
      <a:defRPr sz="5184" kern="1200">
        <a:solidFill>
          <a:schemeClr val="tx1"/>
        </a:solidFill>
        <a:latin typeface="+mn-lt"/>
        <a:ea typeface="+mn-ea"/>
        <a:cs typeface="+mn-cs"/>
      </a:defRPr>
    </a:lvl6pPr>
    <a:lvl7pPr marL="7898520" algn="l" defTabSz="2632840" rtl="0" eaLnBrk="1" latinLnBrk="0" hangingPunct="1">
      <a:defRPr sz="5184" kern="1200">
        <a:solidFill>
          <a:schemeClr val="tx1"/>
        </a:solidFill>
        <a:latin typeface="+mn-lt"/>
        <a:ea typeface="+mn-ea"/>
        <a:cs typeface="+mn-cs"/>
      </a:defRPr>
    </a:lvl7pPr>
    <a:lvl8pPr marL="9214940" algn="l" defTabSz="2632840" rtl="0" eaLnBrk="1" latinLnBrk="0" hangingPunct="1">
      <a:defRPr sz="5184" kern="1200">
        <a:solidFill>
          <a:schemeClr val="tx1"/>
        </a:solidFill>
        <a:latin typeface="+mn-lt"/>
        <a:ea typeface="+mn-ea"/>
        <a:cs typeface="+mn-cs"/>
      </a:defRPr>
    </a:lvl8pPr>
    <a:lvl9pPr marL="10531360" algn="l" defTabSz="2632840"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592" userDrawn="1">
          <p15:clr>
            <a:srgbClr val="A4A3A4"/>
          </p15:clr>
        </p15:guide>
        <p15:guide id="3" pos="6912" userDrawn="1">
          <p15:clr>
            <a:srgbClr val="A4A3A4"/>
          </p15:clr>
        </p15:guide>
        <p15:guide id="4" pos="13842" userDrawn="1">
          <p15:clr>
            <a:srgbClr val="A4A3A4"/>
          </p15:clr>
        </p15:guide>
        <p15:guide id="5" orient="horz" pos="9216" userDrawn="1">
          <p15:clr>
            <a:srgbClr val="A4A3A4"/>
          </p15:clr>
        </p15:guide>
        <p15:guide id="6" orient="horz" pos="32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84BF"/>
    <a:srgbClr val="3283BF"/>
    <a:srgbClr val="FFC828"/>
    <a:srgbClr val="8BC7EA"/>
    <a:srgbClr val="FAFAFA"/>
    <a:srgbClr val="0054A6"/>
    <a:srgbClr val="5B84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31" d="100"/>
          <a:sy n="31" d="100"/>
        </p:scale>
        <p:origin x="614" y="67"/>
      </p:cViewPr>
      <p:guideLst>
        <p:guide orient="horz" pos="4592"/>
        <p:guide pos="6912"/>
        <p:guide pos="13842"/>
        <p:guide orient="horz" pos="9216"/>
        <p:guide orient="horz" pos="32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C3D1F1-7914-458A-AAD6-4B7F8B7C5CF9}" type="datetimeFigureOut">
              <a:rPr lang="en-US" smtClean="0"/>
              <a:t>10/2/2018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35C8BC-C405-451A-9D50-F41DC4C35960}" type="slidenum">
              <a:rPr lang="en-US" smtClean="0"/>
              <a:t>‹#›</a:t>
            </a:fld>
            <a:endParaRPr lang="en-US"/>
          </a:p>
        </p:txBody>
      </p:sp>
    </p:spTree>
    <p:extLst>
      <p:ext uri="{BB962C8B-B14F-4D97-AF65-F5344CB8AC3E}">
        <p14:creationId xmlns:p14="http://schemas.microsoft.com/office/powerpoint/2010/main" val="2181477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3D1F1-7914-458A-AAD6-4B7F8B7C5CF9}" type="datetimeFigureOut">
              <a:rPr lang="en-US" smtClean="0"/>
              <a:t>10/2/2018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35C8BC-C405-451A-9D50-F41DC4C35960}" type="slidenum">
              <a:rPr lang="en-US" smtClean="0"/>
              <a:t>‹#›</a:t>
            </a:fld>
            <a:endParaRPr lang="en-US"/>
          </a:p>
        </p:txBody>
      </p:sp>
    </p:spTree>
    <p:extLst>
      <p:ext uri="{BB962C8B-B14F-4D97-AF65-F5344CB8AC3E}">
        <p14:creationId xmlns:p14="http://schemas.microsoft.com/office/powerpoint/2010/main" val="2129966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3D1F1-7914-458A-AAD6-4B7F8B7C5CF9}" type="datetimeFigureOut">
              <a:rPr lang="en-US" smtClean="0"/>
              <a:t>10/2/2018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35C8BC-C405-451A-9D50-F41DC4C35960}" type="slidenum">
              <a:rPr lang="en-US" smtClean="0"/>
              <a:t>‹#›</a:t>
            </a:fld>
            <a:endParaRPr lang="en-US"/>
          </a:p>
        </p:txBody>
      </p:sp>
    </p:spTree>
    <p:extLst>
      <p:ext uri="{BB962C8B-B14F-4D97-AF65-F5344CB8AC3E}">
        <p14:creationId xmlns:p14="http://schemas.microsoft.com/office/powerpoint/2010/main" val="3302739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3D1F1-7914-458A-AAD6-4B7F8B7C5CF9}" type="datetimeFigureOut">
              <a:rPr lang="en-US" smtClean="0"/>
              <a:t>10/2/2018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35C8BC-C405-451A-9D50-F41DC4C35960}" type="slidenum">
              <a:rPr lang="en-US" smtClean="0"/>
              <a:t>‹#›</a:t>
            </a:fld>
            <a:endParaRPr lang="en-US"/>
          </a:p>
        </p:txBody>
      </p:sp>
    </p:spTree>
    <p:extLst>
      <p:ext uri="{BB962C8B-B14F-4D97-AF65-F5344CB8AC3E}">
        <p14:creationId xmlns:p14="http://schemas.microsoft.com/office/powerpoint/2010/main" val="811761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C3D1F1-7914-458A-AAD6-4B7F8B7C5CF9}" type="datetimeFigureOut">
              <a:rPr lang="en-US" smtClean="0"/>
              <a:t>10/2/2018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35C8BC-C405-451A-9D50-F41DC4C35960}" type="slidenum">
              <a:rPr lang="en-US" smtClean="0"/>
              <a:t>‹#›</a:t>
            </a:fld>
            <a:endParaRPr lang="en-US"/>
          </a:p>
        </p:txBody>
      </p:sp>
    </p:spTree>
    <p:extLst>
      <p:ext uri="{BB962C8B-B14F-4D97-AF65-F5344CB8AC3E}">
        <p14:creationId xmlns:p14="http://schemas.microsoft.com/office/powerpoint/2010/main" val="3681150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C3D1F1-7914-458A-AAD6-4B7F8B7C5CF9}" type="datetimeFigureOut">
              <a:rPr lang="en-US" smtClean="0"/>
              <a:t>10/2/2018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35C8BC-C405-451A-9D50-F41DC4C35960}" type="slidenum">
              <a:rPr lang="en-US" smtClean="0"/>
              <a:t>‹#›</a:t>
            </a:fld>
            <a:endParaRPr lang="en-US"/>
          </a:p>
        </p:txBody>
      </p:sp>
    </p:spTree>
    <p:extLst>
      <p:ext uri="{BB962C8B-B14F-4D97-AF65-F5344CB8AC3E}">
        <p14:creationId xmlns:p14="http://schemas.microsoft.com/office/powerpoint/2010/main" val="2890162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C3D1F1-7914-458A-AAD6-4B7F8B7C5CF9}" type="datetimeFigureOut">
              <a:rPr lang="en-US" smtClean="0"/>
              <a:t>10/2/2018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35C8BC-C405-451A-9D50-F41DC4C35960}" type="slidenum">
              <a:rPr lang="en-US" smtClean="0"/>
              <a:t>‹#›</a:t>
            </a:fld>
            <a:endParaRPr lang="en-US"/>
          </a:p>
        </p:txBody>
      </p:sp>
    </p:spTree>
    <p:extLst>
      <p:ext uri="{BB962C8B-B14F-4D97-AF65-F5344CB8AC3E}">
        <p14:creationId xmlns:p14="http://schemas.microsoft.com/office/powerpoint/2010/main" val="856021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C3D1F1-7914-458A-AAD6-4B7F8B7C5CF9}" type="datetimeFigureOut">
              <a:rPr lang="en-US" smtClean="0"/>
              <a:t>10/2/2018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35C8BC-C405-451A-9D50-F41DC4C35960}" type="slidenum">
              <a:rPr lang="en-US" smtClean="0"/>
              <a:t>‹#›</a:t>
            </a:fld>
            <a:endParaRPr lang="en-US"/>
          </a:p>
        </p:txBody>
      </p:sp>
    </p:spTree>
    <p:extLst>
      <p:ext uri="{BB962C8B-B14F-4D97-AF65-F5344CB8AC3E}">
        <p14:creationId xmlns:p14="http://schemas.microsoft.com/office/powerpoint/2010/main" val="1750261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C3D1F1-7914-458A-AAD6-4B7F8B7C5CF9}" type="datetimeFigureOut">
              <a:rPr lang="en-US" smtClean="0"/>
              <a:t>10/2/2018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35C8BC-C405-451A-9D50-F41DC4C35960}" type="slidenum">
              <a:rPr lang="en-US" smtClean="0"/>
              <a:t>‹#›</a:t>
            </a:fld>
            <a:endParaRPr lang="en-US"/>
          </a:p>
        </p:txBody>
      </p:sp>
    </p:spTree>
    <p:extLst>
      <p:ext uri="{BB962C8B-B14F-4D97-AF65-F5344CB8AC3E}">
        <p14:creationId xmlns:p14="http://schemas.microsoft.com/office/powerpoint/2010/main" val="1582561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72C3D1F1-7914-458A-AAD6-4B7F8B7C5CF9}" type="datetimeFigureOut">
              <a:rPr lang="en-US" smtClean="0"/>
              <a:t>10/2/2018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35C8BC-C405-451A-9D50-F41DC4C35960}" type="slidenum">
              <a:rPr lang="en-US" smtClean="0"/>
              <a:t>‹#›</a:t>
            </a:fld>
            <a:endParaRPr lang="en-US"/>
          </a:p>
        </p:txBody>
      </p:sp>
    </p:spTree>
    <p:extLst>
      <p:ext uri="{BB962C8B-B14F-4D97-AF65-F5344CB8AC3E}">
        <p14:creationId xmlns:p14="http://schemas.microsoft.com/office/powerpoint/2010/main" val="2596513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72C3D1F1-7914-458A-AAD6-4B7F8B7C5CF9}" type="datetimeFigureOut">
              <a:rPr lang="en-US" smtClean="0"/>
              <a:t>10/2/2018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35C8BC-C405-451A-9D50-F41DC4C35960}" type="slidenum">
              <a:rPr lang="en-US" smtClean="0"/>
              <a:t>‹#›</a:t>
            </a:fld>
            <a:endParaRPr lang="en-US"/>
          </a:p>
        </p:txBody>
      </p:sp>
    </p:spTree>
    <p:extLst>
      <p:ext uri="{BB962C8B-B14F-4D97-AF65-F5344CB8AC3E}">
        <p14:creationId xmlns:p14="http://schemas.microsoft.com/office/powerpoint/2010/main" val="203689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72C3D1F1-7914-458A-AAD6-4B7F8B7C5CF9}" type="datetimeFigureOut">
              <a:rPr lang="en-US" smtClean="0"/>
              <a:t>10/2/2018</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B035C8BC-C405-451A-9D50-F41DC4C35960}" type="slidenum">
              <a:rPr lang="en-US" smtClean="0"/>
              <a:t>‹#›</a:t>
            </a:fld>
            <a:endParaRPr lang="en-US"/>
          </a:p>
        </p:txBody>
      </p:sp>
    </p:spTree>
    <p:extLst>
      <p:ext uri="{BB962C8B-B14F-4D97-AF65-F5344CB8AC3E}">
        <p14:creationId xmlns:p14="http://schemas.microsoft.com/office/powerpoint/2010/main" val="41014784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8400" y="691978"/>
            <a:ext cx="29543144" cy="2960365"/>
          </a:xfrm>
          <a:ln>
            <a:noFill/>
          </a:ln>
        </p:spPr>
        <p:style>
          <a:lnRef idx="2">
            <a:schemeClr val="dk1"/>
          </a:lnRef>
          <a:fillRef idx="1">
            <a:schemeClr val="lt1"/>
          </a:fillRef>
          <a:effectRef idx="0">
            <a:schemeClr val="dk1"/>
          </a:effectRef>
          <a:fontRef idx="minor">
            <a:schemeClr val="dk1"/>
          </a:fontRef>
        </p:style>
        <p:txBody>
          <a:bodyPr anchor="t">
            <a:normAutofit/>
          </a:bodyPr>
          <a:lstStyle/>
          <a:p>
            <a:r>
              <a:rPr lang="en-US" sz="9600" b="1" dirty="0">
                <a:solidFill>
                  <a:schemeClr val="tx1"/>
                </a:solidFill>
              </a:rPr>
              <a:t>Degraded Document Image Restoration</a:t>
            </a:r>
            <a:br>
              <a:rPr lang="en-US" dirty="0">
                <a:solidFill>
                  <a:srgbClr val="3284BF"/>
                </a:solidFill>
              </a:rPr>
            </a:br>
            <a:r>
              <a:rPr lang="en-US" sz="5400" dirty="0">
                <a:solidFill>
                  <a:schemeClr val="tx1"/>
                </a:solidFill>
              </a:rPr>
              <a:t>Harshini Keerthi Vasan, Keerthi S, SRM Easwari Engineering College</a:t>
            </a:r>
          </a:p>
        </p:txBody>
      </p:sp>
      <p:sp>
        <p:nvSpPr>
          <p:cNvPr id="7" name="Rectangle 6"/>
          <p:cNvSpPr/>
          <p:nvPr/>
        </p:nvSpPr>
        <p:spPr>
          <a:xfrm>
            <a:off x="936856" y="4433429"/>
            <a:ext cx="31089600" cy="2286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baseline="-25000" dirty="0">
              <a:solidFill>
                <a:schemeClr val="tx1"/>
              </a:solidFill>
            </a:endParaRPr>
          </a:p>
        </p:txBody>
      </p:sp>
      <p:sp>
        <p:nvSpPr>
          <p:cNvPr id="8" name="Rectangle 7"/>
          <p:cNvSpPr/>
          <p:nvPr/>
        </p:nvSpPr>
        <p:spPr>
          <a:xfrm>
            <a:off x="2438400" y="4876800"/>
            <a:ext cx="8534400" cy="15849600"/>
          </a:xfrm>
          <a:prstGeom prst="rect">
            <a:avLst/>
          </a:prstGeom>
          <a:no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dirty="0"/>
          </a:p>
        </p:txBody>
      </p:sp>
      <p:sp>
        <p:nvSpPr>
          <p:cNvPr id="9" name="Rectangle 8"/>
          <p:cNvSpPr/>
          <p:nvPr/>
        </p:nvSpPr>
        <p:spPr>
          <a:xfrm>
            <a:off x="11730208" y="4876800"/>
            <a:ext cx="8996192" cy="15849600"/>
          </a:xfrm>
          <a:prstGeom prst="rect">
            <a:avLst/>
          </a:prstGeom>
          <a:no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a:p>
        </p:txBody>
      </p:sp>
      <p:sp>
        <p:nvSpPr>
          <p:cNvPr id="10" name="Rectangle 9"/>
          <p:cNvSpPr/>
          <p:nvPr/>
        </p:nvSpPr>
        <p:spPr>
          <a:xfrm>
            <a:off x="21945600" y="4876800"/>
            <a:ext cx="8534400" cy="15849600"/>
          </a:xfrm>
          <a:prstGeom prst="rect">
            <a:avLst/>
          </a:prstGeom>
          <a:no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56"/>
          </a:p>
        </p:txBody>
      </p:sp>
      <p:sp>
        <p:nvSpPr>
          <p:cNvPr id="11" name="TextBox 10"/>
          <p:cNvSpPr txBox="1"/>
          <p:nvPr/>
        </p:nvSpPr>
        <p:spPr>
          <a:xfrm>
            <a:off x="1743053" y="4748054"/>
            <a:ext cx="8668870" cy="995209"/>
          </a:xfrm>
          <a:prstGeom prst="rect">
            <a:avLst/>
          </a:prstGeom>
          <a:noFill/>
        </p:spPr>
        <p:txBody>
          <a:bodyPr wrap="square" rtlCol="0">
            <a:spAutoFit/>
          </a:bodyPr>
          <a:lstStyle/>
          <a:p>
            <a:r>
              <a:rPr lang="en-US" sz="5867" b="1" dirty="0"/>
              <a:t>Project Goal</a:t>
            </a:r>
          </a:p>
        </p:txBody>
      </p:sp>
      <p:sp>
        <p:nvSpPr>
          <p:cNvPr id="13" name="TextBox 12"/>
          <p:cNvSpPr txBox="1"/>
          <p:nvPr/>
        </p:nvSpPr>
        <p:spPr>
          <a:xfrm>
            <a:off x="11765850" y="4722088"/>
            <a:ext cx="9234703" cy="995209"/>
          </a:xfrm>
          <a:prstGeom prst="rect">
            <a:avLst/>
          </a:prstGeom>
          <a:noFill/>
        </p:spPr>
        <p:txBody>
          <a:bodyPr wrap="square" rtlCol="0">
            <a:spAutoFit/>
          </a:bodyPr>
          <a:lstStyle/>
          <a:p>
            <a:r>
              <a:rPr lang="en-US" sz="5867" b="1" dirty="0"/>
              <a:t>Key Idea</a:t>
            </a:r>
          </a:p>
        </p:txBody>
      </p:sp>
      <p:sp>
        <p:nvSpPr>
          <p:cNvPr id="14" name="TextBox 13"/>
          <p:cNvSpPr txBox="1"/>
          <p:nvPr/>
        </p:nvSpPr>
        <p:spPr>
          <a:xfrm>
            <a:off x="1680992" y="12002703"/>
            <a:ext cx="7428878" cy="995209"/>
          </a:xfrm>
          <a:prstGeom prst="rect">
            <a:avLst/>
          </a:prstGeom>
          <a:noFill/>
        </p:spPr>
        <p:txBody>
          <a:bodyPr wrap="square" rtlCol="0">
            <a:spAutoFit/>
          </a:bodyPr>
          <a:lstStyle/>
          <a:p>
            <a:r>
              <a:rPr lang="en-US" sz="5867" b="1" dirty="0"/>
              <a:t>Motivation</a:t>
            </a:r>
          </a:p>
        </p:txBody>
      </p:sp>
      <p:sp>
        <p:nvSpPr>
          <p:cNvPr id="15" name="TextBox 14"/>
          <p:cNvSpPr txBox="1"/>
          <p:nvPr/>
        </p:nvSpPr>
        <p:spPr>
          <a:xfrm>
            <a:off x="22713815" y="4713568"/>
            <a:ext cx="8238706" cy="995209"/>
          </a:xfrm>
          <a:prstGeom prst="rect">
            <a:avLst/>
          </a:prstGeom>
          <a:noFill/>
        </p:spPr>
        <p:txBody>
          <a:bodyPr wrap="square" rtlCol="0">
            <a:spAutoFit/>
          </a:bodyPr>
          <a:lstStyle/>
          <a:p>
            <a:r>
              <a:rPr lang="en-US" sz="5867" b="1" dirty="0"/>
              <a:t>Results</a:t>
            </a:r>
          </a:p>
        </p:txBody>
      </p:sp>
      <p:sp>
        <p:nvSpPr>
          <p:cNvPr id="16" name="TextBox 15"/>
          <p:cNvSpPr txBox="1"/>
          <p:nvPr/>
        </p:nvSpPr>
        <p:spPr>
          <a:xfrm>
            <a:off x="22787737" y="17512171"/>
            <a:ext cx="8238707" cy="995209"/>
          </a:xfrm>
          <a:prstGeom prst="rect">
            <a:avLst/>
          </a:prstGeom>
          <a:noFill/>
        </p:spPr>
        <p:txBody>
          <a:bodyPr wrap="square" rtlCol="0">
            <a:spAutoFit/>
          </a:bodyPr>
          <a:lstStyle/>
          <a:p>
            <a:r>
              <a:rPr lang="en-US" sz="5867" b="1" dirty="0"/>
              <a:t>Future Work</a:t>
            </a:r>
          </a:p>
        </p:txBody>
      </p:sp>
      <p:sp>
        <p:nvSpPr>
          <p:cNvPr id="26" name="TextBox 25"/>
          <p:cNvSpPr txBox="1"/>
          <p:nvPr/>
        </p:nvSpPr>
        <p:spPr>
          <a:xfrm>
            <a:off x="1743053" y="5776470"/>
            <a:ext cx="8076934" cy="2400657"/>
          </a:xfrm>
          <a:prstGeom prst="rect">
            <a:avLst/>
          </a:prstGeom>
          <a:noFill/>
        </p:spPr>
        <p:txBody>
          <a:bodyPr wrap="square" rtlCol="0">
            <a:spAutoFit/>
          </a:bodyPr>
          <a:lstStyle/>
          <a:p>
            <a:pPr marL="342900" indent="-342900">
              <a:buFont typeface="Wingdings" panose="05000000000000000000" pitchFamily="2" charset="2"/>
              <a:buChar char="v"/>
            </a:pPr>
            <a:r>
              <a:rPr lang="en-US" sz="2500" dirty="0">
                <a:cs typeface="Arial" pitchFamily="34" charset="0"/>
              </a:rPr>
              <a:t>Restore the degraded documents using novel document image processing techniques.</a:t>
            </a:r>
          </a:p>
          <a:p>
            <a:pPr marL="342900" indent="-342900">
              <a:buFont typeface="Wingdings" panose="05000000000000000000" pitchFamily="2" charset="2"/>
              <a:buChar char="v"/>
            </a:pPr>
            <a:r>
              <a:rPr lang="en-US" sz="2500" dirty="0">
                <a:cs typeface="Arial" pitchFamily="34" charset="0"/>
              </a:rPr>
              <a:t>Reduce the binarization error by minimum parameter tuning using contrast image construction. </a:t>
            </a:r>
          </a:p>
          <a:p>
            <a:pPr marL="342900" indent="-342900">
              <a:buFont typeface="Wingdings" panose="05000000000000000000" pitchFamily="2" charset="2"/>
              <a:buChar char="v"/>
            </a:pPr>
            <a:r>
              <a:rPr lang="en-US" sz="2500" dirty="0">
                <a:cs typeface="Arial" pitchFamily="34" charset="0"/>
              </a:rPr>
              <a:t>Minimize the computational time for text stroke edge pixel detection using sobel edge detection algorithm</a:t>
            </a:r>
            <a:endParaRPr lang="en-US" sz="2500" dirty="0"/>
          </a:p>
        </p:txBody>
      </p:sp>
      <p:sp>
        <p:nvSpPr>
          <p:cNvPr id="29" name="TextBox 28"/>
          <p:cNvSpPr txBox="1"/>
          <p:nvPr/>
        </p:nvSpPr>
        <p:spPr>
          <a:xfrm>
            <a:off x="1695706" y="13078618"/>
            <a:ext cx="8263614" cy="2785378"/>
          </a:xfrm>
          <a:prstGeom prst="rect">
            <a:avLst/>
          </a:prstGeom>
          <a:noFill/>
        </p:spPr>
        <p:txBody>
          <a:bodyPr wrap="square" rtlCol="0">
            <a:spAutoFit/>
          </a:bodyPr>
          <a:lstStyle/>
          <a:p>
            <a:pPr marL="457200" indent="-457200" algn="just">
              <a:buFont typeface="Wingdings" panose="05000000000000000000" pitchFamily="2" charset="2"/>
              <a:buChar char="v"/>
            </a:pPr>
            <a:r>
              <a:rPr lang="en-US" sz="2500" dirty="0">
                <a:cs typeface="Arial" pitchFamily="34" charset="0"/>
              </a:rPr>
              <a:t>The historical documents represent the main support of knowledge transfer.</a:t>
            </a:r>
          </a:p>
          <a:p>
            <a:pPr marL="457200" indent="-457200" algn="just">
              <a:buFont typeface="Wingdings" panose="05000000000000000000" pitchFamily="2" charset="2"/>
              <a:buChar char="v"/>
            </a:pPr>
            <a:r>
              <a:rPr lang="en-US" sz="2500" dirty="0">
                <a:cs typeface="Arial" pitchFamily="34" charset="0"/>
              </a:rPr>
              <a:t>Documental degradation results in diminished robustness with high computational complexity.</a:t>
            </a:r>
          </a:p>
          <a:p>
            <a:pPr marL="457200" indent="-457200" algn="just">
              <a:buFont typeface="Wingdings" panose="05000000000000000000" pitchFamily="2" charset="2"/>
              <a:buChar char="v"/>
            </a:pPr>
            <a:r>
              <a:rPr lang="en-US" sz="2500" dirty="0">
                <a:cs typeface="Arial" pitchFamily="34" charset="0"/>
              </a:rPr>
              <a:t>The image binarization system will improve the degree of success in character segmentation and recognition such as in Optical Character Recognition(OCR).</a:t>
            </a:r>
          </a:p>
        </p:txBody>
      </p:sp>
      <p:sp>
        <p:nvSpPr>
          <p:cNvPr id="36" name="TextBox 35"/>
          <p:cNvSpPr txBox="1"/>
          <p:nvPr/>
        </p:nvSpPr>
        <p:spPr>
          <a:xfrm>
            <a:off x="11785360" y="5797526"/>
            <a:ext cx="8885888" cy="3241978"/>
          </a:xfrm>
          <a:prstGeom prst="rect">
            <a:avLst/>
          </a:prstGeom>
          <a:noFill/>
        </p:spPr>
        <p:txBody>
          <a:bodyPr wrap="square" rtlCol="0">
            <a:spAutoFit/>
          </a:bodyPr>
          <a:lstStyle/>
          <a:p>
            <a:pPr marL="342900" indent="-342900">
              <a:buFont typeface="Wingdings" panose="05000000000000000000" pitchFamily="2" charset="2"/>
              <a:buChar char="v"/>
            </a:pPr>
            <a:r>
              <a:rPr lang="en-US" sz="2500" dirty="0">
                <a:cs typeface="Arial" pitchFamily="34" charset="0"/>
              </a:rPr>
              <a:t>A binarization system is developed to produce a refined document image with superior quality using Sobel Edge Detection algorithm.</a:t>
            </a:r>
          </a:p>
          <a:p>
            <a:pPr marL="342900" indent="-342900">
              <a:buFont typeface="Wingdings" panose="05000000000000000000" pitchFamily="2" charset="2"/>
              <a:buChar char="v"/>
            </a:pPr>
            <a:r>
              <a:rPr lang="en-US" sz="2500" dirty="0">
                <a:cs typeface="Arial" pitchFamily="34" charset="0"/>
              </a:rPr>
              <a:t>Adaptive contrast map is used as an advanced technique to alter the pixel range according to the contrast and gradient of the input image.</a:t>
            </a:r>
          </a:p>
          <a:p>
            <a:r>
              <a:rPr lang="en-US" sz="2800" dirty="0">
                <a:latin typeface="Arial" pitchFamily="34" charset="0"/>
                <a:cs typeface="Arial" pitchFamily="34" charset="0"/>
              </a:rPr>
              <a:t>   </a:t>
            </a:r>
            <a:r>
              <a:rPr lang="en-US" sz="2800" b="1" dirty="0">
                <a:latin typeface="Arial" pitchFamily="34" charset="0"/>
                <a:cs typeface="Arial" pitchFamily="34" charset="0"/>
              </a:rPr>
              <a:t>            </a:t>
            </a:r>
            <a:endParaRPr lang="en-US" sz="2800" dirty="0">
              <a:latin typeface="Arial" pitchFamily="34" charset="0"/>
              <a:cs typeface="Arial" pitchFamily="34" charset="0"/>
            </a:endParaRPr>
          </a:p>
          <a:p>
            <a:endParaRPr lang="en-US" sz="2667" dirty="0"/>
          </a:p>
        </p:txBody>
      </p:sp>
      <p:sp>
        <p:nvSpPr>
          <p:cNvPr id="45" name="TextBox 44"/>
          <p:cNvSpPr txBox="1"/>
          <p:nvPr/>
        </p:nvSpPr>
        <p:spPr>
          <a:xfrm>
            <a:off x="22787737" y="18463764"/>
            <a:ext cx="8090861" cy="2492990"/>
          </a:xfrm>
          <a:prstGeom prst="rect">
            <a:avLst/>
          </a:prstGeom>
          <a:noFill/>
        </p:spPr>
        <p:txBody>
          <a:bodyPr wrap="square" rtlCol="0">
            <a:spAutoFit/>
          </a:bodyPr>
          <a:lstStyle/>
          <a:p>
            <a:pPr marL="342900" indent="-342900">
              <a:buFont typeface="Wingdings" panose="05000000000000000000" pitchFamily="2" charset="2"/>
              <a:buChar char="v"/>
            </a:pPr>
            <a:r>
              <a:rPr lang="en-IN" sz="2500" dirty="0"/>
              <a:t>Various other global thresholding techniques such as adaptive thresholding can be used with sobel edge detection.</a:t>
            </a:r>
          </a:p>
          <a:p>
            <a:pPr marL="342900" indent="-342900">
              <a:buFont typeface="Wingdings" panose="05000000000000000000" pitchFamily="2" charset="2"/>
              <a:buChar char="v"/>
            </a:pPr>
            <a:r>
              <a:rPr lang="en-US" sz="2500" dirty="0">
                <a:cs typeface="Arial" pitchFamily="34" charset="0"/>
              </a:rPr>
              <a:t>The obtained output can be tested for better results using other techniques such as F-Measure , MSE .</a:t>
            </a:r>
            <a:endParaRPr lang="en-IN" sz="2500" dirty="0">
              <a:cs typeface="Arial" pitchFamily="34" charset="0"/>
            </a:endParaRPr>
          </a:p>
          <a:p>
            <a:pPr marL="342900" indent="-342900">
              <a:buFont typeface="Wingdings" panose="05000000000000000000" pitchFamily="2" charset="2"/>
              <a:buChar char="v"/>
            </a:pPr>
            <a:endParaRPr lang="en-US" sz="2500" dirty="0"/>
          </a:p>
        </p:txBody>
      </p:sp>
      <p:sp>
        <p:nvSpPr>
          <p:cNvPr id="46" name="TextBox 45"/>
          <p:cNvSpPr txBox="1"/>
          <p:nvPr/>
        </p:nvSpPr>
        <p:spPr>
          <a:xfrm>
            <a:off x="22742798" y="5776470"/>
            <a:ext cx="8534400" cy="3241978"/>
          </a:xfrm>
          <a:prstGeom prst="rect">
            <a:avLst/>
          </a:prstGeom>
          <a:noFill/>
        </p:spPr>
        <p:txBody>
          <a:bodyPr wrap="square" rtlCol="0">
            <a:spAutoFit/>
          </a:bodyPr>
          <a:lstStyle/>
          <a:p>
            <a:pPr marL="457200" indent="-457200">
              <a:buFont typeface="Wingdings" panose="05000000000000000000" pitchFamily="2" charset="2"/>
              <a:buChar char="v"/>
            </a:pPr>
            <a:r>
              <a:rPr lang="en-US" sz="2500" dirty="0">
                <a:cs typeface="Arial" pitchFamily="34" charset="0"/>
              </a:rPr>
              <a:t>Performance Analysis for this system is carried out using PSNR (Peak Signal to Noise Ratio). The PSNR value of OTSU combined with sobel edge detection is higher than canny edge detection technique.</a:t>
            </a:r>
          </a:p>
          <a:p>
            <a:pPr marL="457200" indent="-457200">
              <a:buFont typeface="Wingdings" panose="05000000000000000000" pitchFamily="2" charset="2"/>
              <a:buChar char="v"/>
            </a:pPr>
            <a:r>
              <a:rPr lang="en-US" sz="2500" dirty="0">
                <a:cs typeface="Arial" pitchFamily="34" charset="0"/>
              </a:rPr>
              <a:t> Sobel Edge Detection takes lesser computational time than canny edge detection</a:t>
            </a:r>
          </a:p>
          <a:p>
            <a:endParaRPr lang="en-US" sz="2800" dirty="0">
              <a:latin typeface="Arial" pitchFamily="34" charset="0"/>
              <a:cs typeface="Arial" pitchFamily="34" charset="0"/>
            </a:endParaRPr>
          </a:p>
          <a:p>
            <a:endParaRPr lang="en-US" sz="2667" dirty="0"/>
          </a:p>
        </p:txBody>
      </p:sp>
      <p:pic>
        <p:nvPicPr>
          <p:cNvPr id="5" name="Picture 4">
            <a:extLst>
              <a:ext uri="{FF2B5EF4-FFF2-40B4-BE49-F238E27FC236}">
                <a16:creationId xmlns:a16="http://schemas.microsoft.com/office/drawing/2014/main" id="{FCD76388-2294-499E-A314-3595E4F9A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856" y="934037"/>
            <a:ext cx="3684571" cy="2750445"/>
          </a:xfrm>
          <a:prstGeom prst="rect">
            <a:avLst/>
          </a:prstGeom>
        </p:spPr>
      </p:pic>
      <p:pic>
        <p:nvPicPr>
          <p:cNvPr id="12" name="Picture 11">
            <a:extLst>
              <a:ext uri="{FF2B5EF4-FFF2-40B4-BE49-F238E27FC236}">
                <a16:creationId xmlns:a16="http://schemas.microsoft.com/office/drawing/2014/main" id="{E17E07D0-7975-4267-9B9D-A24B31C8DA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96973" y="861780"/>
            <a:ext cx="3684571" cy="2822701"/>
          </a:xfrm>
          <a:prstGeom prst="rect">
            <a:avLst/>
          </a:prstGeom>
        </p:spPr>
      </p:pic>
      <p:pic>
        <p:nvPicPr>
          <p:cNvPr id="19" name="Picture 18">
            <a:extLst>
              <a:ext uri="{FF2B5EF4-FFF2-40B4-BE49-F238E27FC236}">
                <a16:creationId xmlns:a16="http://schemas.microsoft.com/office/drawing/2014/main" id="{054990AF-71D7-4E25-A0C3-0FE0F56A36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9046" y="8556332"/>
            <a:ext cx="7320824" cy="3230983"/>
          </a:xfrm>
          <a:prstGeom prst="rect">
            <a:avLst/>
          </a:prstGeom>
        </p:spPr>
      </p:pic>
      <p:pic>
        <p:nvPicPr>
          <p:cNvPr id="23" name="Picture 22">
            <a:extLst>
              <a:ext uri="{FF2B5EF4-FFF2-40B4-BE49-F238E27FC236}">
                <a16:creationId xmlns:a16="http://schemas.microsoft.com/office/drawing/2014/main" id="{9FB3420F-855A-42A9-9AF3-233D533055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17845" y="8177128"/>
            <a:ext cx="8808555" cy="5155538"/>
          </a:xfrm>
          <a:prstGeom prst="rect">
            <a:avLst/>
          </a:prstGeom>
        </p:spPr>
      </p:pic>
      <p:sp>
        <p:nvSpPr>
          <p:cNvPr id="42" name="TextBox 41">
            <a:extLst>
              <a:ext uri="{FF2B5EF4-FFF2-40B4-BE49-F238E27FC236}">
                <a16:creationId xmlns:a16="http://schemas.microsoft.com/office/drawing/2014/main" id="{83764399-3608-40C3-A4D9-6807A4BE86A2}"/>
              </a:ext>
            </a:extLst>
          </p:cNvPr>
          <p:cNvSpPr txBox="1"/>
          <p:nvPr/>
        </p:nvSpPr>
        <p:spPr>
          <a:xfrm>
            <a:off x="11917845" y="13745482"/>
            <a:ext cx="9082708" cy="2918812"/>
          </a:xfrm>
          <a:prstGeom prst="rect">
            <a:avLst/>
          </a:prstGeom>
          <a:noFill/>
        </p:spPr>
        <p:txBody>
          <a:bodyPr wrap="square" rtlCol="0">
            <a:spAutoFit/>
          </a:bodyPr>
          <a:lstStyle/>
          <a:p>
            <a:pPr marL="342900" indent="-342900">
              <a:buFont typeface="Wingdings" panose="05000000000000000000" pitchFamily="2" charset="2"/>
              <a:buChar char="v"/>
            </a:pPr>
            <a:r>
              <a:rPr lang="en-US" sz="2500" dirty="0"/>
              <a:t>Uses Sobel Edge Detection for Text Stroke Edge Pixel Detection. </a:t>
            </a:r>
          </a:p>
          <a:p>
            <a:pPr marL="342900" indent="-342900">
              <a:buFont typeface="Wingdings" panose="05000000000000000000" pitchFamily="2" charset="2"/>
              <a:buChar char="v"/>
            </a:pPr>
            <a:r>
              <a:rPr lang="en-US" sz="2500" dirty="0">
                <a:cs typeface="Arial" pitchFamily="34" charset="0"/>
              </a:rPr>
              <a:t>The binarized image obtained by using Otsu’s global thresholding method is combined with the edge detected image obtained by using sobel edge detector.</a:t>
            </a:r>
          </a:p>
          <a:p>
            <a:endParaRPr lang="en-US" sz="2500" dirty="0"/>
          </a:p>
          <a:p>
            <a:endParaRPr lang="en-US" sz="5867" b="1" dirty="0"/>
          </a:p>
        </p:txBody>
      </p:sp>
      <p:pic>
        <p:nvPicPr>
          <p:cNvPr id="25" name="Picture 24">
            <a:extLst>
              <a:ext uri="{FF2B5EF4-FFF2-40B4-BE49-F238E27FC236}">
                <a16:creationId xmlns:a16="http://schemas.microsoft.com/office/drawing/2014/main" id="{DA9D8508-5900-49BA-A34D-D64B81142A2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00693" y="15611775"/>
            <a:ext cx="8885888" cy="5419426"/>
          </a:xfrm>
          <a:prstGeom prst="rect">
            <a:avLst/>
          </a:prstGeom>
        </p:spPr>
      </p:pic>
      <p:pic>
        <p:nvPicPr>
          <p:cNvPr id="33" name="Picture 32">
            <a:extLst>
              <a:ext uri="{FF2B5EF4-FFF2-40B4-BE49-F238E27FC236}">
                <a16:creationId xmlns:a16="http://schemas.microsoft.com/office/drawing/2014/main" id="{E31C518E-6DD2-40CD-916C-892C0CD814C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890645" y="8559334"/>
            <a:ext cx="8135800" cy="3903697"/>
          </a:xfrm>
          <a:prstGeom prst="rect">
            <a:avLst/>
          </a:prstGeom>
        </p:spPr>
      </p:pic>
      <p:pic>
        <p:nvPicPr>
          <p:cNvPr id="41" name="Picture 40">
            <a:extLst>
              <a:ext uri="{FF2B5EF4-FFF2-40B4-BE49-F238E27FC236}">
                <a16:creationId xmlns:a16="http://schemas.microsoft.com/office/drawing/2014/main" id="{77A7D98D-B6DD-4C11-8672-55C191EB428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890644" y="12985174"/>
            <a:ext cx="8238706" cy="4296643"/>
          </a:xfrm>
          <a:prstGeom prst="rect">
            <a:avLst/>
          </a:prstGeom>
        </p:spPr>
      </p:pic>
      <p:sp>
        <p:nvSpPr>
          <p:cNvPr id="51" name="TextBox 50">
            <a:extLst>
              <a:ext uri="{FF2B5EF4-FFF2-40B4-BE49-F238E27FC236}">
                <a16:creationId xmlns:a16="http://schemas.microsoft.com/office/drawing/2014/main" id="{4C027C67-1654-4398-B025-6580228C60EC}"/>
              </a:ext>
            </a:extLst>
          </p:cNvPr>
          <p:cNvSpPr txBox="1"/>
          <p:nvPr/>
        </p:nvSpPr>
        <p:spPr>
          <a:xfrm>
            <a:off x="1724478" y="16593716"/>
            <a:ext cx="8141503" cy="995209"/>
          </a:xfrm>
          <a:prstGeom prst="rect">
            <a:avLst/>
          </a:prstGeom>
          <a:noFill/>
        </p:spPr>
        <p:txBody>
          <a:bodyPr wrap="square" rtlCol="0">
            <a:spAutoFit/>
          </a:bodyPr>
          <a:lstStyle/>
          <a:p>
            <a:r>
              <a:rPr lang="en-US" sz="5867" b="1" dirty="0"/>
              <a:t>Issues in Existing System</a:t>
            </a:r>
          </a:p>
        </p:txBody>
      </p:sp>
      <p:sp>
        <p:nvSpPr>
          <p:cNvPr id="53" name="TextBox 52">
            <a:extLst>
              <a:ext uri="{FF2B5EF4-FFF2-40B4-BE49-F238E27FC236}">
                <a16:creationId xmlns:a16="http://schemas.microsoft.com/office/drawing/2014/main" id="{41005BB1-C6EB-43E5-8DB9-4A0DE67580AF}"/>
              </a:ext>
            </a:extLst>
          </p:cNvPr>
          <p:cNvSpPr txBox="1"/>
          <p:nvPr/>
        </p:nvSpPr>
        <p:spPr>
          <a:xfrm>
            <a:off x="1789046" y="17697355"/>
            <a:ext cx="8076935" cy="2785378"/>
          </a:xfrm>
          <a:prstGeom prst="rect">
            <a:avLst/>
          </a:prstGeom>
          <a:noFill/>
        </p:spPr>
        <p:txBody>
          <a:bodyPr wrap="square" rtlCol="0">
            <a:spAutoFit/>
          </a:bodyPr>
          <a:lstStyle/>
          <a:p>
            <a:pPr marL="342900" indent="-342900" algn="just">
              <a:buClr>
                <a:schemeClr val="tx1"/>
              </a:buClr>
              <a:buFont typeface="Wingdings" panose="05000000000000000000" pitchFamily="2" charset="2"/>
              <a:buChar char="v"/>
            </a:pPr>
            <a:r>
              <a:rPr lang="en-IN" sz="2500" dirty="0">
                <a:cs typeface="Arial" pitchFamily="34" charset="0"/>
              </a:rPr>
              <a:t>The existing system cannot work on degraded document images with complex background.</a:t>
            </a:r>
          </a:p>
          <a:p>
            <a:pPr marL="342900" indent="-342900" algn="just">
              <a:buClr>
                <a:schemeClr val="tx1"/>
              </a:buClr>
              <a:buFont typeface="Wingdings" panose="05000000000000000000" pitchFamily="2" charset="2"/>
              <a:buChar char="v"/>
            </a:pPr>
            <a:r>
              <a:rPr lang="en-US" sz="2500" dirty="0">
                <a:cs typeface="Arial" pitchFamily="34" charset="0"/>
              </a:rPr>
              <a:t>Computational complexity is expensive</a:t>
            </a:r>
            <a:r>
              <a:rPr lang="en-IN" sz="2500" dirty="0">
                <a:cs typeface="Arial" pitchFamily="34" charset="0"/>
              </a:rPr>
              <a:t>: O(N</a:t>
            </a:r>
            <a:r>
              <a:rPr lang="en-IN" sz="2500" baseline="30000" dirty="0">
                <a:cs typeface="Arial" pitchFamily="34" charset="0"/>
              </a:rPr>
              <a:t>3</a:t>
            </a:r>
            <a:r>
              <a:rPr lang="en-IN" sz="2500" dirty="0">
                <a:cs typeface="Arial" pitchFamily="34" charset="0"/>
              </a:rPr>
              <a:t>) for an N*N image.</a:t>
            </a:r>
          </a:p>
          <a:p>
            <a:pPr marL="342900" indent="-342900" algn="just">
              <a:buClr>
                <a:schemeClr val="tx1"/>
              </a:buClr>
              <a:buFont typeface="Wingdings" panose="05000000000000000000" pitchFamily="2" charset="2"/>
              <a:buChar char="v"/>
            </a:pPr>
            <a:r>
              <a:rPr lang="en-IN" sz="2500" dirty="0">
                <a:cs typeface="Arial" pitchFamily="34" charset="0"/>
              </a:rPr>
              <a:t>Foreground text is not retained in an area which has low contrast.</a:t>
            </a:r>
          </a:p>
          <a:p>
            <a:pPr algn="just"/>
            <a:endParaRPr lang="en-US" sz="2500" dirty="0">
              <a:cs typeface="Arial" pitchFamily="34" charset="0"/>
            </a:endParaRPr>
          </a:p>
        </p:txBody>
      </p:sp>
    </p:spTree>
    <p:extLst>
      <p:ext uri="{BB962C8B-B14F-4D97-AF65-F5344CB8AC3E}">
        <p14:creationId xmlns:p14="http://schemas.microsoft.com/office/powerpoint/2010/main" val="2745811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216</TotalTime>
  <Words>306</Words>
  <Application>Microsoft Office PowerPoint</Application>
  <PresentationFormat>Custom</PresentationFormat>
  <Paragraphs>25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Wingdings</vt:lpstr>
      <vt:lpstr>Office Theme</vt:lpstr>
      <vt:lpstr>Degraded Document Image Restoration Harshini Keerthi Vasan, Keerthi S, SRM Easwari Engineering College</vt:lpstr>
    </vt:vector>
  </TitlesOfParts>
  <Company>UCLA Library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poster Author name, affiliation, email</dc:title>
  <dc:creator>Bethany Myers</dc:creator>
  <cp:lastModifiedBy>Harshini Vasu</cp:lastModifiedBy>
  <cp:revision>21</cp:revision>
  <dcterms:created xsi:type="dcterms:W3CDTF">2015-02-24T18:33:10Z</dcterms:created>
  <dcterms:modified xsi:type="dcterms:W3CDTF">2018-10-02T16:09:00Z</dcterms:modified>
</cp:coreProperties>
</file>