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1" r:id="rId6"/>
    <p:sldId id="262"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5" d="100"/>
          <a:sy n="65" d="100"/>
        </p:scale>
        <p:origin x="7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Users\shravan\Downloads\coefficien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Beta Coefficient</c:v>
                </c:pt>
              </c:strCache>
            </c:strRef>
          </c:tx>
          <c:spPr>
            <a:solidFill>
              <a:schemeClr val="accent1"/>
            </a:solidFill>
            <a:ln>
              <a:noFill/>
            </a:ln>
            <a:effectLst/>
          </c:spPr>
          <c:invertIfNegative val="0"/>
          <c:cat>
            <c:strRef>
              <c:f>Sheet1!$A$2:$A$22</c:f>
              <c:strCache>
                <c:ptCount val="21"/>
                <c:pt idx="0">
                  <c:v>non_optimal_rateplan</c:v>
                </c:pt>
                <c:pt idx="1">
                  <c:v>retdays1</c:v>
                </c:pt>
                <c:pt idx="2">
                  <c:v>areagp1</c:v>
                </c:pt>
                <c:pt idx="3">
                  <c:v>areagp2</c:v>
                </c:pt>
                <c:pt idx="4">
                  <c:v>hnd_webcap2</c:v>
                </c:pt>
                <c:pt idx="5">
                  <c:v>uniqsubs</c:v>
                </c:pt>
                <c:pt idx="6">
                  <c:v>mou_pead_Mean</c:v>
                </c:pt>
                <c:pt idx="7">
                  <c:v>owylis_vce_Range</c:v>
                </c:pt>
                <c:pt idx="8">
                  <c:v>avgrev</c:v>
                </c:pt>
                <c:pt idx="9">
                  <c:v>eqpdays</c:v>
                </c:pt>
                <c:pt idx="10">
                  <c:v>hnd_price</c:v>
                </c:pt>
                <c:pt idx="11">
                  <c:v>age1</c:v>
                </c:pt>
                <c:pt idx="12">
                  <c:v>iwylis_vce_Mean</c:v>
                </c:pt>
                <c:pt idx="13">
                  <c:v>drop_vce_Mean</c:v>
                </c:pt>
                <c:pt idx="14">
                  <c:v>prizm_socialSUTC</c:v>
                </c:pt>
                <c:pt idx="15">
                  <c:v>blck_dat_Mean</c:v>
                </c:pt>
                <c:pt idx="16">
                  <c:v>asl_flag</c:v>
                </c:pt>
                <c:pt idx="17">
                  <c:v>ethnicgp2</c:v>
                </c:pt>
                <c:pt idx="18">
                  <c:v>hnd_webcap1</c:v>
                </c:pt>
                <c:pt idx="19">
                  <c:v>ethnicgp1</c:v>
                </c:pt>
                <c:pt idx="20">
                  <c:v>comp_per</c:v>
                </c:pt>
              </c:strCache>
            </c:strRef>
          </c:cat>
          <c:val>
            <c:numRef>
              <c:f>Sheet1!$B$2:$B$22</c:f>
              <c:numCache>
                <c:formatCode>General</c:formatCode>
                <c:ptCount val="21"/>
                <c:pt idx="0" formatCode="0.00">
                  <c:v>4.92</c:v>
                </c:pt>
                <c:pt idx="1">
                  <c:v>0.91</c:v>
                </c:pt>
                <c:pt idx="2">
                  <c:v>0.3</c:v>
                </c:pt>
                <c:pt idx="3">
                  <c:v>0.24</c:v>
                </c:pt>
                <c:pt idx="4">
                  <c:v>0.14000000000000001</c:v>
                </c:pt>
                <c:pt idx="5">
                  <c:v>0.13</c:v>
                </c:pt>
                <c:pt idx="6">
                  <c:v>0</c:v>
                </c:pt>
                <c:pt idx="7">
                  <c:v>0</c:v>
                </c:pt>
                <c:pt idx="8">
                  <c:v>0</c:v>
                </c:pt>
                <c:pt idx="9">
                  <c:v>0</c:v>
                </c:pt>
                <c:pt idx="10">
                  <c:v>0</c:v>
                </c:pt>
                <c:pt idx="11">
                  <c:v>0</c:v>
                </c:pt>
                <c:pt idx="12">
                  <c:v>-0.01</c:v>
                </c:pt>
                <c:pt idx="13">
                  <c:v>-0.01</c:v>
                </c:pt>
                <c:pt idx="14">
                  <c:v>-0.28000000000000003</c:v>
                </c:pt>
                <c:pt idx="15">
                  <c:v>-0.3</c:v>
                </c:pt>
                <c:pt idx="16">
                  <c:v>-0.32</c:v>
                </c:pt>
                <c:pt idx="17">
                  <c:v>-0.39</c:v>
                </c:pt>
                <c:pt idx="18">
                  <c:v>-0.81</c:v>
                </c:pt>
                <c:pt idx="19">
                  <c:v>-0.89</c:v>
                </c:pt>
                <c:pt idx="20">
                  <c:v>-1.32</c:v>
                </c:pt>
              </c:numCache>
            </c:numRef>
          </c:val>
          <c:extLst>
            <c:ext xmlns:c16="http://schemas.microsoft.com/office/drawing/2014/chart" uri="{C3380CC4-5D6E-409C-BE32-E72D297353CC}">
              <c16:uniqueId val="{00000000-9F0D-8B46-A19E-ABBD7CD4ED01}"/>
            </c:ext>
          </c:extLst>
        </c:ser>
        <c:dLbls>
          <c:showLegendKey val="0"/>
          <c:showVal val="0"/>
          <c:showCatName val="0"/>
          <c:showSerName val="0"/>
          <c:showPercent val="0"/>
          <c:showBubbleSize val="0"/>
        </c:dLbls>
        <c:gapWidth val="219"/>
        <c:overlap val="-27"/>
        <c:axId val="484165616"/>
        <c:axId val="485909472"/>
      </c:barChart>
      <c:catAx>
        <c:axId val="484165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5909472"/>
        <c:crosses val="autoZero"/>
        <c:auto val="1"/>
        <c:lblAlgn val="ctr"/>
        <c:lblOffset val="100"/>
        <c:noMultiLvlLbl val="0"/>
      </c:catAx>
      <c:valAx>
        <c:axId val="4859094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41656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8B9BD4-61D7-4BD0-906D-9F965EE5CB9C}" type="datetimeFigureOut">
              <a:rPr lang="en-US" smtClean="0"/>
              <a:t>30-May-19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276EB-31B9-4961-BB01-B2B77260D1F8}" type="slidenum">
              <a:rPr lang="en-US" smtClean="0"/>
              <a:t>‹#›</a:t>
            </a:fld>
            <a:endParaRPr lang="en-US"/>
          </a:p>
        </p:txBody>
      </p:sp>
    </p:spTree>
    <p:extLst>
      <p:ext uri="{BB962C8B-B14F-4D97-AF65-F5344CB8AC3E}">
        <p14:creationId xmlns:p14="http://schemas.microsoft.com/office/powerpoint/2010/main" val="84967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B9BD4-61D7-4BD0-906D-9F965EE5CB9C}" type="datetimeFigureOut">
              <a:rPr lang="en-US" smtClean="0"/>
              <a:t>30-May-19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276EB-31B9-4961-BB01-B2B77260D1F8}" type="slidenum">
              <a:rPr lang="en-US" smtClean="0"/>
              <a:t>‹#›</a:t>
            </a:fld>
            <a:endParaRPr lang="en-US"/>
          </a:p>
        </p:txBody>
      </p:sp>
    </p:spTree>
    <p:extLst>
      <p:ext uri="{BB962C8B-B14F-4D97-AF65-F5344CB8AC3E}">
        <p14:creationId xmlns:p14="http://schemas.microsoft.com/office/powerpoint/2010/main" val="371937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B9BD4-61D7-4BD0-906D-9F965EE5CB9C}" type="datetimeFigureOut">
              <a:rPr lang="en-US" smtClean="0"/>
              <a:t>30-May-19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276EB-31B9-4961-BB01-B2B77260D1F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9938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B9BD4-61D7-4BD0-906D-9F965EE5CB9C}" type="datetimeFigureOut">
              <a:rPr lang="en-US" smtClean="0"/>
              <a:t>30-May-19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276EB-31B9-4961-BB01-B2B77260D1F8}" type="slidenum">
              <a:rPr lang="en-US" smtClean="0"/>
              <a:t>‹#›</a:t>
            </a:fld>
            <a:endParaRPr lang="en-US"/>
          </a:p>
        </p:txBody>
      </p:sp>
    </p:spTree>
    <p:extLst>
      <p:ext uri="{BB962C8B-B14F-4D97-AF65-F5344CB8AC3E}">
        <p14:creationId xmlns:p14="http://schemas.microsoft.com/office/powerpoint/2010/main" val="1598171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B9BD4-61D7-4BD0-906D-9F965EE5CB9C}" type="datetimeFigureOut">
              <a:rPr lang="en-US" smtClean="0"/>
              <a:t>30-May-19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276EB-31B9-4961-BB01-B2B77260D1F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1779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B9BD4-61D7-4BD0-906D-9F965EE5CB9C}" type="datetimeFigureOut">
              <a:rPr lang="en-US" smtClean="0"/>
              <a:t>30-May-19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276EB-31B9-4961-BB01-B2B77260D1F8}" type="slidenum">
              <a:rPr lang="en-US" smtClean="0"/>
              <a:t>‹#›</a:t>
            </a:fld>
            <a:endParaRPr lang="en-US"/>
          </a:p>
        </p:txBody>
      </p:sp>
    </p:spTree>
    <p:extLst>
      <p:ext uri="{BB962C8B-B14F-4D97-AF65-F5344CB8AC3E}">
        <p14:creationId xmlns:p14="http://schemas.microsoft.com/office/powerpoint/2010/main" val="2207952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B9BD4-61D7-4BD0-906D-9F965EE5CB9C}" type="datetimeFigureOut">
              <a:rPr lang="en-US" smtClean="0"/>
              <a:t>30-May-19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276EB-31B9-4961-BB01-B2B77260D1F8}" type="slidenum">
              <a:rPr lang="en-US" smtClean="0"/>
              <a:t>‹#›</a:t>
            </a:fld>
            <a:endParaRPr lang="en-US"/>
          </a:p>
        </p:txBody>
      </p:sp>
    </p:spTree>
    <p:extLst>
      <p:ext uri="{BB962C8B-B14F-4D97-AF65-F5344CB8AC3E}">
        <p14:creationId xmlns:p14="http://schemas.microsoft.com/office/powerpoint/2010/main" val="3513590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B9BD4-61D7-4BD0-906D-9F965EE5CB9C}" type="datetimeFigureOut">
              <a:rPr lang="en-US" smtClean="0"/>
              <a:t>30-May-19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276EB-31B9-4961-BB01-B2B77260D1F8}" type="slidenum">
              <a:rPr lang="en-US" smtClean="0"/>
              <a:t>‹#›</a:t>
            </a:fld>
            <a:endParaRPr lang="en-US"/>
          </a:p>
        </p:txBody>
      </p:sp>
    </p:spTree>
    <p:extLst>
      <p:ext uri="{BB962C8B-B14F-4D97-AF65-F5344CB8AC3E}">
        <p14:creationId xmlns:p14="http://schemas.microsoft.com/office/powerpoint/2010/main" val="30270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B9BD4-61D7-4BD0-906D-9F965EE5CB9C}" type="datetimeFigureOut">
              <a:rPr lang="en-US" smtClean="0"/>
              <a:t>30-May-19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276EB-31B9-4961-BB01-B2B77260D1F8}" type="slidenum">
              <a:rPr lang="en-US" smtClean="0"/>
              <a:t>‹#›</a:t>
            </a:fld>
            <a:endParaRPr lang="en-US"/>
          </a:p>
        </p:txBody>
      </p:sp>
    </p:spTree>
    <p:extLst>
      <p:ext uri="{BB962C8B-B14F-4D97-AF65-F5344CB8AC3E}">
        <p14:creationId xmlns:p14="http://schemas.microsoft.com/office/powerpoint/2010/main" val="384255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B9BD4-61D7-4BD0-906D-9F965EE5CB9C}" type="datetimeFigureOut">
              <a:rPr lang="en-US" smtClean="0"/>
              <a:t>30-May-19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276EB-31B9-4961-BB01-B2B77260D1F8}" type="slidenum">
              <a:rPr lang="en-US" smtClean="0"/>
              <a:t>‹#›</a:t>
            </a:fld>
            <a:endParaRPr lang="en-US"/>
          </a:p>
        </p:txBody>
      </p:sp>
    </p:spTree>
    <p:extLst>
      <p:ext uri="{BB962C8B-B14F-4D97-AF65-F5344CB8AC3E}">
        <p14:creationId xmlns:p14="http://schemas.microsoft.com/office/powerpoint/2010/main" val="121953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8B9BD4-61D7-4BD0-906D-9F965EE5CB9C}" type="datetimeFigureOut">
              <a:rPr lang="en-US" smtClean="0"/>
              <a:t>30-May-19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276EB-31B9-4961-BB01-B2B77260D1F8}" type="slidenum">
              <a:rPr lang="en-US" smtClean="0"/>
              <a:t>‹#›</a:t>
            </a:fld>
            <a:endParaRPr lang="en-US"/>
          </a:p>
        </p:txBody>
      </p:sp>
    </p:spTree>
    <p:extLst>
      <p:ext uri="{BB962C8B-B14F-4D97-AF65-F5344CB8AC3E}">
        <p14:creationId xmlns:p14="http://schemas.microsoft.com/office/powerpoint/2010/main" val="176508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8B9BD4-61D7-4BD0-906D-9F965EE5CB9C}" type="datetimeFigureOut">
              <a:rPr lang="en-US" smtClean="0"/>
              <a:t>30-May-19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276EB-31B9-4961-BB01-B2B77260D1F8}" type="slidenum">
              <a:rPr lang="en-US" smtClean="0"/>
              <a:t>‹#›</a:t>
            </a:fld>
            <a:endParaRPr lang="en-US"/>
          </a:p>
        </p:txBody>
      </p:sp>
    </p:spTree>
    <p:extLst>
      <p:ext uri="{BB962C8B-B14F-4D97-AF65-F5344CB8AC3E}">
        <p14:creationId xmlns:p14="http://schemas.microsoft.com/office/powerpoint/2010/main" val="301861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8B9BD4-61D7-4BD0-906D-9F965EE5CB9C}" type="datetimeFigureOut">
              <a:rPr lang="en-US" smtClean="0"/>
              <a:t>30-May-19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276EB-31B9-4961-BB01-B2B77260D1F8}" type="slidenum">
              <a:rPr lang="en-US" smtClean="0"/>
              <a:t>‹#›</a:t>
            </a:fld>
            <a:endParaRPr lang="en-US"/>
          </a:p>
        </p:txBody>
      </p:sp>
    </p:spTree>
    <p:extLst>
      <p:ext uri="{BB962C8B-B14F-4D97-AF65-F5344CB8AC3E}">
        <p14:creationId xmlns:p14="http://schemas.microsoft.com/office/powerpoint/2010/main" val="3737447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B9BD4-61D7-4BD0-906D-9F965EE5CB9C}" type="datetimeFigureOut">
              <a:rPr lang="en-US" smtClean="0"/>
              <a:t>30-May-19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276EB-31B9-4961-BB01-B2B77260D1F8}" type="slidenum">
              <a:rPr lang="en-US" smtClean="0"/>
              <a:t>‹#›</a:t>
            </a:fld>
            <a:endParaRPr lang="en-US"/>
          </a:p>
        </p:txBody>
      </p:sp>
    </p:spTree>
    <p:extLst>
      <p:ext uri="{BB962C8B-B14F-4D97-AF65-F5344CB8AC3E}">
        <p14:creationId xmlns:p14="http://schemas.microsoft.com/office/powerpoint/2010/main" val="1900930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B9BD4-61D7-4BD0-906D-9F965EE5CB9C}" type="datetimeFigureOut">
              <a:rPr lang="en-US" smtClean="0"/>
              <a:t>30-May-19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276EB-31B9-4961-BB01-B2B77260D1F8}" type="slidenum">
              <a:rPr lang="en-US" smtClean="0"/>
              <a:t>‹#›</a:t>
            </a:fld>
            <a:endParaRPr lang="en-US"/>
          </a:p>
        </p:txBody>
      </p:sp>
    </p:spTree>
    <p:extLst>
      <p:ext uri="{BB962C8B-B14F-4D97-AF65-F5344CB8AC3E}">
        <p14:creationId xmlns:p14="http://schemas.microsoft.com/office/powerpoint/2010/main" val="1579935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8B9BD4-61D7-4BD0-906D-9F965EE5CB9C}" type="datetimeFigureOut">
              <a:rPr lang="en-US" smtClean="0"/>
              <a:t>30-May-19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276EB-31B9-4961-BB01-B2B77260D1F8}" type="slidenum">
              <a:rPr lang="en-US" smtClean="0"/>
              <a:t>‹#›</a:t>
            </a:fld>
            <a:endParaRPr lang="en-US"/>
          </a:p>
        </p:txBody>
      </p:sp>
    </p:spTree>
    <p:extLst>
      <p:ext uri="{BB962C8B-B14F-4D97-AF65-F5344CB8AC3E}">
        <p14:creationId xmlns:p14="http://schemas.microsoft.com/office/powerpoint/2010/main" val="183787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8B9BD4-61D7-4BD0-906D-9F965EE5CB9C}" type="datetimeFigureOut">
              <a:rPr lang="en-US" smtClean="0"/>
              <a:t>30-May-19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E276EB-31B9-4961-BB01-B2B77260D1F8}" type="slidenum">
              <a:rPr lang="en-US" smtClean="0"/>
              <a:t>‹#›</a:t>
            </a:fld>
            <a:endParaRPr lang="en-US"/>
          </a:p>
        </p:txBody>
      </p:sp>
    </p:spTree>
    <p:extLst>
      <p:ext uri="{BB962C8B-B14F-4D97-AF65-F5344CB8AC3E}">
        <p14:creationId xmlns:p14="http://schemas.microsoft.com/office/powerpoint/2010/main" val="176038400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D002-989D-41A1-95E7-B842572E0AF0}"/>
              </a:ext>
            </a:extLst>
          </p:cNvPr>
          <p:cNvSpPr>
            <a:spLocks noGrp="1"/>
          </p:cNvSpPr>
          <p:nvPr>
            <p:ph type="ctrTitle"/>
          </p:nvPr>
        </p:nvSpPr>
        <p:spPr/>
        <p:txBody>
          <a:bodyPr/>
          <a:lstStyle/>
          <a:p>
            <a:r>
              <a:rPr lang="en-US" dirty="0"/>
              <a:t>Capstone Project</a:t>
            </a:r>
          </a:p>
        </p:txBody>
      </p:sp>
      <p:sp>
        <p:nvSpPr>
          <p:cNvPr id="3" name="Subtitle 2">
            <a:extLst>
              <a:ext uri="{FF2B5EF4-FFF2-40B4-BE49-F238E27FC236}">
                <a16:creationId xmlns:a16="http://schemas.microsoft.com/office/drawing/2014/main" id="{C31AE49D-EB13-40C8-9192-0CA72914D8C1}"/>
              </a:ext>
            </a:extLst>
          </p:cNvPr>
          <p:cNvSpPr>
            <a:spLocks noGrp="1"/>
          </p:cNvSpPr>
          <p:nvPr>
            <p:ph type="subTitle" idx="1"/>
          </p:nvPr>
        </p:nvSpPr>
        <p:spPr/>
        <p:txBody>
          <a:bodyPr/>
          <a:lstStyle/>
          <a:p>
            <a:pPr algn="r"/>
            <a:r>
              <a:rPr lang="en-US" dirty="0"/>
              <a:t>- Sree Harshini Veeramalla</a:t>
            </a:r>
          </a:p>
        </p:txBody>
      </p:sp>
    </p:spTree>
    <p:extLst>
      <p:ext uri="{BB962C8B-B14F-4D97-AF65-F5344CB8AC3E}">
        <p14:creationId xmlns:p14="http://schemas.microsoft.com/office/powerpoint/2010/main" val="156077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9A93-359B-4F84-B4C0-A0AAA72B3F19}"/>
              </a:ext>
            </a:extLst>
          </p:cNvPr>
          <p:cNvSpPr>
            <a:spLocks noGrp="1"/>
          </p:cNvSpPr>
          <p:nvPr>
            <p:ph type="title"/>
          </p:nvPr>
        </p:nvSpPr>
        <p:spPr>
          <a:xfrm>
            <a:off x="608877" y="821473"/>
            <a:ext cx="8596668" cy="906966"/>
          </a:xfrm>
        </p:spPr>
        <p:txBody>
          <a:bodyPr>
            <a:normAutofit/>
          </a:bodyPr>
          <a:lstStyle/>
          <a:p>
            <a:pPr algn="ctr"/>
            <a:r>
              <a:rPr lang="en-US" sz="24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F81CBF0-CED4-4AD0-B25E-6FD29F0066B6}"/>
              </a:ext>
            </a:extLst>
          </p:cNvPr>
          <p:cNvSpPr>
            <a:spLocks noGrp="1"/>
          </p:cNvSpPr>
          <p:nvPr>
            <p:ph idx="1"/>
          </p:nvPr>
        </p:nvSpPr>
        <p:spPr>
          <a:xfrm>
            <a:off x="408155" y="1761893"/>
            <a:ext cx="9444633" cy="3646449"/>
          </a:xfrm>
        </p:spPr>
        <p:txBody>
          <a:bodyPr/>
          <a:lstStyle/>
          <a:p>
            <a:pPr marL="0" indent="0">
              <a:buNone/>
            </a:pPr>
            <a:endParaRPr lang="en-US" dirty="0"/>
          </a:p>
          <a:p>
            <a:r>
              <a:rPr lang="en-US" sz="1600" dirty="0"/>
              <a:t>The churn rate at Mobicorn is relatively higher than the market. Rising churn rates at increasing ARPU in the market will increase the churn rates at Mobicorn</a:t>
            </a:r>
          </a:p>
          <a:p>
            <a:r>
              <a:rPr lang="en-US" sz="1600" dirty="0"/>
              <a:t>Current retention is on a reactive basis which on a long run with increased churn will not be effective </a:t>
            </a:r>
          </a:p>
          <a:p>
            <a:r>
              <a:rPr lang="en-US" sz="1600" dirty="0"/>
              <a:t>Rollout targeted proactive retention programs which include usage enhancing marketing programs to increase minutes of usage.</a:t>
            </a:r>
          </a:p>
          <a:p>
            <a:r>
              <a:rPr lang="en-US" sz="1600" b="1" dirty="0"/>
              <a:t>Problem Statement:</a:t>
            </a:r>
          </a:p>
          <a:p>
            <a:pPr lvl="1"/>
            <a:r>
              <a:rPr lang="en-IN" sz="1400" dirty="0"/>
              <a:t>Provide data-based insights on significant factors contributing to subscriber churn and give recommendations on proactive retention programs and customer target segments.</a:t>
            </a:r>
          </a:p>
        </p:txBody>
      </p:sp>
    </p:spTree>
    <p:extLst>
      <p:ext uri="{BB962C8B-B14F-4D97-AF65-F5344CB8AC3E}">
        <p14:creationId xmlns:p14="http://schemas.microsoft.com/office/powerpoint/2010/main" val="4132363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9E50B-0947-4B73-A385-9B4407CE3C4D}"/>
              </a:ext>
            </a:extLst>
          </p:cNvPr>
          <p:cNvSpPr>
            <a:spLocks noGrp="1"/>
          </p:cNvSpPr>
          <p:nvPr>
            <p:ph type="title"/>
          </p:nvPr>
        </p:nvSpPr>
        <p:spPr>
          <a:xfrm>
            <a:off x="677007" y="35918"/>
            <a:ext cx="5534222" cy="906966"/>
          </a:xfrm>
        </p:spPr>
        <p:txBody>
          <a:bodyPr anchor="ctr">
            <a:normAutofit/>
          </a:bodyPr>
          <a:lstStyle/>
          <a:p>
            <a:pPr>
              <a:lnSpc>
                <a:spcPct val="90000"/>
              </a:lnSpc>
            </a:pPr>
            <a:r>
              <a:rPr lang="en-US" sz="2800" dirty="0">
                <a:latin typeface="Times New Roman" panose="02020603050405020304" pitchFamily="18" charset="0"/>
                <a:cs typeface="Times New Roman" panose="02020603050405020304" pitchFamily="18" charset="0"/>
              </a:rPr>
              <a:t>What are the top factors driving likelihood of churn at Mobicorn?</a:t>
            </a:r>
          </a:p>
        </p:txBody>
      </p:sp>
      <p:sp>
        <p:nvSpPr>
          <p:cNvPr id="3" name="Content Placeholder 2">
            <a:extLst>
              <a:ext uri="{FF2B5EF4-FFF2-40B4-BE49-F238E27FC236}">
                <a16:creationId xmlns:a16="http://schemas.microsoft.com/office/drawing/2014/main" id="{458EB0F9-936F-4D1A-8EDA-735A78A72CAF}"/>
              </a:ext>
            </a:extLst>
          </p:cNvPr>
          <p:cNvSpPr>
            <a:spLocks noGrp="1"/>
          </p:cNvSpPr>
          <p:nvPr>
            <p:ph idx="1"/>
          </p:nvPr>
        </p:nvSpPr>
        <p:spPr>
          <a:xfrm>
            <a:off x="281354" y="1282391"/>
            <a:ext cx="4124729" cy="4438932"/>
          </a:xfrm>
        </p:spPr>
        <p:txBody>
          <a:bodyPr>
            <a:normAutofit/>
          </a:bodyPr>
          <a:lstStyle/>
          <a:p>
            <a:pPr marL="0" indent="0">
              <a:lnSpc>
                <a:spcPct val="90000"/>
              </a:lnSpc>
              <a:buNone/>
            </a:pPr>
            <a:r>
              <a:rPr lang="en-US" sz="1400" b="1" dirty="0">
                <a:latin typeface="Times New Roman" panose="02020603050405020304" pitchFamily="18" charset="0"/>
                <a:cs typeface="Times New Roman" panose="02020603050405020304" pitchFamily="18" charset="0"/>
              </a:rPr>
              <a:t>Approach:</a:t>
            </a:r>
          </a:p>
          <a:p>
            <a:pPr>
              <a:lnSpc>
                <a:spcPct val="90000"/>
              </a:lnSpc>
            </a:pPr>
            <a:r>
              <a:rPr lang="en-IN" sz="1400" dirty="0">
                <a:latin typeface="Times New Roman" panose="02020603050405020304" pitchFamily="18" charset="0"/>
                <a:cs typeface="Times New Roman" panose="02020603050405020304" pitchFamily="18" charset="0"/>
              </a:rPr>
              <a:t>Train the data with a model using logistic regression and obtain significant variables iteratively. </a:t>
            </a:r>
          </a:p>
          <a:p>
            <a:pPr>
              <a:lnSpc>
                <a:spcPct val="90000"/>
              </a:lnSpc>
            </a:pPr>
            <a:r>
              <a:rPr lang="en-IN" sz="1400" dirty="0">
                <a:latin typeface="Times New Roman" panose="02020603050405020304" pitchFamily="18" charset="0"/>
                <a:cs typeface="Times New Roman" panose="02020603050405020304" pitchFamily="18" charset="0"/>
              </a:rPr>
              <a:t>The variables with the highest beta coefficients are the most significant variables or factors driving the likelihood of churn.</a:t>
            </a:r>
          </a:p>
          <a:p>
            <a:pPr marL="0" indent="0">
              <a:lnSpc>
                <a:spcPct val="90000"/>
              </a:lnSpc>
              <a:buNone/>
            </a:pPr>
            <a:r>
              <a:rPr lang="en-IN" sz="1400" dirty="0">
                <a:latin typeface="Times New Roman" panose="02020603050405020304" pitchFamily="18" charset="0"/>
                <a:cs typeface="Times New Roman" panose="02020603050405020304" pitchFamily="18" charset="0"/>
              </a:rPr>
              <a:t>Answer:</a:t>
            </a:r>
          </a:p>
          <a:p>
            <a:pPr>
              <a:lnSpc>
                <a:spcPct val="90000"/>
              </a:lnSpc>
            </a:pPr>
            <a:r>
              <a:rPr lang="en-IN" sz="1400" dirty="0">
                <a:latin typeface="Times New Roman" panose="02020603050405020304" pitchFamily="18" charset="0"/>
                <a:cs typeface="Times New Roman" panose="02020603050405020304" pitchFamily="18" charset="0"/>
              </a:rPr>
              <a:t>Top Five factors driving are</a:t>
            </a:r>
          </a:p>
          <a:p>
            <a:pPr lvl="1">
              <a:lnSpc>
                <a:spcPct val="90000"/>
              </a:lnSpc>
            </a:pPr>
            <a:r>
              <a:rPr lang="en-IN" sz="1400" dirty="0">
                <a:latin typeface="Times New Roman" panose="02020603050405020304" pitchFamily="18" charset="0"/>
                <a:cs typeface="Times New Roman" panose="02020603050405020304" pitchFamily="18" charset="0"/>
              </a:rPr>
              <a:t>Non optimal rate plan: 4.9212</a:t>
            </a:r>
          </a:p>
          <a:p>
            <a:pPr lvl="1">
              <a:lnSpc>
                <a:spcPct val="90000"/>
              </a:lnSpc>
            </a:pPr>
            <a:r>
              <a:rPr lang="en-IN" sz="1400" dirty="0">
                <a:latin typeface="Times New Roman" panose="02020603050405020304" pitchFamily="18" charset="0"/>
                <a:cs typeface="Times New Roman" panose="02020603050405020304" pitchFamily="18" charset="0"/>
              </a:rPr>
              <a:t>comp_per: -1.3179515</a:t>
            </a:r>
          </a:p>
          <a:p>
            <a:pPr lvl="1">
              <a:lnSpc>
                <a:spcPct val="90000"/>
              </a:lnSpc>
            </a:pPr>
            <a:r>
              <a:rPr lang="en-IN" sz="1400" dirty="0">
                <a:latin typeface="Times New Roman" panose="02020603050405020304" pitchFamily="18" charset="0"/>
                <a:cs typeface="Times New Roman" panose="02020603050405020304" pitchFamily="18" charset="0"/>
              </a:rPr>
              <a:t>retdays1: 0.9069381</a:t>
            </a:r>
          </a:p>
          <a:p>
            <a:pPr lvl="1">
              <a:lnSpc>
                <a:spcPct val="90000"/>
              </a:lnSpc>
            </a:pPr>
            <a:r>
              <a:rPr lang="en-IN" sz="1400" dirty="0">
                <a:latin typeface="Times New Roman" panose="02020603050405020304" pitchFamily="18" charset="0"/>
                <a:cs typeface="Times New Roman" panose="02020603050405020304" pitchFamily="18" charset="0"/>
              </a:rPr>
              <a:t>Ethinicgp1: 0.8921357</a:t>
            </a:r>
          </a:p>
          <a:p>
            <a:pPr lvl="1">
              <a:lnSpc>
                <a:spcPct val="90000"/>
              </a:lnSpc>
            </a:pPr>
            <a:r>
              <a:rPr lang="en-IN" sz="1400" dirty="0">
                <a:latin typeface="Times New Roman" panose="02020603050405020304" pitchFamily="18" charset="0"/>
                <a:cs typeface="Times New Roman" panose="02020603050405020304" pitchFamily="18" charset="0"/>
              </a:rPr>
              <a:t>hnd_webcap1: 0.8119502</a:t>
            </a:r>
          </a:p>
          <a:p>
            <a:pPr lvl="1">
              <a:lnSpc>
                <a:spcPct val="90000"/>
              </a:lnSpc>
            </a:pPr>
            <a:endParaRPr lang="en-IN" sz="1100" dirty="0">
              <a:latin typeface="Times New Roman" panose="02020603050405020304" pitchFamily="18" charset="0"/>
              <a:cs typeface="Times New Roman" panose="02020603050405020304" pitchFamily="18" charset="0"/>
            </a:endParaRPr>
          </a:p>
          <a:p>
            <a:pPr>
              <a:lnSpc>
                <a:spcPct val="90000"/>
              </a:lnSpc>
            </a:pPr>
            <a:endParaRPr lang="en-US" sz="1100" dirty="0">
              <a:latin typeface="Times New Roman" panose="02020603050405020304" pitchFamily="18" charset="0"/>
              <a:cs typeface="Times New Roman" panose="02020603050405020304" pitchFamily="18" charset="0"/>
            </a:endParaRPr>
          </a:p>
          <a:p>
            <a:pPr marL="0" indent="0">
              <a:lnSpc>
                <a:spcPct val="90000"/>
              </a:lnSpc>
              <a:buNone/>
            </a:pPr>
            <a:endParaRPr lang="en-US" sz="1100"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D09D6A29-CB9D-F04A-B133-767D62A8C9F8}"/>
              </a:ext>
            </a:extLst>
          </p:cNvPr>
          <p:cNvGraphicFramePr>
            <a:graphicFrameLocks/>
          </p:cNvGraphicFramePr>
          <p:nvPr>
            <p:extLst>
              <p:ext uri="{D42A27DB-BD31-4B8C-83A1-F6EECF244321}">
                <p14:modId xmlns:p14="http://schemas.microsoft.com/office/powerpoint/2010/main" val="414079462"/>
              </p:ext>
            </p:extLst>
          </p:nvPr>
        </p:nvGraphicFramePr>
        <p:xfrm>
          <a:off x="4149969" y="632145"/>
          <a:ext cx="6850966" cy="50891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085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1B13F-4D4E-4611-837C-C49F0D911DAD}"/>
              </a:ext>
            </a:extLst>
          </p:cNvPr>
          <p:cNvSpPr>
            <a:spLocks noGrp="1"/>
          </p:cNvSpPr>
          <p:nvPr>
            <p:ph type="title"/>
          </p:nvPr>
        </p:nvSpPr>
        <p:spPr>
          <a:xfrm>
            <a:off x="677334" y="609600"/>
            <a:ext cx="8596668" cy="940420"/>
          </a:xfrm>
        </p:spPr>
        <p:txBody>
          <a:bodyPr>
            <a:normAutofit/>
          </a:bodyPr>
          <a:lstStyle/>
          <a:p>
            <a:r>
              <a:rPr lang="en-GB" sz="2400" dirty="0">
                <a:latin typeface="Times New Roman" panose="02020603050405020304" pitchFamily="18" charset="0"/>
                <a:cs typeface="Times New Roman" panose="02020603050405020304" pitchFamily="18" charset="0"/>
              </a:rPr>
              <a:t>Whether “cost and billing” important factors influencing churn behaviour? </a:t>
            </a: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A4491C-98E6-487B-AAA8-148694CB96A5}"/>
              </a:ext>
            </a:extLst>
          </p:cNvPr>
          <p:cNvSpPr>
            <a:spLocks noGrp="1"/>
          </p:cNvSpPr>
          <p:nvPr>
            <p:ph idx="1"/>
          </p:nvPr>
        </p:nvSpPr>
        <p:spPr>
          <a:xfrm>
            <a:off x="677334" y="1650381"/>
            <a:ext cx="8596668" cy="4390982"/>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Approach:</a:t>
            </a:r>
          </a:p>
          <a:p>
            <a:r>
              <a:rPr lang="en-IN" sz="1600" dirty="0">
                <a:latin typeface="Times New Roman" panose="02020603050405020304" pitchFamily="18" charset="0"/>
                <a:cs typeface="Times New Roman" panose="02020603050405020304" pitchFamily="18" charset="0"/>
              </a:rPr>
              <a:t>Identify the variables which are related to cost and billing. Find out the beta coefficient of these particular variables from the model and based on the significance conclude whether this is influencing churn </a:t>
            </a:r>
          </a:p>
          <a:p>
            <a:pPr marL="0" indent="0">
              <a:buNone/>
            </a:pPr>
            <a:r>
              <a:rPr lang="en-US" sz="1600" b="1" dirty="0">
                <a:latin typeface="Times New Roman" panose="02020603050405020304" pitchFamily="18" charset="0"/>
                <a:cs typeface="Times New Roman" panose="02020603050405020304" pitchFamily="18" charset="0"/>
              </a:rPr>
              <a:t>Answer:</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Variables which are related to cost and billing and their beta coefficients</a:t>
            </a:r>
          </a:p>
          <a:p>
            <a:pPr lvl="1"/>
            <a:r>
              <a:rPr lang="en-US" sz="1400" dirty="0">
                <a:solidFill>
                  <a:srgbClr val="FF0000"/>
                </a:solidFill>
                <a:latin typeface="Times New Roman" panose="02020603050405020304" pitchFamily="18" charset="0"/>
                <a:cs typeface="Times New Roman" panose="02020603050405020304" pitchFamily="18" charset="0"/>
              </a:rPr>
              <a:t>totmrc_Mean: - 0.0053095</a:t>
            </a:r>
          </a:p>
          <a:p>
            <a:pPr lvl="1"/>
            <a:r>
              <a:rPr lang="en-US" sz="1400" dirty="0">
                <a:solidFill>
                  <a:srgbClr val="FF0000"/>
                </a:solidFill>
                <a:latin typeface="Times New Roman" panose="02020603050405020304" pitchFamily="18" charset="0"/>
                <a:cs typeface="Times New Roman" panose="02020603050405020304" pitchFamily="18" charset="0"/>
              </a:rPr>
              <a:t>rev_range: -0.00135284</a:t>
            </a:r>
          </a:p>
          <a:p>
            <a:pPr lvl="1"/>
            <a:r>
              <a:rPr lang="en-US" sz="1400" dirty="0">
                <a:solidFill>
                  <a:srgbClr val="FF0000"/>
                </a:solidFill>
                <a:latin typeface="Times New Roman" panose="02020603050405020304" pitchFamily="18" charset="0"/>
                <a:cs typeface="Times New Roman" panose="02020603050405020304" pitchFamily="18" charset="0"/>
              </a:rPr>
              <a:t>ovrrev_Mean: 0.00335597</a:t>
            </a:r>
          </a:p>
          <a:p>
            <a:pPr lvl="1"/>
            <a:r>
              <a:rPr lang="en-US" sz="1400" dirty="0">
                <a:solidFill>
                  <a:srgbClr val="FF0000"/>
                </a:solidFill>
                <a:latin typeface="Times New Roman" panose="02020603050405020304" pitchFamily="18" charset="0"/>
                <a:cs typeface="Times New Roman" panose="02020603050405020304" pitchFamily="18" charset="0"/>
              </a:rPr>
              <a:t>totrev: 0.00177397</a:t>
            </a:r>
          </a:p>
          <a:p>
            <a:pPr lvl="1"/>
            <a:r>
              <a:rPr lang="en-US" sz="1400" dirty="0">
                <a:solidFill>
                  <a:schemeClr val="accent2">
                    <a:lumMod val="75000"/>
                  </a:schemeClr>
                </a:solidFill>
                <a:latin typeface="Times New Roman" panose="02020603050405020304" pitchFamily="18" charset="0"/>
                <a:cs typeface="Times New Roman" panose="02020603050405020304" pitchFamily="18" charset="0"/>
              </a:rPr>
              <a:t>non_optimal_rateplan: 4.9212352</a:t>
            </a:r>
          </a:p>
          <a:p>
            <a:r>
              <a:rPr lang="en-IN" sz="1600" dirty="0">
                <a:latin typeface="Times New Roman" panose="02020603050405020304" pitchFamily="18" charset="0"/>
                <a:cs typeface="Times New Roman" panose="02020603050405020304" pitchFamily="18" charset="0"/>
              </a:rPr>
              <a:t>As “</a:t>
            </a:r>
            <a:r>
              <a:rPr lang="en-US" sz="1600" dirty="0">
                <a:latin typeface="Times New Roman" panose="02020603050405020304" pitchFamily="18" charset="0"/>
                <a:cs typeface="Times New Roman" panose="02020603050405020304" pitchFamily="18" charset="0"/>
              </a:rPr>
              <a:t>non_optimal_rateplan</a:t>
            </a:r>
            <a:r>
              <a:rPr lang="en-IN" sz="1600" dirty="0">
                <a:latin typeface="Times New Roman" panose="02020603050405020304" pitchFamily="18" charset="0"/>
                <a:cs typeface="Times New Roman" panose="02020603050405020304" pitchFamily="18" charset="0"/>
              </a:rPr>
              <a:t>” has the highest significance to the churn, we can conclude ”cost and billing” is one of the critical factor influencing churn</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31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3E9C-B763-3448-AF67-B21287724441}"/>
              </a:ext>
            </a:extLst>
          </p:cNvPr>
          <p:cNvSpPr>
            <a:spLocks noGrp="1"/>
          </p:cNvSpPr>
          <p:nvPr>
            <p:ph type="title"/>
          </p:nvPr>
        </p:nvSpPr>
        <p:spPr/>
        <p:txBody>
          <a:bodyPr>
            <a:normAutofit fontScale="90000"/>
          </a:bodyPr>
          <a:lstStyle/>
          <a:p>
            <a:r>
              <a:rPr lang="en-GB" dirty="0">
                <a:latin typeface="Times New Roman" panose="02020603050405020304" pitchFamily="18" charset="0"/>
                <a:cs typeface="Times New Roman" panose="02020603050405020304" pitchFamily="18" charset="0"/>
              </a:rPr>
              <a:t>Are data usage connectivity issues turning out to be costly? In other words, is it leading to churn?</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5E3DB4-71DC-1441-9054-92700F656E55}"/>
              </a:ext>
            </a:extLst>
          </p:cNvPr>
          <p:cNvSpPr>
            <a:spLocks noGrp="1"/>
          </p:cNvSpPr>
          <p:nvPr>
            <p:ph idx="1"/>
          </p:nvPr>
        </p:nvSpPr>
        <p:spPr>
          <a:xfrm>
            <a:off x="677334" y="1930401"/>
            <a:ext cx="8596668" cy="4318000"/>
          </a:xfrm>
        </p:spPr>
        <p:txBody>
          <a:bodyPr>
            <a:normAutofit fontScale="92500" lnSpcReduction="20000"/>
          </a:bodyPr>
          <a:lstStyle/>
          <a:p>
            <a:pPr marL="0" indent="0">
              <a:buNone/>
            </a:pPr>
            <a:r>
              <a:rPr lang="en-US" sz="1600" b="1" dirty="0">
                <a:latin typeface="Times New Roman" panose="02020603050405020304" pitchFamily="18" charset="0"/>
                <a:cs typeface="Times New Roman" panose="02020603050405020304" pitchFamily="18" charset="0"/>
              </a:rPr>
              <a:t>Approach</a:t>
            </a:r>
          </a:p>
          <a:p>
            <a:r>
              <a:rPr lang="en-IN" sz="1600" dirty="0">
                <a:latin typeface="Times New Roman" panose="02020603050405020304" pitchFamily="18" charset="0"/>
                <a:cs typeface="Times New Roman" panose="02020603050405020304" pitchFamily="18" charset="0"/>
              </a:rPr>
              <a:t>Identify the variables which are related to data usage connectivity issues. Find out the beta coefficient of these particular variables from the model and based on the significance conclude whether this is influencing churn </a:t>
            </a:r>
          </a:p>
          <a:p>
            <a:pPr marL="0" indent="0">
              <a:buNone/>
            </a:pPr>
            <a:r>
              <a:rPr lang="en-US" sz="1600" b="1" dirty="0">
                <a:latin typeface="Times New Roman" panose="02020603050405020304" pitchFamily="18" charset="0"/>
                <a:cs typeface="Times New Roman" panose="02020603050405020304" pitchFamily="18" charset="0"/>
              </a:rPr>
              <a:t>Answer</a:t>
            </a:r>
          </a:p>
          <a:p>
            <a:r>
              <a:rPr lang="en-US" sz="1600" dirty="0">
                <a:latin typeface="Times New Roman" panose="02020603050405020304" pitchFamily="18" charset="0"/>
                <a:cs typeface="Times New Roman" panose="02020603050405020304" pitchFamily="18" charset="0"/>
              </a:rPr>
              <a:t>Variables which are related to cost and billing and their beta coefficients</a:t>
            </a:r>
          </a:p>
          <a:p>
            <a:pPr lvl="1"/>
            <a:r>
              <a:rPr lang="en-IN" sz="1400" dirty="0">
                <a:solidFill>
                  <a:srgbClr val="FF0000"/>
                </a:solidFill>
                <a:latin typeface="Times New Roman" panose="02020603050405020304" pitchFamily="18" charset="0"/>
                <a:cs typeface="Times New Roman" panose="02020603050405020304" pitchFamily="18" charset="0"/>
              </a:rPr>
              <a:t>opk_dat_Mean: 0.01160182</a:t>
            </a:r>
          </a:p>
          <a:p>
            <a:pPr lvl="1"/>
            <a:r>
              <a:rPr lang="en-IN" sz="1400" dirty="0">
                <a:solidFill>
                  <a:srgbClr val="FF0000"/>
                </a:solidFill>
                <a:latin typeface="Times New Roman" panose="02020603050405020304" pitchFamily="18" charset="0"/>
                <a:cs typeface="Times New Roman" panose="02020603050405020304" pitchFamily="18" charset="0"/>
              </a:rPr>
              <a:t>blck_dat_Mean: 0.02</a:t>
            </a:r>
          </a:p>
          <a:p>
            <a:pPr lvl="1"/>
            <a:r>
              <a:rPr lang="en-IN" sz="1400" dirty="0">
                <a:solidFill>
                  <a:srgbClr val="FF0000"/>
                </a:solidFill>
                <a:latin typeface="Times New Roman" panose="02020603050405020304" pitchFamily="18" charset="0"/>
                <a:cs typeface="Times New Roman" panose="02020603050405020304" pitchFamily="18" charset="0"/>
              </a:rPr>
              <a:t>datovr_Mean : 0.14241252</a:t>
            </a:r>
          </a:p>
          <a:p>
            <a:pPr lvl="1"/>
            <a:r>
              <a:rPr lang="en-IN" sz="1400" dirty="0">
                <a:solidFill>
                  <a:srgbClr val="FF0000"/>
                </a:solidFill>
                <a:latin typeface="Times New Roman" panose="02020603050405020304" pitchFamily="18" charset="0"/>
                <a:cs typeface="Times New Roman" panose="02020603050405020304" pitchFamily="18" charset="0"/>
              </a:rPr>
              <a:t>datovr_Range: -0.06262868</a:t>
            </a:r>
          </a:p>
          <a:p>
            <a:pPr lvl="1"/>
            <a:r>
              <a:rPr lang="en-IN" sz="1400" dirty="0">
                <a:solidFill>
                  <a:srgbClr val="FF0000"/>
                </a:solidFill>
                <a:latin typeface="Times New Roman" panose="02020603050405020304" pitchFamily="18" charset="0"/>
                <a:cs typeface="Times New Roman" panose="02020603050405020304" pitchFamily="18" charset="0"/>
              </a:rPr>
              <a:t>drop_dat_Mean : 0.03148416</a:t>
            </a:r>
            <a:r>
              <a:rPr lang="en-IN"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The data quality report for the above variables shows that only 10% to 15% of customers are making data calls and using the internet. </a:t>
            </a:r>
          </a:p>
          <a:p>
            <a:r>
              <a:rPr lang="en-IN" sz="1600" dirty="0">
                <a:latin typeface="Times New Roman" panose="02020603050405020304" pitchFamily="18" charset="0"/>
                <a:cs typeface="Times New Roman" panose="02020603050405020304" pitchFamily="18" charset="0"/>
              </a:rPr>
              <a:t>In this case, Mean revenue of data overage found to be more significant for churn than the other variables. Though data usage connectivity is leading to the churn as the usage itself is very low, we can conclude this is not turning out to costly.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9898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77CB-9825-784A-B64D-383682171D72}"/>
              </a:ext>
            </a:extLst>
          </p:cNvPr>
          <p:cNvSpPr>
            <a:spLocks noGrp="1"/>
          </p:cNvSpPr>
          <p:nvPr>
            <p:ph type="title"/>
          </p:nvPr>
        </p:nvSpPr>
        <p:spPr>
          <a:xfrm>
            <a:off x="677334" y="609600"/>
            <a:ext cx="8596668" cy="906966"/>
          </a:xfrm>
        </p:spPr>
        <p:txBody>
          <a:bodyPr>
            <a:normAutofit fontScale="90000"/>
          </a:bodyPr>
          <a:lstStyle/>
          <a:p>
            <a:r>
              <a:rPr lang="en-GB" dirty="0"/>
              <a:t>Would you recommend rate plan migration as a proactive retention strategy?</a:t>
            </a:r>
            <a:br>
              <a:rPr lang="en-IN" dirty="0"/>
            </a:br>
            <a:endParaRPr lang="en-US" dirty="0"/>
          </a:p>
        </p:txBody>
      </p:sp>
      <p:sp>
        <p:nvSpPr>
          <p:cNvPr id="3" name="Content Placeholder 2">
            <a:extLst>
              <a:ext uri="{FF2B5EF4-FFF2-40B4-BE49-F238E27FC236}">
                <a16:creationId xmlns:a16="http://schemas.microsoft.com/office/drawing/2014/main" id="{A6B95545-055B-D945-9810-EF11499C77AF}"/>
              </a:ext>
            </a:extLst>
          </p:cNvPr>
          <p:cNvSpPr>
            <a:spLocks noGrp="1"/>
          </p:cNvSpPr>
          <p:nvPr>
            <p:ph idx="1"/>
          </p:nvPr>
        </p:nvSpPr>
        <p:spPr>
          <a:xfrm>
            <a:off x="677334" y="1851103"/>
            <a:ext cx="8596668" cy="4190260"/>
          </a:xfrm>
        </p:spPr>
        <p:txBody>
          <a:bodyPr/>
          <a:lstStyle/>
          <a:p>
            <a:pPr marL="0" indent="0">
              <a:buNone/>
            </a:pPr>
            <a:r>
              <a:rPr lang="en-IN" sz="1600" b="1" dirty="0">
                <a:latin typeface="Times New Roman" panose="02020603050405020304" pitchFamily="18" charset="0"/>
                <a:cs typeface="Times New Roman" panose="02020603050405020304" pitchFamily="18" charset="0"/>
              </a:rPr>
              <a:t>Approach</a:t>
            </a:r>
          </a:p>
          <a:p>
            <a:r>
              <a:rPr lang="en-IN" sz="1600" dirty="0">
                <a:latin typeface="Times New Roman" panose="02020603050405020304" pitchFamily="18" charset="0"/>
                <a:cs typeface="Times New Roman" panose="02020603050405020304" pitchFamily="18" charset="0"/>
              </a:rPr>
              <a:t>Identify the variables which are related to data usage connectivity issues. Find out the beta coefficient of these particular variables from the model</a:t>
            </a:r>
          </a:p>
          <a:p>
            <a:pPr marL="0" indent="0">
              <a:buNone/>
            </a:pPr>
            <a:r>
              <a:rPr lang="en-IN" sz="1600" b="1" dirty="0">
                <a:latin typeface="Times New Roman" panose="02020603050405020304" pitchFamily="18" charset="0"/>
                <a:cs typeface="Times New Roman" panose="02020603050405020304" pitchFamily="18" charset="0"/>
              </a:rPr>
              <a:t>Answer</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Non- optimal rate plan is the direct variable related to rate plan and has the highest significance(4.9212352) in the entire model hence would recommend to identify these customers and proactively migrate their plan to retain them</a:t>
            </a:r>
            <a:endParaRPr lang="en-US" sz="16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33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82BB-FDF0-5347-972C-A5A9EA48D238}"/>
              </a:ext>
            </a:extLst>
          </p:cNvPr>
          <p:cNvSpPr>
            <a:spLocks noGrp="1"/>
          </p:cNvSpPr>
          <p:nvPr>
            <p:ph type="title"/>
          </p:nvPr>
        </p:nvSpPr>
        <p:spPr>
          <a:xfrm>
            <a:off x="677334" y="866079"/>
            <a:ext cx="8596668" cy="895815"/>
          </a:xfrm>
        </p:spPr>
        <p:txBody>
          <a:bodyPr anchor="t">
            <a:normAutofit fontScale="90000"/>
          </a:bodyPr>
          <a:lstStyle/>
          <a:p>
            <a:pPr>
              <a:lnSpc>
                <a:spcPct val="90000"/>
              </a:lnSpc>
            </a:pPr>
            <a:r>
              <a:rPr lang="en-GB" sz="2800" dirty="0">
                <a:latin typeface="Times New Roman" panose="02020603050405020304" pitchFamily="18" charset="0"/>
                <a:cs typeface="Times New Roman" panose="02020603050405020304" pitchFamily="18" charset="0"/>
              </a:rPr>
              <a:t>What would be the target segments for proactive retention campaigns? </a:t>
            </a:r>
            <a:br>
              <a:rPr lang="en-IN"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FA2545-30E5-2847-BD4E-C1B9097E971C}"/>
              </a:ext>
            </a:extLst>
          </p:cNvPr>
          <p:cNvSpPr>
            <a:spLocks noGrp="1"/>
          </p:cNvSpPr>
          <p:nvPr>
            <p:ph idx="1"/>
          </p:nvPr>
        </p:nvSpPr>
        <p:spPr>
          <a:xfrm>
            <a:off x="521217" y="1892960"/>
            <a:ext cx="5231097" cy="3749323"/>
          </a:xfrm>
        </p:spPr>
        <p:txBody>
          <a:bodyPr>
            <a:normAutofit/>
          </a:bodyPr>
          <a:lstStyle/>
          <a:p>
            <a:pPr marL="0" indent="0">
              <a:lnSpc>
                <a:spcPct val="90000"/>
              </a:lnSpc>
              <a:buNone/>
            </a:pPr>
            <a:r>
              <a:rPr lang="en-US" sz="1600" dirty="0">
                <a:latin typeface="Times New Roman" panose="02020603050405020304" pitchFamily="18" charset="0"/>
                <a:cs typeface="Times New Roman" panose="02020603050405020304" pitchFamily="18" charset="0"/>
              </a:rPr>
              <a:t>Approach</a:t>
            </a:r>
          </a:p>
          <a:p>
            <a:pPr>
              <a:lnSpc>
                <a:spcPct val="90000"/>
              </a:lnSpc>
            </a:pPr>
            <a:r>
              <a:rPr lang="en-US" sz="1600" dirty="0">
                <a:latin typeface="Times New Roman" panose="02020603050405020304" pitchFamily="18" charset="0"/>
                <a:cs typeface="Times New Roman" panose="02020603050405020304" pitchFamily="18" charset="0"/>
              </a:rPr>
              <a:t>Categorize the customer into 3 categories each based on the</a:t>
            </a:r>
          </a:p>
          <a:p>
            <a:pPr lvl="1">
              <a:lnSpc>
                <a:spcPct val="90000"/>
              </a:lnSpc>
            </a:pPr>
            <a:r>
              <a:rPr lang="en-US" sz="1400" dirty="0">
                <a:latin typeface="Times New Roman" panose="02020603050405020304" pitchFamily="18" charset="0"/>
                <a:cs typeface="Times New Roman" panose="02020603050405020304" pitchFamily="18" charset="0"/>
              </a:rPr>
              <a:t>Probability to churn </a:t>
            </a:r>
          </a:p>
          <a:p>
            <a:pPr lvl="1">
              <a:lnSpc>
                <a:spcPct val="90000"/>
              </a:lnSpc>
            </a:pPr>
            <a:r>
              <a:rPr lang="en-US" sz="1400" dirty="0">
                <a:latin typeface="Times New Roman" panose="02020603050405020304" pitchFamily="18" charset="0"/>
                <a:cs typeface="Times New Roman" panose="02020603050405020304" pitchFamily="18" charset="0"/>
              </a:rPr>
              <a:t>Source of High Revenue</a:t>
            </a:r>
          </a:p>
          <a:p>
            <a:pPr>
              <a:lnSpc>
                <a:spcPct val="90000"/>
              </a:lnSpc>
            </a:pPr>
            <a:r>
              <a:rPr lang="en-US" sz="1600" dirty="0">
                <a:latin typeface="Times New Roman" panose="02020603050405020304" pitchFamily="18" charset="0"/>
                <a:cs typeface="Times New Roman" panose="02020603050405020304" pitchFamily="18" charset="0"/>
              </a:rPr>
              <a:t>Based on the categorization and the objective initial target segment would be  high probability to churn segment and High revenue segment. As the budget is only for 20% subscribers which comes to 800 subscribers.</a:t>
            </a:r>
          </a:p>
          <a:p>
            <a:pPr>
              <a:lnSpc>
                <a:spcPct val="90000"/>
              </a:lnSpc>
            </a:pPr>
            <a:r>
              <a:rPr lang="en-US" sz="1600" dirty="0">
                <a:latin typeface="Times New Roman" panose="02020603050405020304" pitchFamily="18" charset="0"/>
                <a:cs typeface="Times New Roman" panose="02020603050405020304" pitchFamily="18" charset="0"/>
              </a:rPr>
              <a:t>High Probability subscribers total add up to 802 so only this subscribers can be targeted</a:t>
            </a:r>
          </a:p>
          <a:p>
            <a:pPr marL="0" indent="0">
              <a:lnSpc>
                <a:spcPct val="90000"/>
              </a:lnSpc>
              <a:buNone/>
            </a:pPr>
            <a:endParaRPr lang="en-US" dirty="0"/>
          </a:p>
          <a:p>
            <a:pPr marL="457200" lvl="1" indent="0">
              <a:lnSpc>
                <a:spcPct val="90000"/>
              </a:lnSpc>
              <a:buNone/>
            </a:pPr>
            <a:endParaRPr lang="en-US" dirty="0"/>
          </a:p>
        </p:txBody>
      </p:sp>
      <p:graphicFrame>
        <p:nvGraphicFramePr>
          <p:cNvPr id="4" name="Table 3">
            <a:extLst>
              <a:ext uri="{FF2B5EF4-FFF2-40B4-BE49-F238E27FC236}">
                <a16:creationId xmlns:a16="http://schemas.microsoft.com/office/drawing/2014/main" id="{48506E62-AA7B-624B-9A8E-1F6642959F9C}"/>
              </a:ext>
            </a:extLst>
          </p:cNvPr>
          <p:cNvGraphicFramePr>
            <a:graphicFrameLocks noGrp="1"/>
          </p:cNvGraphicFramePr>
          <p:nvPr>
            <p:extLst>
              <p:ext uri="{D42A27DB-BD31-4B8C-83A1-F6EECF244321}">
                <p14:modId xmlns:p14="http://schemas.microsoft.com/office/powerpoint/2010/main" val="3301461114"/>
              </p:ext>
            </p:extLst>
          </p:nvPr>
        </p:nvGraphicFramePr>
        <p:xfrm>
          <a:off x="5752314" y="2513373"/>
          <a:ext cx="4204991" cy="1831254"/>
        </p:xfrm>
        <a:graphic>
          <a:graphicData uri="http://schemas.openxmlformats.org/drawingml/2006/table">
            <a:tbl>
              <a:tblPr firstRow="1" bandRow="1"/>
              <a:tblGrid>
                <a:gridCol w="1685106">
                  <a:extLst>
                    <a:ext uri="{9D8B030D-6E8A-4147-A177-3AD203B41FA5}">
                      <a16:colId xmlns:a16="http://schemas.microsoft.com/office/drawing/2014/main" val="3463890747"/>
                    </a:ext>
                  </a:extLst>
                </a:gridCol>
                <a:gridCol w="1039288">
                  <a:extLst>
                    <a:ext uri="{9D8B030D-6E8A-4147-A177-3AD203B41FA5}">
                      <a16:colId xmlns:a16="http://schemas.microsoft.com/office/drawing/2014/main" val="336303806"/>
                    </a:ext>
                  </a:extLst>
                </a:gridCol>
                <a:gridCol w="943611">
                  <a:extLst>
                    <a:ext uri="{9D8B030D-6E8A-4147-A177-3AD203B41FA5}">
                      <a16:colId xmlns:a16="http://schemas.microsoft.com/office/drawing/2014/main" val="3439145442"/>
                    </a:ext>
                  </a:extLst>
                </a:gridCol>
                <a:gridCol w="536986">
                  <a:extLst>
                    <a:ext uri="{9D8B030D-6E8A-4147-A177-3AD203B41FA5}">
                      <a16:colId xmlns:a16="http://schemas.microsoft.com/office/drawing/2014/main" val="3272137550"/>
                    </a:ext>
                  </a:extLst>
                </a:gridCol>
              </a:tblGrid>
              <a:tr h="586977">
                <a:tc>
                  <a:txBody>
                    <a:bodyPr/>
                    <a:lstStyle/>
                    <a:p>
                      <a:pPr algn="ctr" rtl="0" fontAlgn="b"/>
                      <a:r>
                        <a:rPr lang="en-IN" sz="1600" dirty="0">
                          <a:effectLst/>
                          <a:latin typeface="Times New Roman" panose="02020603050405020304" pitchFamily="18" charset="0"/>
                          <a:cs typeface="Times New Roman" panose="02020603050405020304" pitchFamily="18" charset="0"/>
                        </a:rPr>
                        <a:t>Probability of Churn/Revenue</a:t>
                      </a:r>
                    </a:p>
                  </a:txBody>
                  <a:tcPr marL="26909" marR="26909" marT="17939" marB="17939"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a:effectLst/>
                          <a:latin typeface="Times New Roman" panose="02020603050405020304" pitchFamily="18" charset="0"/>
                          <a:cs typeface="Times New Roman" panose="02020603050405020304" pitchFamily="18" charset="0"/>
                        </a:rPr>
                        <a:t>High Revenue</a:t>
                      </a:r>
                    </a:p>
                  </a:txBody>
                  <a:tcPr marL="26909" marR="26909" marT="17939" marB="179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a:effectLst/>
                          <a:latin typeface="Times New Roman" panose="02020603050405020304" pitchFamily="18" charset="0"/>
                          <a:cs typeface="Times New Roman" panose="02020603050405020304" pitchFamily="18" charset="0"/>
                        </a:rPr>
                        <a:t>Medium</a:t>
                      </a:r>
                    </a:p>
                  </a:txBody>
                  <a:tcPr marL="26909" marR="26909" marT="17939" marB="179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a:effectLst/>
                          <a:latin typeface="Times New Roman" panose="02020603050405020304" pitchFamily="18" charset="0"/>
                          <a:cs typeface="Times New Roman" panose="02020603050405020304" pitchFamily="18" charset="0"/>
                        </a:rPr>
                        <a:t>low</a:t>
                      </a:r>
                    </a:p>
                  </a:txBody>
                  <a:tcPr marL="26909" marR="26909" marT="17939" marB="17939"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25479870"/>
                  </a:ext>
                </a:extLst>
              </a:tr>
              <a:tr h="586977">
                <a:tc>
                  <a:txBody>
                    <a:bodyPr/>
                    <a:lstStyle/>
                    <a:p>
                      <a:pPr algn="ctr" rtl="0" fontAlgn="b"/>
                      <a:r>
                        <a:rPr lang="en-IN" sz="1600" dirty="0">
                          <a:effectLst/>
                          <a:latin typeface="Times New Roman" panose="02020603050405020304" pitchFamily="18" charset="0"/>
                          <a:cs typeface="Times New Roman" panose="02020603050405020304" pitchFamily="18" charset="0"/>
                        </a:rPr>
                        <a:t>High Probability of Churn</a:t>
                      </a:r>
                    </a:p>
                  </a:txBody>
                  <a:tcPr marL="26909" marR="26909" marT="17939" marB="17939"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a:effectLst/>
                          <a:latin typeface="Times New Roman" panose="02020603050405020304" pitchFamily="18" charset="0"/>
                          <a:cs typeface="Times New Roman" panose="02020603050405020304" pitchFamily="18" charset="0"/>
                        </a:rPr>
                        <a:t>327</a:t>
                      </a:r>
                    </a:p>
                  </a:txBody>
                  <a:tcPr marL="26909" marR="26909" marT="17939" marB="179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3C47D"/>
                    </a:solidFill>
                  </a:tcPr>
                </a:tc>
                <a:tc>
                  <a:txBody>
                    <a:bodyPr/>
                    <a:lstStyle/>
                    <a:p>
                      <a:pPr algn="ctr" rtl="0" fontAlgn="b"/>
                      <a:r>
                        <a:rPr lang="en-IN" sz="1600">
                          <a:effectLst/>
                          <a:latin typeface="Times New Roman" panose="02020603050405020304" pitchFamily="18" charset="0"/>
                          <a:cs typeface="Times New Roman" panose="02020603050405020304" pitchFamily="18" charset="0"/>
                        </a:rPr>
                        <a:t>270</a:t>
                      </a:r>
                    </a:p>
                  </a:txBody>
                  <a:tcPr marL="26909" marR="26909" marT="17939" marB="179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6D7A8"/>
                    </a:solidFill>
                  </a:tcPr>
                </a:tc>
                <a:tc>
                  <a:txBody>
                    <a:bodyPr/>
                    <a:lstStyle/>
                    <a:p>
                      <a:pPr algn="ctr" rtl="0" fontAlgn="b"/>
                      <a:r>
                        <a:rPr lang="en-IN" sz="1600">
                          <a:effectLst/>
                          <a:latin typeface="Times New Roman" panose="02020603050405020304" pitchFamily="18" charset="0"/>
                          <a:cs typeface="Times New Roman" panose="02020603050405020304" pitchFamily="18" charset="0"/>
                        </a:rPr>
                        <a:t>205</a:t>
                      </a:r>
                    </a:p>
                  </a:txBody>
                  <a:tcPr marL="26909" marR="26909" marT="17939" marB="17939"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extLst>
                  <a:ext uri="{0D108BD9-81ED-4DB2-BD59-A6C34878D82A}">
                    <a16:rowId xmlns:a16="http://schemas.microsoft.com/office/drawing/2014/main" val="1157157641"/>
                  </a:ext>
                </a:extLst>
              </a:tr>
              <a:tr h="328650">
                <a:tc>
                  <a:txBody>
                    <a:bodyPr/>
                    <a:lstStyle/>
                    <a:p>
                      <a:pPr algn="ctr" rtl="0" fontAlgn="b"/>
                      <a:r>
                        <a:rPr lang="en-IN" sz="1600" dirty="0">
                          <a:effectLst/>
                          <a:latin typeface="Times New Roman" panose="02020603050405020304" pitchFamily="18" charset="0"/>
                          <a:cs typeface="Times New Roman" panose="02020603050405020304" pitchFamily="18" charset="0"/>
                        </a:rPr>
                        <a:t>Medium</a:t>
                      </a:r>
                    </a:p>
                  </a:txBody>
                  <a:tcPr marL="26909" marR="26909" marT="17939" marB="17939"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a:effectLst/>
                          <a:latin typeface="Times New Roman" panose="02020603050405020304" pitchFamily="18" charset="0"/>
                          <a:cs typeface="Times New Roman" panose="02020603050405020304" pitchFamily="18" charset="0"/>
                        </a:rPr>
                        <a:t>499</a:t>
                      </a:r>
                    </a:p>
                  </a:txBody>
                  <a:tcPr marL="26909" marR="26909" marT="17939" marB="179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dirty="0">
                          <a:effectLst/>
                          <a:latin typeface="Times New Roman" panose="02020603050405020304" pitchFamily="18" charset="0"/>
                          <a:cs typeface="Times New Roman" panose="02020603050405020304" pitchFamily="18" charset="0"/>
                        </a:rPr>
                        <a:t>522</a:t>
                      </a:r>
                    </a:p>
                  </a:txBody>
                  <a:tcPr marL="26909" marR="26909" marT="17939" marB="179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a:effectLst/>
                          <a:latin typeface="Times New Roman" panose="02020603050405020304" pitchFamily="18" charset="0"/>
                          <a:cs typeface="Times New Roman" panose="02020603050405020304" pitchFamily="18" charset="0"/>
                        </a:rPr>
                        <a:t>662</a:t>
                      </a:r>
                    </a:p>
                  </a:txBody>
                  <a:tcPr marL="26909" marR="26909" marT="17939" marB="17939"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03552727"/>
                  </a:ext>
                </a:extLst>
              </a:tr>
              <a:tr h="328650">
                <a:tc>
                  <a:txBody>
                    <a:bodyPr/>
                    <a:lstStyle/>
                    <a:p>
                      <a:pPr algn="ctr" rtl="0" fontAlgn="b"/>
                      <a:r>
                        <a:rPr lang="en-IN" sz="1600" dirty="0">
                          <a:effectLst/>
                          <a:latin typeface="Times New Roman" panose="02020603050405020304" pitchFamily="18" charset="0"/>
                          <a:cs typeface="Times New Roman" panose="02020603050405020304" pitchFamily="18" charset="0"/>
                        </a:rPr>
                        <a:t>Low</a:t>
                      </a:r>
                    </a:p>
                  </a:txBody>
                  <a:tcPr marL="26909" marR="26909" marT="17939" marB="17939"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IN" sz="1600" dirty="0">
                          <a:effectLst/>
                          <a:latin typeface="Times New Roman" panose="02020603050405020304" pitchFamily="18" charset="0"/>
                          <a:cs typeface="Times New Roman" panose="02020603050405020304" pitchFamily="18" charset="0"/>
                        </a:rPr>
                        <a:t>368</a:t>
                      </a:r>
                    </a:p>
                  </a:txBody>
                  <a:tcPr marL="26909" marR="26909" marT="17939" marB="179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IN" sz="1600" dirty="0">
                          <a:effectLst/>
                          <a:latin typeface="Times New Roman" panose="02020603050405020304" pitchFamily="18" charset="0"/>
                          <a:cs typeface="Times New Roman" panose="02020603050405020304" pitchFamily="18" charset="0"/>
                        </a:rPr>
                        <a:t>401</a:t>
                      </a:r>
                    </a:p>
                  </a:txBody>
                  <a:tcPr marL="26909" marR="26909" marT="17939" marB="179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IN" sz="1600" dirty="0">
                          <a:effectLst/>
                          <a:latin typeface="Times New Roman" panose="02020603050405020304" pitchFamily="18" charset="0"/>
                          <a:cs typeface="Times New Roman" panose="02020603050405020304" pitchFamily="18" charset="0"/>
                        </a:rPr>
                        <a:t>724</a:t>
                      </a:r>
                    </a:p>
                  </a:txBody>
                  <a:tcPr marL="26909" marR="26909" marT="17939" marB="17939"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2023235"/>
                  </a:ext>
                </a:extLst>
              </a:tr>
            </a:tbl>
          </a:graphicData>
        </a:graphic>
      </p:graphicFrame>
    </p:spTree>
    <p:extLst>
      <p:ext uri="{BB962C8B-B14F-4D97-AF65-F5344CB8AC3E}">
        <p14:creationId xmlns:p14="http://schemas.microsoft.com/office/powerpoint/2010/main" val="4430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2EF13-7B57-A04E-A163-C04B877AD79C}"/>
              </a:ext>
            </a:extLst>
          </p:cNvPr>
          <p:cNvSpPr>
            <a:spLocks noGrp="1"/>
          </p:cNvSpPr>
          <p:nvPr>
            <p:ph idx="1"/>
          </p:nvPr>
        </p:nvSpPr>
        <p:spPr>
          <a:xfrm>
            <a:off x="3902927" y="3077737"/>
            <a:ext cx="3122341" cy="702526"/>
          </a:xfrm>
        </p:spPr>
        <p:txBody>
          <a:bodyPr>
            <a:noAutofit/>
          </a:bodyPr>
          <a:lstStyle/>
          <a:p>
            <a:pPr marL="0" indent="0">
              <a:buNone/>
            </a:pPr>
            <a:r>
              <a:rPr lang="en-US" sz="4400" dirty="0"/>
              <a:t>Thank You</a:t>
            </a:r>
          </a:p>
        </p:txBody>
      </p:sp>
    </p:spTree>
    <p:extLst>
      <p:ext uri="{BB962C8B-B14F-4D97-AF65-F5344CB8AC3E}">
        <p14:creationId xmlns:p14="http://schemas.microsoft.com/office/powerpoint/2010/main" val="11927954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9</TotalTime>
  <Words>660</Words>
  <Application>Microsoft Office PowerPoint</Application>
  <PresentationFormat>Widescreen</PresentationFormat>
  <Paragraphs>74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Capstone Project</vt:lpstr>
      <vt:lpstr>Introduction</vt:lpstr>
      <vt:lpstr>What are the top factors driving likelihood of churn at Mobicorn?</vt:lpstr>
      <vt:lpstr>Whether “cost and billing” important factors influencing churn behaviour?  </vt:lpstr>
      <vt:lpstr>Are data usage connectivity issues turning out to be costly? In other words, is it leading to churn? </vt:lpstr>
      <vt:lpstr>Would you recommend rate plan migration as a proactive retention strategy? </vt:lpstr>
      <vt:lpstr>What would be the target segments for proactive retention campaigns?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shravan rachakonda</dc:creator>
  <cp:lastModifiedBy>Sree Harshini Veeramalla</cp:lastModifiedBy>
  <cp:revision>5</cp:revision>
  <dcterms:created xsi:type="dcterms:W3CDTF">2019-04-05T11:18:55Z</dcterms:created>
  <dcterms:modified xsi:type="dcterms:W3CDTF">2019-05-30T14:13:39Z</dcterms:modified>
</cp:coreProperties>
</file>