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Average"/>
      <p:regular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Oswald-regular.fntdata"/><Relationship Id="rId41" Type="http://schemas.openxmlformats.org/officeDocument/2006/relationships/font" Target="fonts/Average-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15a1b85d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15a1b85d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15a1b85d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15a1b85d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15a1b85d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15a1b85d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15a1b85d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15a1b85d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15a1b85d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15a1b85d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15a1b85d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15a1b85d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15a1b85d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15a1b85d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15a1b85d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15a1b85d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15a1b85d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15a1b85d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15a1b85d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15a1b85d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15a1b85d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15a1b85d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09f545db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09f545db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09f545db9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09f545db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15a1b85d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15a1b85d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15a1b85d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15a1b85d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15a1b85d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15a1b85d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15a1b85d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15a1b85d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15a1b85d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15a1b85d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15a1b85d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15a1b85d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15a1b85d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15a1b85d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15a1b85d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15a1b85d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15a1b85d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15a1b85d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15a1b85d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15a1b85d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15a1b85d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15a1b85d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15a1b85d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15a1b85d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15a1b85d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515a1b85d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15a1b85d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15a1b85d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15a1b85d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15a1b85d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15a1b85d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15a1b85d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15a1b85d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15a1b85d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15a1b85d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15a1b85d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15a1b85d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15a1b85d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15a1b85d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15a1b85d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15a1b85d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15a1b85d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t>CineScope - Movie Data Visualization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CA"/>
              <a:t>Group 14</a:t>
            </a:r>
            <a:endParaRPr/>
          </a:p>
          <a:p>
            <a:pPr indent="0" lvl="0" marL="0" rtl="0" algn="ctr">
              <a:spcBef>
                <a:spcPts val="0"/>
              </a:spcBef>
              <a:spcAft>
                <a:spcPts val="0"/>
              </a:spcAft>
              <a:buNone/>
            </a:pPr>
            <a:r>
              <a:rPr lang="en-CA"/>
              <a:t>Course Instructor : Dr. Soumya Dutta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User rating 3D Scatter Plot</a:t>
            </a:r>
            <a:endParaRPr/>
          </a:p>
        </p:txBody>
      </p:sp>
      <p:pic>
        <p:nvPicPr>
          <p:cNvPr id="112" name="Google Shape;112;p22" title="newplot (2).png"/>
          <p:cNvPicPr preferRelativeResize="0"/>
          <p:nvPr/>
        </p:nvPicPr>
        <p:blipFill>
          <a:blip r:embed="rId3">
            <a:alphaModFix/>
          </a:blip>
          <a:stretch>
            <a:fillRect/>
          </a:stretch>
        </p:blipFill>
        <p:spPr>
          <a:xfrm>
            <a:off x="1475625" y="1119900"/>
            <a:ext cx="6192775" cy="391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User Cluster Classification</a:t>
            </a:r>
            <a:endParaRPr/>
          </a:p>
        </p:txBody>
      </p:sp>
      <p:pic>
        <p:nvPicPr>
          <p:cNvPr id="118" name="Google Shape;118;p23" title="newplot (1).png"/>
          <p:cNvPicPr preferRelativeResize="0"/>
          <p:nvPr/>
        </p:nvPicPr>
        <p:blipFill>
          <a:blip r:embed="rId3">
            <a:alphaModFix/>
          </a:blip>
          <a:stretch>
            <a:fillRect/>
          </a:stretch>
        </p:blipFill>
        <p:spPr>
          <a:xfrm>
            <a:off x="2453488" y="1137875"/>
            <a:ext cx="423703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Distribution</a:t>
            </a:r>
            <a:r>
              <a:rPr lang="en-CA"/>
              <a:t> of Cluster centres</a:t>
            </a:r>
            <a:endParaRPr/>
          </a:p>
        </p:txBody>
      </p:sp>
      <p:pic>
        <p:nvPicPr>
          <p:cNvPr id="124" name="Google Shape;124;p24" title="newplot.png"/>
          <p:cNvPicPr preferRelativeResize="0"/>
          <p:nvPr/>
        </p:nvPicPr>
        <p:blipFill>
          <a:blip r:embed="rId3">
            <a:alphaModFix/>
          </a:blip>
          <a:stretch>
            <a:fillRect/>
          </a:stretch>
        </p:blipFill>
        <p:spPr>
          <a:xfrm>
            <a:off x="2525663" y="1123300"/>
            <a:ext cx="4092674" cy="369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CA"/>
              <a:t>Top Rated Movies By Year &amp; Popularity Trends</a:t>
            </a:r>
            <a:endParaRPr sz="355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Bar Chart</a:t>
            </a:r>
            <a:endParaRPr/>
          </a:p>
        </p:txBody>
      </p:sp>
      <p:pic>
        <p:nvPicPr>
          <p:cNvPr id="135" name="Google Shape;135;p26" title="newplot (1).png"/>
          <p:cNvPicPr preferRelativeResize="0"/>
          <p:nvPr/>
        </p:nvPicPr>
        <p:blipFill>
          <a:blip r:embed="rId3">
            <a:alphaModFix/>
          </a:blip>
          <a:stretch>
            <a:fillRect/>
          </a:stretch>
        </p:blipFill>
        <p:spPr>
          <a:xfrm>
            <a:off x="2435961" y="1017713"/>
            <a:ext cx="4272075" cy="385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HeatMap</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7" title="newplot (2).png"/>
          <p:cNvPicPr preferRelativeResize="0"/>
          <p:nvPr/>
        </p:nvPicPr>
        <p:blipFill>
          <a:blip r:embed="rId3">
            <a:alphaModFix/>
          </a:blip>
          <a:stretch>
            <a:fillRect/>
          </a:stretch>
        </p:blipFill>
        <p:spPr>
          <a:xfrm>
            <a:off x="2497900" y="1152475"/>
            <a:ext cx="4148199" cy="374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3200"/>
              <a:t>Geographical Revenue Analysis</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Choropleth</a:t>
            </a:r>
            <a:r>
              <a:rPr lang="en-CA"/>
              <a:t> Map</a:t>
            </a:r>
            <a:endParaRPr/>
          </a:p>
        </p:txBody>
      </p:sp>
      <p:pic>
        <p:nvPicPr>
          <p:cNvPr id="153" name="Google Shape;153;p29" title="newplot.png"/>
          <p:cNvPicPr preferRelativeResize="0"/>
          <p:nvPr/>
        </p:nvPicPr>
        <p:blipFill>
          <a:blip r:embed="rId3">
            <a:alphaModFix/>
          </a:blip>
          <a:stretch>
            <a:fillRect/>
          </a:stretch>
        </p:blipFill>
        <p:spPr>
          <a:xfrm>
            <a:off x="1927162" y="1114500"/>
            <a:ext cx="5289674"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3200"/>
              <a:t>Rating-Revenue Disparity Analysis</a:t>
            </a:r>
            <a:endParaRPr sz="3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Scatter Plot</a:t>
            </a:r>
            <a:endParaRPr/>
          </a:p>
        </p:txBody>
      </p:sp>
      <p:pic>
        <p:nvPicPr>
          <p:cNvPr id="164" name="Google Shape;164;p31" title="newplot (1).png"/>
          <p:cNvPicPr preferRelativeResize="0"/>
          <p:nvPr/>
        </p:nvPicPr>
        <p:blipFill>
          <a:blip r:embed="rId3">
            <a:alphaModFix/>
          </a:blip>
          <a:stretch>
            <a:fillRect/>
          </a:stretch>
        </p:blipFill>
        <p:spPr>
          <a:xfrm>
            <a:off x="2195500" y="1017725"/>
            <a:ext cx="4752975" cy="428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Application Domain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CA">
                <a:solidFill>
                  <a:srgbClr val="F3F3F3"/>
                </a:solidFill>
                <a:latin typeface="Arial"/>
                <a:ea typeface="Arial"/>
                <a:cs typeface="Arial"/>
                <a:sym typeface="Arial"/>
              </a:rPr>
              <a:t>The movie industry is a dynamic and ever-evolving landscape, deeply connected to cultural trends, technological advancements, and shifting audience preferences. With the explosion of streaming platforms and online rating systems, a massive amount of movie-related data is now readily available. However, navigating and making sense of this vast information can be overwhelming. To bridge this gap, we propose a data-driven visualization platform — </a:t>
            </a:r>
            <a:r>
              <a:rPr i="1" lang="en-CA">
                <a:solidFill>
                  <a:srgbClr val="F3F3F3"/>
                </a:solidFill>
                <a:latin typeface="Arial"/>
                <a:ea typeface="Arial"/>
                <a:cs typeface="Arial"/>
                <a:sym typeface="Arial"/>
              </a:rPr>
              <a:t>CineScope</a:t>
            </a:r>
            <a:r>
              <a:rPr lang="en-CA">
                <a:solidFill>
                  <a:srgbClr val="F3F3F3"/>
                </a:solidFill>
                <a:latin typeface="Arial"/>
                <a:ea typeface="Arial"/>
                <a:cs typeface="Arial"/>
                <a:sym typeface="Arial"/>
              </a:rPr>
              <a:t> — that helps users explore movie trends, rating behaviors, and financial performances interactively. By leveraging rich metadata, user ratings, and industry figures, our platform empowers movie enthusiasts, researchers, and industry professionals to make informed analyses, uncover hidden patterns, and gain a deeper understanding of cinematic evolution over time.</a:t>
            </a:r>
            <a:endParaRPr>
              <a:solidFill>
                <a:srgbClr val="F3F3F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3200"/>
              <a:t>Budget</a:t>
            </a:r>
            <a:r>
              <a:rPr lang="en-CA" sz="3200"/>
              <a:t>-Revenue Disparity Analysis</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Scatter Plot</a:t>
            </a:r>
            <a:endParaRPr/>
          </a:p>
        </p:txBody>
      </p:sp>
      <p:pic>
        <p:nvPicPr>
          <p:cNvPr id="175" name="Google Shape;175;p33" title="newplot (2).png"/>
          <p:cNvPicPr preferRelativeResize="0"/>
          <p:nvPr/>
        </p:nvPicPr>
        <p:blipFill>
          <a:blip r:embed="rId3">
            <a:alphaModFix/>
          </a:blip>
          <a:stretch>
            <a:fillRect/>
          </a:stretch>
        </p:blipFill>
        <p:spPr>
          <a:xfrm>
            <a:off x="1493988" y="1108600"/>
            <a:ext cx="6156015"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3200"/>
              <a:t>Polarized Rating Analysis</a:t>
            </a: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Violin Plot</a:t>
            </a:r>
            <a:endParaRPr/>
          </a:p>
        </p:txBody>
      </p:sp>
      <p:pic>
        <p:nvPicPr>
          <p:cNvPr id="186" name="Google Shape;186;p35"/>
          <p:cNvPicPr preferRelativeResize="0"/>
          <p:nvPr/>
        </p:nvPicPr>
        <p:blipFill>
          <a:blip r:embed="rId3">
            <a:alphaModFix/>
          </a:blip>
          <a:stretch>
            <a:fillRect/>
          </a:stretch>
        </p:blipFill>
        <p:spPr>
          <a:xfrm>
            <a:off x="1849728" y="1152475"/>
            <a:ext cx="5444522" cy="38186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Line Chart</a:t>
            </a:r>
            <a:endParaRPr/>
          </a:p>
        </p:txBody>
      </p:sp>
      <p:pic>
        <p:nvPicPr>
          <p:cNvPr id="192" name="Google Shape;192;p36"/>
          <p:cNvPicPr preferRelativeResize="0"/>
          <p:nvPr/>
        </p:nvPicPr>
        <p:blipFill>
          <a:blip r:embed="rId3">
            <a:alphaModFix/>
          </a:blip>
          <a:stretch>
            <a:fillRect/>
          </a:stretch>
        </p:blipFill>
        <p:spPr>
          <a:xfrm>
            <a:off x="916288" y="1017725"/>
            <a:ext cx="7311432" cy="38209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Bar Chart</a:t>
            </a:r>
            <a:endParaRPr/>
          </a:p>
        </p:txBody>
      </p:sp>
      <p:pic>
        <p:nvPicPr>
          <p:cNvPr id="198" name="Google Shape;198;p37"/>
          <p:cNvPicPr preferRelativeResize="0"/>
          <p:nvPr/>
        </p:nvPicPr>
        <p:blipFill>
          <a:blip r:embed="rId3">
            <a:alphaModFix/>
          </a:blip>
          <a:stretch>
            <a:fillRect/>
          </a:stretch>
        </p:blipFill>
        <p:spPr>
          <a:xfrm>
            <a:off x="1278838" y="1017725"/>
            <a:ext cx="6586334" cy="382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3200"/>
              <a:t>Franchise Performance Over Time</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Line Chart</a:t>
            </a:r>
            <a:endParaRPr/>
          </a:p>
        </p:txBody>
      </p:sp>
      <p:pic>
        <p:nvPicPr>
          <p:cNvPr id="209" name="Google Shape;209;p39" title="newplot.png"/>
          <p:cNvPicPr preferRelativeResize="0"/>
          <p:nvPr/>
        </p:nvPicPr>
        <p:blipFill>
          <a:blip r:embed="rId3">
            <a:alphaModFix/>
          </a:blip>
          <a:stretch>
            <a:fillRect/>
          </a:stretch>
        </p:blipFill>
        <p:spPr>
          <a:xfrm>
            <a:off x="2449513" y="946613"/>
            <a:ext cx="4244976" cy="3828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Bar Chart</a:t>
            </a:r>
            <a:endParaRPr/>
          </a:p>
        </p:txBody>
      </p:sp>
      <p:pic>
        <p:nvPicPr>
          <p:cNvPr id="215" name="Google Shape;215;p40" title="newplot (1).png"/>
          <p:cNvPicPr preferRelativeResize="0"/>
          <p:nvPr/>
        </p:nvPicPr>
        <p:blipFill>
          <a:blip r:embed="rId3">
            <a:alphaModFix/>
          </a:blip>
          <a:stretch>
            <a:fillRect/>
          </a:stretch>
        </p:blipFill>
        <p:spPr>
          <a:xfrm>
            <a:off x="2453488" y="1017725"/>
            <a:ext cx="4237036"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3200"/>
              <a:t>Director Vs Actor Performance</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Data Source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F3F3F3"/>
                </a:solidFill>
              </a:rPr>
              <a:t> We sourced our data from the Kaggle dataset ”The Movies Dataset”, which com piles extensive movie metadata primarily from the TMDB (The Movie Database) API. This dataset also integrates user rating information derived from the MovieLens project, offering a rich combination of movie attributes and audience engagement data for com prehensive analysis.</a:t>
            </a:r>
            <a:endParaRPr>
              <a:solidFill>
                <a:srgbClr val="F3F3F3"/>
              </a:solidFill>
            </a:endParaRPr>
          </a:p>
          <a:p>
            <a:pPr indent="0" lvl="0" marL="0" rtl="0" algn="ctr">
              <a:spcBef>
                <a:spcPts val="1200"/>
              </a:spcBef>
              <a:spcAft>
                <a:spcPts val="0"/>
              </a:spcAft>
              <a:buNone/>
            </a:pPr>
            <a:r>
              <a:rPr b="1" lang="en-CA" sz="2300">
                <a:solidFill>
                  <a:srgbClr val="FFFFFF"/>
                </a:solidFill>
              </a:rPr>
              <a:t>References</a:t>
            </a:r>
            <a:endParaRPr b="1" sz="2300">
              <a:solidFill>
                <a:srgbClr val="FFFFFF"/>
              </a:solidFill>
            </a:endParaRPr>
          </a:p>
          <a:p>
            <a:pPr indent="0" lvl="0" marL="0" rtl="0" algn="ctr">
              <a:spcBef>
                <a:spcPts val="1200"/>
              </a:spcBef>
              <a:spcAft>
                <a:spcPts val="1200"/>
              </a:spcAft>
              <a:buNone/>
            </a:pPr>
            <a:r>
              <a:rPr lang="en-CA">
                <a:solidFill>
                  <a:srgbClr val="F3F3F3"/>
                </a:solidFill>
              </a:rPr>
              <a:t>https://www.kaggle.com/datasets/rounakbanik/the-movies-dataset</a:t>
            </a:r>
            <a:endParaRPr>
              <a:solidFill>
                <a:srgbClr val="F3F3F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Line Chart</a:t>
            </a:r>
            <a:endParaRPr/>
          </a:p>
        </p:txBody>
      </p:sp>
      <p:pic>
        <p:nvPicPr>
          <p:cNvPr id="226" name="Google Shape;226;p42" title="newplot.png"/>
          <p:cNvPicPr preferRelativeResize="0"/>
          <p:nvPr/>
        </p:nvPicPr>
        <p:blipFill>
          <a:blip r:embed="rId3">
            <a:alphaModFix/>
          </a:blip>
          <a:stretch>
            <a:fillRect/>
          </a:stretch>
        </p:blipFill>
        <p:spPr>
          <a:xfrm>
            <a:off x="2489825" y="982963"/>
            <a:ext cx="4164350" cy="37554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Bar Chart</a:t>
            </a:r>
            <a:endParaRPr/>
          </a:p>
        </p:txBody>
      </p:sp>
      <p:pic>
        <p:nvPicPr>
          <p:cNvPr id="232" name="Google Shape;232;p43" title="newplot (4).png"/>
          <p:cNvPicPr preferRelativeResize="0"/>
          <p:nvPr/>
        </p:nvPicPr>
        <p:blipFill>
          <a:blip r:embed="rId3">
            <a:alphaModFix/>
          </a:blip>
          <a:stretch>
            <a:fillRect/>
          </a:stretch>
        </p:blipFill>
        <p:spPr>
          <a:xfrm>
            <a:off x="2453488" y="1017725"/>
            <a:ext cx="4237036"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Scatter Plot</a:t>
            </a:r>
            <a:endParaRPr/>
          </a:p>
        </p:txBody>
      </p:sp>
      <p:pic>
        <p:nvPicPr>
          <p:cNvPr id="238" name="Google Shape;238;p44" title="newplot (5).png"/>
          <p:cNvPicPr preferRelativeResize="0"/>
          <p:nvPr/>
        </p:nvPicPr>
        <p:blipFill>
          <a:blip r:embed="rId3">
            <a:alphaModFix/>
          </a:blip>
          <a:stretch>
            <a:fillRect/>
          </a:stretch>
        </p:blipFill>
        <p:spPr>
          <a:xfrm>
            <a:off x="2453488" y="1017725"/>
            <a:ext cx="4237036"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1902450"/>
            <a:ext cx="8520600" cy="133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3500"/>
              <a:t>Demo and </a:t>
            </a:r>
            <a:endParaRPr sz="3500"/>
          </a:p>
          <a:p>
            <a:pPr indent="0" lvl="0" marL="0" rtl="0" algn="ctr">
              <a:spcBef>
                <a:spcPts val="0"/>
              </a:spcBef>
              <a:spcAft>
                <a:spcPts val="0"/>
              </a:spcAft>
              <a:buSzPts val="990"/>
              <a:buNone/>
            </a:pPr>
            <a:r>
              <a:rPr lang="en-CA" sz="3500"/>
              <a:t>Display</a:t>
            </a:r>
            <a:endParaRPr sz="3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CA"/>
              <a:t>Contributions</a:t>
            </a:r>
            <a:endParaRPr/>
          </a:p>
        </p:txBody>
      </p:sp>
      <p:sp>
        <p:nvSpPr>
          <p:cNvPr id="249" name="Google Shape;24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F3F3F3"/>
                </a:solidFill>
              </a:rPr>
              <a:t>Genre Evolution Over Time: Chitte Charan Kumar Reddy (210293) </a:t>
            </a:r>
            <a:endParaRPr>
              <a:solidFill>
                <a:srgbClr val="F3F3F3"/>
              </a:solidFill>
            </a:endParaRPr>
          </a:p>
          <a:p>
            <a:pPr indent="0" lvl="0" marL="0" rtl="0" algn="l">
              <a:spcBef>
                <a:spcPts val="1200"/>
              </a:spcBef>
              <a:spcAft>
                <a:spcPts val="0"/>
              </a:spcAft>
              <a:buNone/>
            </a:pPr>
            <a:r>
              <a:rPr lang="en-CA">
                <a:solidFill>
                  <a:srgbClr val="F3F3F3"/>
                </a:solidFill>
              </a:rPr>
              <a:t>User Rating Behavior Analysis: Sajja Eswara Sai Raghava (210904)</a:t>
            </a:r>
            <a:endParaRPr>
              <a:solidFill>
                <a:srgbClr val="F3F3F3"/>
              </a:solidFill>
            </a:endParaRPr>
          </a:p>
          <a:p>
            <a:pPr indent="0" lvl="0" marL="0" rtl="0" algn="l">
              <a:spcBef>
                <a:spcPts val="1200"/>
              </a:spcBef>
              <a:spcAft>
                <a:spcPts val="0"/>
              </a:spcAft>
              <a:buNone/>
            </a:pPr>
            <a:r>
              <a:rPr lang="en-CA">
                <a:solidFill>
                  <a:srgbClr val="F3F3F3"/>
                </a:solidFill>
              </a:rPr>
              <a:t>Top-Rated Movies by Year &amp; Popularity Trends: Anumulapuri Sai Sreeja (210168)</a:t>
            </a:r>
            <a:endParaRPr>
              <a:solidFill>
                <a:srgbClr val="F3F3F3"/>
              </a:solidFill>
            </a:endParaRPr>
          </a:p>
          <a:p>
            <a:pPr indent="0" lvl="0" marL="0" rtl="0" algn="l">
              <a:spcBef>
                <a:spcPts val="1200"/>
              </a:spcBef>
              <a:spcAft>
                <a:spcPts val="0"/>
              </a:spcAft>
              <a:buNone/>
            </a:pPr>
            <a:r>
              <a:rPr lang="en-CA">
                <a:solidFill>
                  <a:srgbClr val="F3F3F3"/>
                </a:solidFill>
              </a:rPr>
              <a:t>Geographical Revenue Analysis: Sawan H N (210952) </a:t>
            </a:r>
            <a:endParaRPr>
              <a:solidFill>
                <a:srgbClr val="F3F3F3"/>
              </a:solidFill>
            </a:endParaRPr>
          </a:p>
          <a:p>
            <a:pPr indent="0" lvl="0" marL="0" rtl="0" algn="l">
              <a:spcBef>
                <a:spcPts val="1200"/>
              </a:spcBef>
              <a:spcAft>
                <a:spcPts val="0"/>
              </a:spcAft>
              <a:buNone/>
            </a:pPr>
            <a:r>
              <a:rPr lang="en-CA">
                <a:solidFill>
                  <a:srgbClr val="F3F3F3"/>
                </a:solidFill>
              </a:rPr>
              <a:t>Ratings-Revenue &amp; Budget-Revenue Disparity Analysis: Saumya Gupta (210944)</a:t>
            </a:r>
            <a:endParaRPr>
              <a:solidFill>
                <a:srgbClr val="F3F3F3"/>
              </a:solidFill>
            </a:endParaRPr>
          </a:p>
          <a:p>
            <a:pPr indent="0" lvl="0" marL="0" rtl="0" algn="l">
              <a:spcBef>
                <a:spcPts val="1200"/>
              </a:spcBef>
              <a:spcAft>
                <a:spcPts val="0"/>
              </a:spcAft>
              <a:buNone/>
            </a:pPr>
            <a:r>
              <a:rPr lang="en-CA">
                <a:solidFill>
                  <a:srgbClr val="F3F3F3"/>
                </a:solidFill>
              </a:rPr>
              <a:t>Rating Polarization Analysis: Harshini Dola (210418) </a:t>
            </a:r>
            <a:endParaRPr>
              <a:solidFill>
                <a:srgbClr val="F3F3F3"/>
              </a:solidFill>
            </a:endParaRPr>
          </a:p>
          <a:p>
            <a:pPr indent="0" lvl="0" marL="0" rtl="0" algn="l">
              <a:spcBef>
                <a:spcPts val="1200"/>
              </a:spcBef>
              <a:spcAft>
                <a:spcPts val="1200"/>
              </a:spcAft>
              <a:buNone/>
            </a:pPr>
            <a:r>
              <a:rPr lang="en-CA">
                <a:solidFill>
                  <a:srgbClr val="F3F3F3"/>
                </a:solidFill>
              </a:rPr>
              <a:t>Movie Franchise Performance Over Time: Ogirala Deeven Kumar (210681)</a:t>
            </a:r>
            <a:endParaRPr>
              <a:solidFill>
                <a:srgbClr val="F3F3F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7"/>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3700"/>
              <a:t>THANK YOU!</a:t>
            </a:r>
            <a:endParaRPr sz="4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CA" sz="3200"/>
              <a:t>Genre Evolution Over Time</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Stacked Bar Chart</a:t>
            </a:r>
            <a:endParaRPr/>
          </a:p>
        </p:txBody>
      </p:sp>
      <p:pic>
        <p:nvPicPr>
          <p:cNvPr id="83" name="Google Shape;83;p17" title="newplot.png"/>
          <p:cNvPicPr preferRelativeResize="0"/>
          <p:nvPr/>
        </p:nvPicPr>
        <p:blipFill>
          <a:blip r:embed="rId3">
            <a:alphaModFix/>
          </a:blip>
          <a:stretch>
            <a:fillRect/>
          </a:stretch>
        </p:blipFill>
        <p:spPr>
          <a:xfrm>
            <a:off x="2195513" y="1017725"/>
            <a:ext cx="4752975" cy="428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Line Chart</a:t>
            </a:r>
            <a:endParaRPr/>
          </a:p>
        </p:txBody>
      </p:sp>
      <p:pic>
        <p:nvPicPr>
          <p:cNvPr id="89" name="Google Shape;89;p18"/>
          <p:cNvPicPr preferRelativeResize="0"/>
          <p:nvPr/>
        </p:nvPicPr>
        <p:blipFill>
          <a:blip r:embed="rId3">
            <a:alphaModFix/>
          </a:blip>
          <a:stretch>
            <a:fillRect/>
          </a:stretch>
        </p:blipFill>
        <p:spPr>
          <a:xfrm>
            <a:off x="152400" y="1170125"/>
            <a:ext cx="8839198" cy="3814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Bar Chart</a:t>
            </a:r>
            <a:endParaRPr/>
          </a:p>
        </p:txBody>
      </p:sp>
      <p:pic>
        <p:nvPicPr>
          <p:cNvPr id="95" name="Google Shape;95;p19" title="newplot.png"/>
          <p:cNvPicPr preferRelativeResize="0"/>
          <p:nvPr/>
        </p:nvPicPr>
        <p:blipFill>
          <a:blip r:embed="rId3">
            <a:alphaModFix/>
          </a:blip>
          <a:stretch>
            <a:fillRect/>
          </a:stretch>
        </p:blipFill>
        <p:spPr>
          <a:xfrm>
            <a:off x="2195500" y="711300"/>
            <a:ext cx="4752975" cy="428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Co-occurrence Network</a:t>
            </a:r>
            <a:endParaRPr/>
          </a:p>
        </p:txBody>
      </p:sp>
      <p:pic>
        <p:nvPicPr>
          <p:cNvPr id="101" name="Google Shape;101;p20" title="newplot (1).png"/>
          <p:cNvPicPr preferRelativeResize="0"/>
          <p:nvPr/>
        </p:nvPicPr>
        <p:blipFill>
          <a:blip r:embed="rId3">
            <a:alphaModFix/>
          </a:blip>
          <a:stretch>
            <a:fillRect/>
          </a:stretch>
        </p:blipFill>
        <p:spPr>
          <a:xfrm>
            <a:off x="412675" y="1082575"/>
            <a:ext cx="8318648" cy="379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CA"/>
              <a:t>User Rating Pattern Analysis</a:t>
            </a:r>
            <a:endParaRPr sz="3555"/>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