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4"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2811-1308-4B07-B86C-C24380D6FCD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5D895E0-D343-4A1D-AF67-93982E897921}">
      <dgm:prSet custT="1"/>
      <dgm:spPr/>
      <dgm:t>
        <a:bodyPr/>
        <a:lstStyle/>
        <a:p>
          <a:r>
            <a:rPr lang="en-US" sz="2000" b="0" i="0"/>
            <a:t>Long response time</a:t>
          </a:r>
          <a:endParaRPr lang="en-US" sz="2000"/>
        </a:p>
      </dgm:t>
    </dgm:pt>
    <dgm:pt modelId="{71C32D96-7B2F-4B17-ABED-A750E19F2C0A}" type="parTrans" cxnId="{1073678E-39D6-4035-953A-E70FC87ADD5E}">
      <dgm:prSet/>
      <dgm:spPr/>
      <dgm:t>
        <a:bodyPr/>
        <a:lstStyle/>
        <a:p>
          <a:endParaRPr lang="en-US" sz="2000"/>
        </a:p>
      </dgm:t>
    </dgm:pt>
    <dgm:pt modelId="{C523CA5D-BE1B-46B2-9591-3E2ED6B0CC7A}" type="sibTrans" cxnId="{1073678E-39D6-4035-953A-E70FC87ADD5E}">
      <dgm:prSet/>
      <dgm:spPr/>
      <dgm:t>
        <a:bodyPr/>
        <a:lstStyle/>
        <a:p>
          <a:endParaRPr lang="en-US" sz="2000"/>
        </a:p>
      </dgm:t>
    </dgm:pt>
    <dgm:pt modelId="{603B134B-4007-4686-8EDC-823E44674BED}">
      <dgm:prSet custT="1"/>
      <dgm:spPr/>
      <dgm:t>
        <a:bodyPr/>
        <a:lstStyle/>
        <a:p>
          <a:r>
            <a:rPr lang="en-US" sz="2000"/>
            <a:t>W</a:t>
          </a:r>
          <a:r>
            <a:rPr lang="en-US" sz="2000" b="0" i="0"/>
            <a:t>rong analysis of situation</a:t>
          </a:r>
          <a:endParaRPr lang="en-US" sz="2000"/>
        </a:p>
      </dgm:t>
    </dgm:pt>
    <dgm:pt modelId="{DE3FACD8-073C-4E1B-8DF3-0CEE204F3353}" type="parTrans" cxnId="{0110C074-D7ED-4BE4-9EA3-44B20DBB7FA9}">
      <dgm:prSet/>
      <dgm:spPr/>
      <dgm:t>
        <a:bodyPr/>
        <a:lstStyle/>
        <a:p>
          <a:endParaRPr lang="en-US" sz="2000"/>
        </a:p>
      </dgm:t>
    </dgm:pt>
    <dgm:pt modelId="{BE236286-CADF-4CE2-A144-A13AB90A6A5E}" type="sibTrans" cxnId="{0110C074-D7ED-4BE4-9EA3-44B20DBB7FA9}">
      <dgm:prSet/>
      <dgm:spPr/>
      <dgm:t>
        <a:bodyPr/>
        <a:lstStyle/>
        <a:p>
          <a:endParaRPr lang="en-US" sz="2000"/>
        </a:p>
      </dgm:t>
    </dgm:pt>
    <dgm:pt modelId="{FA4DE3C3-F108-4D1D-B8CE-48B44B2D877B}">
      <dgm:prSet custT="1"/>
      <dgm:spPr/>
      <dgm:t>
        <a:bodyPr/>
        <a:lstStyle/>
        <a:p>
          <a:r>
            <a:rPr lang="en-US" sz="2000"/>
            <a:t>B</a:t>
          </a:r>
          <a:r>
            <a:rPr lang="en-US" sz="2000" b="0" i="0"/>
            <a:t>ad communication</a:t>
          </a:r>
          <a:endParaRPr lang="en-US" sz="2000"/>
        </a:p>
      </dgm:t>
    </dgm:pt>
    <dgm:pt modelId="{4761F7E9-7008-4F65-B129-F0305FE2DD88}" type="parTrans" cxnId="{2A32F930-9F7F-4EF2-9DC6-A9F23BA51BDA}">
      <dgm:prSet/>
      <dgm:spPr/>
      <dgm:t>
        <a:bodyPr/>
        <a:lstStyle/>
        <a:p>
          <a:endParaRPr lang="en-US" sz="2000"/>
        </a:p>
      </dgm:t>
    </dgm:pt>
    <dgm:pt modelId="{D7CDA762-50C5-4E83-853C-2C4CF20712CF}" type="sibTrans" cxnId="{2A32F930-9F7F-4EF2-9DC6-A9F23BA51BDA}">
      <dgm:prSet/>
      <dgm:spPr/>
      <dgm:t>
        <a:bodyPr/>
        <a:lstStyle/>
        <a:p>
          <a:endParaRPr lang="en-US" sz="2000"/>
        </a:p>
      </dgm:t>
    </dgm:pt>
    <dgm:pt modelId="{636185FA-F93E-40DF-AA0B-7401F874D14D}">
      <dgm:prSet custT="1"/>
      <dgm:spPr/>
      <dgm:t>
        <a:bodyPr/>
        <a:lstStyle/>
        <a:p>
          <a:r>
            <a:rPr lang="en-US" sz="2000"/>
            <a:t>L</a:t>
          </a:r>
          <a:r>
            <a:rPr lang="en-US" sz="2000" b="0" i="0"/>
            <a:t>ong questionnaire</a:t>
          </a:r>
          <a:endParaRPr lang="en-US" sz="2000"/>
        </a:p>
      </dgm:t>
    </dgm:pt>
    <dgm:pt modelId="{9C1231FF-A0CB-4311-ADF7-1CF07635D35E}" type="parTrans" cxnId="{04987F9E-208C-4D18-98BD-F2FD14E1DA9B}">
      <dgm:prSet/>
      <dgm:spPr/>
      <dgm:t>
        <a:bodyPr/>
        <a:lstStyle/>
        <a:p>
          <a:endParaRPr lang="en-US" sz="2000"/>
        </a:p>
      </dgm:t>
    </dgm:pt>
    <dgm:pt modelId="{8811BB66-C75C-4A65-A5C9-3D1932D1FFED}" type="sibTrans" cxnId="{04987F9E-208C-4D18-98BD-F2FD14E1DA9B}">
      <dgm:prSet/>
      <dgm:spPr/>
      <dgm:t>
        <a:bodyPr/>
        <a:lstStyle/>
        <a:p>
          <a:endParaRPr lang="en-US" sz="2000"/>
        </a:p>
      </dgm:t>
    </dgm:pt>
    <dgm:pt modelId="{456EAA6D-67EB-4EDF-8E48-D3A9B63E8B51}">
      <dgm:prSet custT="1"/>
      <dgm:spPr/>
      <dgm:t>
        <a:bodyPr/>
        <a:lstStyle/>
        <a:p>
          <a:r>
            <a:rPr lang="en-US" sz="2000"/>
            <a:t>Heavy workload on the operator</a:t>
          </a:r>
        </a:p>
      </dgm:t>
    </dgm:pt>
    <dgm:pt modelId="{6825CA18-F833-48CF-9BF0-8BCD47FDD958}" type="parTrans" cxnId="{E09607AB-02FB-43C8-A7E1-0D8EEA70B71F}">
      <dgm:prSet/>
      <dgm:spPr/>
      <dgm:t>
        <a:bodyPr/>
        <a:lstStyle/>
        <a:p>
          <a:endParaRPr lang="en-US" sz="2000"/>
        </a:p>
      </dgm:t>
    </dgm:pt>
    <dgm:pt modelId="{90F92A66-69A3-4B22-B22E-07719FC76F34}" type="sibTrans" cxnId="{E09607AB-02FB-43C8-A7E1-0D8EEA70B71F}">
      <dgm:prSet/>
      <dgm:spPr/>
      <dgm:t>
        <a:bodyPr/>
        <a:lstStyle/>
        <a:p>
          <a:endParaRPr lang="en-US" sz="2000"/>
        </a:p>
      </dgm:t>
    </dgm:pt>
    <dgm:pt modelId="{69886697-32A4-458A-AB1A-CFBBBE39CCEE}">
      <dgm:prSet custT="1"/>
      <dgm:spPr/>
      <dgm:t>
        <a:bodyPr/>
        <a:lstStyle/>
        <a:p>
          <a:r>
            <a:rPr lang="en-US" sz="2000"/>
            <a:t>No data backup</a:t>
          </a:r>
        </a:p>
      </dgm:t>
    </dgm:pt>
    <dgm:pt modelId="{20BD2592-2496-4723-8039-A4EB11000FC8}" type="parTrans" cxnId="{C5F3F781-47EC-44F3-839F-27B37C4F6D0F}">
      <dgm:prSet/>
      <dgm:spPr/>
      <dgm:t>
        <a:bodyPr/>
        <a:lstStyle/>
        <a:p>
          <a:endParaRPr lang="en-US" sz="2000"/>
        </a:p>
      </dgm:t>
    </dgm:pt>
    <dgm:pt modelId="{9A238809-E67F-4C74-9A3E-4A00CEB5A4E3}" type="sibTrans" cxnId="{C5F3F781-47EC-44F3-839F-27B37C4F6D0F}">
      <dgm:prSet/>
      <dgm:spPr/>
      <dgm:t>
        <a:bodyPr/>
        <a:lstStyle/>
        <a:p>
          <a:endParaRPr lang="en-US" sz="2000"/>
        </a:p>
      </dgm:t>
    </dgm:pt>
    <dgm:pt modelId="{676A3F06-AC0D-B046-BD6F-A39DDF6FF8C1}" type="pres">
      <dgm:prSet presAssocID="{DE342811-1308-4B07-B86C-C24380D6FCD8}" presName="vert0" presStyleCnt="0">
        <dgm:presLayoutVars>
          <dgm:dir/>
          <dgm:animOne val="branch"/>
          <dgm:animLvl val="lvl"/>
        </dgm:presLayoutVars>
      </dgm:prSet>
      <dgm:spPr/>
    </dgm:pt>
    <dgm:pt modelId="{509B67CF-F6C3-6B4E-9C66-1E4C46358E04}" type="pres">
      <dgm:prSet presAssocID="{45D895E0-D343-4A1D-AF67-93982E897921}" presName="thickLine" presStyleLbl="alignNode1" presStyleIdx="0" presStyleCnt="6"/>
      <dgm:spPr/>
    </dgm:pt>
    <dgm:pt modelId="{ED82A683-E092-C946-84A8-811492ADE630}" type="pres">
      <dgm:prSet presAssocID="{45D895E0-D343-4A1D-AF67-93982E897921}" presName="horz1" presStyleCnt="0"/>
      <dgm:spPr/>
    </dgm:pt>
    <dgm:pt modelId="{C4056CDA-FB56-EF41-A546-20A9442475FF}" type="pres">
      <dgm:prSet presAssocID="{45D895E0-D343-4A1D-AF67-93982E897921}" presName="tx1" presStyleLbl="revTx" presStyleIdx="0" presStyleCnt="6"/>
      <dgm:spPr/>
    </dgm:pt>
    <dgm:pt modelId="{56D871EF-3C30-BF40-9F70-B090A47A0289}" type="pres">
      <dgm:prSet presAssocID="{45D895E0-D343-4A1D-AF67-93982E897921}" presName="vert1" presStyleCnt="0"/>
      <dgm:spPr/>
    </dgm:pt>
    <dgm:pt modelId="{5E94F3E1-963D-6249-A372-A625F8777491}" type="pres">
      <dgm:prSet presAssocID="{603B134B-4007-4686-8EDC-823E44674BED}" presName="thickLine" presStyleLbl="alignNode1" presStyleIdx="1" presStyleCnt="6"/>
      <dgm:spPr/>
    </dgm:pt>
    <dgm:pt modelId="{FDBF7C40-5AA8-B74E-B931-BD15315B14F6}" type="pres">
      <dgm:prSet presAssocID="{603B134B-4007-4686-8EDC-823E44674BED}" presName="horz1" presStyleCnt="0"/>
      <dgm:spPr/>
    </dgm:pt>
    <dgm:pt modelId="{31072226-BA45-2C4A-A7BE-7530635F84B3}" type="pres">
      <dgm:prSet presAssocID="{603B134B-4007-4686-8EDC-823E44674BED}" presName="tx1" presStyleLbl="revTx" presStyleIdx="1" presStyleCnt="6"/>
      <dgm:spPr/>
    </dgm:pt>
    <dgm:pt modelId="{92B7F258-93A3-104C-98B2-3B9036ADE339}" type="pres">
      <dgm:prSet presAssocID="{603B134B-4007-4686-8EDC-823E44674BED}" presName="vert1" presStyleCnt="0"/>
      <dgm:spPr/>
    </dgm:pt>
    <dgm:pt modelId="{1807E283-369B-4949-B61C-59B84789F0F0}" type="pres">
      <dgm:prSet presAssocID="{FA4DE3C3-F108-4D1D-B8CE-48B44B2D877B}" presName="thickLine" presStyleLbl="alignNode1" presStyleIdx="2" presStyleCnt="6"/>
      <dgm:spPr/>
    </dgm:pt>
    <dgm:pt modelId="{BA7323E1-78E4-FB49-88EE-58228FAB4EBF}" type="pres">
      <dgm:prSet presAssocID="{FA4DE3C3-F108-4D1D-B8CE-48B44B2D877B}" presName="horz1" presStyleCnt="0"/>
      <dgm:spPr/>
    </dgm:pt>
    <dgm:pt modelId="{D41FFB75-9351-8B4E-BF2B-17603BD78393}" type="pres">
      <dgm:prSet presAssocID="{FA4DE3C3-F108-4D1D-B8CE-48B44B2D877B}" presName="tx1" presStyleLbl="revTx" presStyleIdx="2" presStyleCnt="6"/>
      <dgm:spPr/>
    </dgm:pt>
    <dgm:pt modelId="{728BCD12-0C67-9B4E-AB65-D82C528A45E4}" type="pres">
      <dgm:prSet presAssocID="{FA4DE3C3-F108-4D1D-B8CE-48B44B2D877B}" presName="vert1" presStyleCnt="0"/>
      <dgm:spPr/>
    </dgm:pt>
    <dgm:pt modelId="{82C499C3-4573-964C-BE62-CB83A4F5C01B}" type="pres">
      <dgm:prSet presAssocID="{636185FA-F93E-40DF-AA0B-7401F874D14D}" presName="thickLine" presStyleLbl="alignNode1" presStyleIdx="3" presStyleCnt="6"/>
      <dgm:spPr/>
    </dgm:pt>
    <dgm:pt modelId="{B30AC461-6416-564C-A6B7-243C7C1A24B2}" type="pres">
      <dgm:prSet presAssocID="{636185FA-F93E-40DF-AA0B-7401F874D14D}" presName="horz1" presStyleCnt="0"/>
      <dgm:spPr/>
    </dgm:pt>
    <dgm:pt modelId="{ECABAD2A-9CFF-F041-A472-8FB98966DA07}" type="pres">
      <dgm:prSet presAssocID="{636185FA-F93E-40DF-AA0B-7401F874D14D}" presName="tx1" presStyleLbl="revTx" presStyleIdx="3" presStyleCnt="6"/>
      <dgm:spPr/>
    </dgm:pt>
    <dgm:pt modelId="{2CB0B1B8-C0A7-C142-AFAD-6D7E93998285}" type="pres">
      <dgm:prSet presAssocID="{636185FA-F93E-40DF-AA0B-7401F874D14D}" presName="vert1" presStyleCnt="0"/>
      <dgm:spPr/>
    </dgm:pt>
    <dgm:pt modelId="{6CF9E275-1E21-0146-9C0E-3E5CBAF7F65E}" type="pres">
      <dgm:prSet presAssocID="{456EAA6D-67EB-4EDF-8E48-D3A9B63E8B51}" presName="thickLine" presStyleLbl="alignNode1" presStyleIdx="4" presStyleCnt="6"/>
      <dgm:spPr/>
    </dgm:pt>
    <dgm:pt modelId="{8E4C5A3C-D50B-F643-8A75-47F84B4F2508}" type="pres">
      <dgm:prSet presAssocID="{456EAA6D-67EB-4EDF-8E48-D3A9B63E8B51}" presName="horz1" presStyleCnt="0"/>
      <dgm:spPr/>
    </dgm:pt>
    <dgm:pt modelId="{585D7C6E-02B9-6543-9C0D-D1DC72860725}" type="pres">
      <dgm:prSet presAssocID="{456EAA6D-67EB-4EDF-8E48-D3A9B63E8B51}" presName="tx1" presStyleLbl="revTx" presStyleIdx="4" presStyleCnt="6"/>
      <dgm:spPr/>
    </dgm:pt>
    <dgm:pt modelId="{E0E06D25-B397-E544-A30D-E526A635241A}" type="pres">
      <dgm:prSet presAssocID="{456EAA6D-67EB-4EDF-8E48-D3A9B63E8B51}" presName="vert1" presStyleCnt="0"/>
      <dgm:spPr/>
    </dgm:pt>
    <dgm:pt modelId="{57F77050-2DD6-0D4E-B1A0-3EE353D0C60F}" type="pres">
      <dgm:prSet presAssocID="{69886697-32A4-458A-AB1A-CFBBBE39CCEE}" presName="thickLine" presStyleLbl="alignNode1" presStyleIdx="5" presStyleCnt="6"/>
      <dgm:spPr/>
    </dgm:pt>
    <dgm:pt modelId="{794CC703-BC43-4C42-82A7-44439BECC501}" type="pres">
      <dgm:prSet presAssocID="{69886697-32A4-458A-AB1A-CFBBBE39CCEE}" presName="horz1" presStyleCnt="0"/>
      <dgm:spPr/>
    </dgm:pt>
    <dgm:pt modelId="{A878B16A-3A8B-8547-BD04-F26F8434B64D}" type="pres">
      <dgm:prSet presAssocID="{69886697-32A4-458A-AB1A-CFBBBE39CCEE}" presName="tx1" presStyleLbl="revTx" presStyleIdx="5" presStyleCnt="6"/>
      <dgm:spPr/>
    </dgm:pt>
    <dgm:pt modelId="{CF3F0B10-07D8-164C-8732-876094BC83F1}" type="pres">
      <dgm:prSet presAssocID="{69886697-32A4-458A-AB1A-CFBBBE39CCEE}" presName="vert1" presStyleCnt="0"/>
      <dgm:spPr/>
    </dgm:pt>
  </dgm:ptLst>
  <dgm:cxnLst>
    <dgm:cxn modelId="{2A32F930-9F7F-4EF2-9DC6-A9F23BA51BDA}" srcId="{DE342811-1308-4B07-B86C-C24380D6FCD8}" destId="{FA4DE3C3-F108-4D1D-B8CE-48B44B2D877B}" srcOrd="2" destOrd="0" parTransId="{4761F7E9-7008-4F65-B129-F0305FE2DD88}" sibTransId="{D7CDA762-50C5-4E83-853C-2C4CF20712CF}"/>
    <dgm:cxn modelId="{0110C074-D7ED-4BE4-9EA3-44B20DBB7FA9}" srcId="{DE342811-1308-4B07-B86C-C24380D6FCD8}" destId="{603B134B-4007-4686-8EDC-823E44674BED}" srcOrd="1" destOrd="0" parTransId="{DE3FACD8-073C-4E1B-8DF3-0CEE204F3353}" sibTransId="{BE236286-CADF-4CE2-A144-A13AB90A6A5E}"/>
    <dgm:cxn modelId="{C5F3F781-47EC-44F3-839F-27B37C4F6D0F}" srcId="{DE342811-1308-4B07-B86C-C24380D6FCD8}" destId="{69886697-32A4-458A-AB1A-CFBBBE39CCEE}" srcOrd="5" destOrd="0" parTransId="{20BD2592-2496-4723-8039-A4EB11000FC8}" sibTransId="{9A238809-E67F-4C74-9A3E-4A00CEB5A4E3}"/>
    <dgm:cxn modelId="{D6E11782-3D51-864D-97E6-F16AAB101CF2}" type="presOf" srcId="{456EAA6D-67EB-4EDF-8E48-D3A9B63E8B51}" destId="{585D7C6E-02B9-6543-9C0D-D1DC72860725}" srcOrd="0" destOrd="0" presId="urn:microsoft.com/office/officeart/2008/layout/LinedList"/>
    <dgm:cxn modelId="{2A55A086-2EFD-3E49-87B0-F309ED81213D}" type="presOf" srcId="{603B134B-4007-4686-8EDC-823E44674BED}" destId="{31072226-BA45-2C4A-A7BE-7530635F84B3}" srcOrd="0" destOrd="0" presId="urn:microsoft.com/office/officeart/2008/layout/LinedList"/>
    <dgm:cxn modelId="{6BBEDA8C-90CA-5D4E-99E8-8C267EDCFB2E}" type="presOf" srcId="{FA4DE3C3-F108-4D1D-B8CE-48B44B2D877B}" destId="{D41FFB75-9351-8B4E-BF2B-17603BD78393}" srcOrd="0" destOrd="0" presId="urn:microsoft.com/office/officeart/2008/layout/LinedList"/>
    <dgm:cxn modelId="{1073678E-39D6-4035-953A-E70FC87ADD5E}" srcId="{DE342811-1308-4B07-B86C-C24380D6FCD8}" destId="{45D895E0-D343-4A1D-AF67-93982E897921}" srcOrd="0" destOrd="0" parTransId="{71C32D96-7B2F-4B17-ABED-A750E19F2C0A}" sibTransId="{C523CA5D-BE1B-46B2-9591-3E2ED6B0CC7A}"/>
    <dgm:cxn modelId="{6DEEDE9C-0D6A-584C-884C-C43AE2FD33D3}" type="presOf" srcId="{DE342811-1308-4B07-B86C-C24380D6FCD8}" destId="{676A3F06-AC0D-B046-BD6F-A39DDF6FF8C1}" srcOrd="0" destOrd="0" presId="urn:microsoft.com/office/officeart/2008/layout/LinedList"/>
    <dgm:cxn modelId="{04987F9E-208C-4D18-98BD-F2FD14E1DA9B}" srcId="{DE342811-1308-4B07-B86C-C24380D6FCD8}" destId="{636185FA-F93E-40DF-AA0B-7401F874D14D}" srcOrd="3" destOrd="0" parTransId="{9C1231FF-A0CB-4311-ADF7-1CF07635D35E}" sibTransId="{8811BB66-C75C-4A65-A5C9-3D1932D1FFED}"/>
    <dgm:cxn modelId="{E09607AB-02FB-43C8-A7E1-0D8EEA70B71F}" srcId="{DE342811-1308-4B07-B86C-C24380D6FCD8}" destId="{456EAA6D-67EB-4EDF-8E48-D3A9B63E8B51}" srcOrd="4" destOrd="0" parTransId="{6825CA18-F833-48CF-9BF0-8BCD47FDD958}" sibTransId="{90F92A66-69A3-4B22-B22E-07719FC76F34}"/>
    <dgm:cxn modelId="{E549ABC5-EA40-0E4D-9FA0-942D280AE10E}" type="presOf" srcId="{69886697-32A4-458A-AB1A-CFBBBE39CCEE}" destId="{A878B16A-3A8B-8547-BD04-F26F8434B64D}" srcOrd="0" destOrd="0" presId="urn:microsoft.com/office/officeart/2008/layout/LinedList"/>
    <dgm:cxn modelId="{95CF08D3-20E8-CC40-9B1A-F6E89E7D6873}" type="presOf" srcId="{45D895E0-D343-4A1D-AF67-93982E897921}" destId="{C4056CDA-FB56-EF41-A546-20A9442475FF}" srcOrd="0" destOrd="0" presId="urn:microsoft.com/office/officeart/2008/layout/LinedList"/>
    <dgm:cxn modelId="{FE1FB1F2-1082-1C4B-8E46-4A7B9E3E8750}" type="presOf" srcId="{636185FA-F93E-40DF-AA0B-7401F874D14D}" destId="{ECABAD2A-9CFF-F041-A472-8FB98966DA07}" srcOrd="0" destOrd="0" presId="urn:microsoft.com/office/officeart/2008/layout/LinedList"/>
    <dgm:cxn modelId="{26E18BC3-6092-7A4B-A4F7-337923A2D0FF}" type="presParOf" srcId="{676A3F06-AC0D-B046-BD6F-A39DDF6FF8C1}" destId="{509B67CF-F6C3-6B4E-9C66-1E4C46358E04}" srcOrd="0" destOrd="0" presId="urn:microsoft.com/office/officeart/2008/layout/LinedList"/>
    <dgm:cxn modelId="{9C0E5C62-2B4C-4B4A-8C7B-C92B3AB08C64}" type="presParOf" srcId="{676A3F06-AC0D-B046-BD6F-A39DDF6FF8C1}" destId="{ED82A683-E092-C946-84A8-811492ADE630}" srcOrd="1" destOrd="0" presId="urn:microsoft.com/office/officeart/2008/layout/LinedList"/>
    <dgm:cxn modelId="{6E25BFC1-2D8E-3549-9C35-8B1603206555}" type="presParOf" srcId="{ED82A683-E092-C946-84A8-811492ADE630}" destId="{C4056CDA-FB56-EF41-A546-20A9442475FF}" srcOrd="0" destOrd="0" presId="urn:microsoft.com/office/officeart/2008/layout/LinedList"/>
    <dgm:cxn modelId="{C6EF659C-4A85-1745-A799-E7C9C513250D}" type="presParOf" srcId="{ED82A683-E092-C946-84A8-811492ADE630}" destId="{56D871EF-3C30-BF40-9F70-B090A47A0289}" srcOrd="1" destOrd="0" presId="urn:microsoft.com/office/officeart/2008/layout/LinedList"/>
    <dgm:cxn modelId="{9A765FD7-4A55-7A4C-8573-969AA771EB01}" type="presParOf" srcId="{676A3F06-AC0D-B046-BD6F-A39DDF6FF8C1}" destId="{5E94F3E1-963D-6249-A372-A625F8777491}" srcOrd="2" destOrd="0" presId="urn:microsoft.com/office/officeart/2008/layout/LinedList"/>
    <dgm:cxn modelId="{D4651C4B-7112-8F48-AE70-E0CF0BC6C0E3}" type="presParOf" srcId="{676A3F06-AC0D-B046-BD6F-A39DDF6FF8C1}" destId="{FDBF7C40-5AA8-B74E-B931-BD15315B14F6}" srcOrd="3" destOrd="0" presId="urn:microsoft.com/office/officeart/2008/layout/LinedList"/>
    <dgm:cxn modelId="{E0968D8B-E5F0-EC40-939B-BAF87E3F77FD}" type="presParOf" srcId="{FDBF7C40-5AA8-B74E-B931-BD15315B14F6}" destId="{31072226-BA45-2C4A-A7BE-7530635F84B3}" srcOrd="0" destOrd="0" presId="urn:microsoft.com/office/officeart/2008/layout/LinedList"/>
    <dgm:cxn modelId="{E2A0A588-75ED-2649-BCBA-4BFEFC3E9721}" type="presParOf" srcId="{FDBF7C40-5AA8-B74E-B931-BD15315B14F6}" destId="{92B7F258-93A3-104C-98B2-3B9036ADE339}" srcOrd="1" destOrd="0" presId="urn:microsoft.com/office/officeart/2008/layout/LinedList"/>
    <dgm:cxn modelId="{D694E104-A47C-3B43-9314-F0F6EF00BC14}" type="presParOf" srcId="{676A3F06-AC0D-B046-BD6F-A39DDF6FF8C1}" destId="{1807E283-369B-4949-B61C-59B84789F0F0}" srcOrd="4" destOrd="0" presId="urn:microsoft.com/office/officeart/2008/layout/LinedList"/>
    <dgm:cxn modelId="{378315EE-29D3-144D-ABFE-0A515DF687E8}" type="presParOf" srcId="{676A3F06-AC0D-B046-BD6F-A39DDF6FF8C1}" destId="{BA7323E1-78E4-FB49-88EE-58228FAB4EBF}" srcOrd="5" destOrd="0" presId="urn:microsoft.com/office/officeart/2008/layout/LinedList"/>
    <dgm:cxn modelId="{7DEC202F-1AD0-E941-A03D-456A98C2A652}" type="presParOf" srcId="{BA7323E1-78E4-FB49-88EE-58228FAB4EBF}" destId="{D41FFB75-9351-8B4E-BF2B-17603BD78393}" srcOrd="0" destOrd="0" presId="urn:microsoft.com/office/officeart/2008/layout/LinedList"/>
    <dgm:cxn modelId="{6BB07866-5FAD-EF4B-BFED-D07ED80A25A7}" type="presParOf" srcId="{BA7323E1-78E4-FB49-88EE-58228FAB4EBF}" destId="{728BCD12-0C67-9B4E-AB65-D82C528A45E4}" srcOrd="1" destOrd="0" presId="urn:microsoft.com/office/officeart/2008/layout/LinedList"/>
    <dgm:cxn modelId="{905B3D78-9E10-1B49-AEE8-34480D91DBDA}" type="presParOf" srcId="{676A3F06-AC0D-B046-BD6F-A39DDF6FF8C1}" destId="{82C499C3-4573-964C-BE62-CB83A4F5C01B}" srcOrd="6" destOrd="0" presId="urn:microsoft.com/office/officeart/2008/layout/LinedList"/>
    <dgm:cxn modelId="{665CEAF8-738D-3442-A816-6BF10541980A}" type="presParOf" srcId="{676A3F06-AC0D-B046-BD6F-A39DDF6FF8C1}" destId="{B30AC461-6416-564C-A6B7-243C7C1A24B2}" srcOrd="7" destOrd="0" presId="urn:microsoft.com/office/officeart/2008/layout/LinedList"/>
    <dgm:cxn modelId="{AEA7141E-61C7-C749-9F90-E0720BEE4E50}" type="presParOf" srcId="{B30AC461-6416-564C-A6B7-243C7C1A24B2}" destId="{ECABAD2A-9CFF-F041-A472-8FB98966DA07}" srcOrd="0" destOrd="0" presId="urn:microsoft.com/office/officeart/2008/layout/LinedList"/>
    <dgm:cxn modelId="{2D259CB6-A94F-0A4A-BFA7-16B99D0C3508}" type="presParOf" srcId="{B30AC461-6416-564C-A6B7-243C7C1A24B2}" destId="{2CB0B1B8-C0A7-C142-AFAD-6D7E93998285}" srcOrd="1" destOrd="0" presId="urn:microsoft.com/office/officeart/2008/layout/LinedList"/>
    <dgm:cxn modelId="{1E30E559-4800-AC4E-81A2-51FB659CBB00}" type="presParOf" srcId="{676A3F06-AC0D-B046-BD6F-A39DDF6FF8C1}" destId="{6CF9E275-1E21-0146-9C0E-3E5CBAF7F65E}" srcOrd="8" destOrd="0" presId="urn:microsoft.com/office/officeart/2008/layout/LinedList"/>
    <dgm:cxn modelId="{C72EF787-9541-3B4F-92DF-FBAB981DAAC0}" type="presParOf" srcId="{676A3F06-AC0D-B046-BD6F-A39DDF6FF8C1}" destId="{8E4C5A3C-D50B-F643-8A75-47F84B4F2508}" srcOrd="9" destOrd="0" presId="urn:microsoft.com/office/officeart/2008/layout/LinedList"/>
    <dgm:cxn modelId="{4F2D3274-AFDF-AB4E-948C-5B74E0E65289}" type="presParOf" srcId="{8E4C5A3C-D50B-F643-8A75-47F84B4F2508}" destId="{585D7C6E-02B9-6543-9C0D-D1DC72860725}" srcOrd="0" destOrd="0" presId="urn:microsoft.com/office/officeart/2008/layout/LinedList"/>
    <dgm:cxn modelId="{3B2FEE00-670F-F242-A6F9-11613C1D8CB8}" type="presParOf" srcId="{8E4C5A3C-D50B-F643-8A75-47F84B4F2508}" destId="{E0E06D25-B397-E544-A30D-E526A635241A}" srcOrd="1" destOrd="0" presId="urn:microsoft.com/office/officeart/2008/layout/LinedList"/>
    <dgm:cxn modelId="{E1E870BA-C859-C54B-87DF-22424F05720C}" type="presParOf" srcId="{676A3F06-AC0D-B046-BD6F-A39DDF6FF8C1}" destId="{57F77050-2DD6-0D4E-B1A0-3EE353D0C60F}" srcOrd="10" destOrd="0" presId="urn:microsoft.com/office/officeart/2008/layout/LinedList"/>
    <dgm:cxn modelId="{5446FFE0-AD47-0E4E-85F2-CA7C494E935A}" type="presParOf" srcId="{676A3F06-AC0D-B046-BD6F-A39DDF6FF8C1}" destId="{794CC703-BC43-4C42-82A7-44439BECC501}" srcOrd="11" destOrd="0" presId="urn:microsoft.com/office/officeart/2008/layout/LinedList"/>
    <dgm:cxn modelId="{43CE7C72-FF97-BC4B-8BAF-589E2091B4ED}" type="presParOf" srcId="{794CC703-BC43-4C42-82A7-44439BECC501}" destId="{A878B16A-3A8B-8547-BD04-F26F8434B64D}" srcOrd="0" destOrd="0" presId="urn:microsoft.com/office/officeart/2008/layout/LinedList"/>
    <dgm:cxn modelId="{73C81011-F4A0-2B4C-8AD8-734F38745D0D}" type="presParOf" srcId="{794CC703-BC43-4C42-82A7-44439BECC501}" destId="{CF3F0B10-07D8-164C-8732-876094BC83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67CF-F6C3-6B4E-9C66-1E4C46358E04}">
      <dsp:nvSpPr>
        <dsp:cNvPr id="0" name=""/>
        <dsp:cNvSpPr/>
      </dsp:nvSpPr>
      <dsp:spPr>
        <a:xfrm>
          <a:off x="0" y="1998"/>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56CDA-FB56-EF41-A546-20A9442475FF}">
      <dsp:nvSpPr>
        <dsp:cNvPr id="0" name=""/>
        <dsp:cNvSpPr/>
      </dsp:nvSpPr>
      <dsp:spPr>
        <a:xfrm>
          <a:off x="0" y="1998"/>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Long response time</a:t>
          </a:r>
          <a:endParaRPr lang="en-US" sz="2000" kern="1200"/>
        </a:p>
      </dsp:txBody>
      <dsp:txXfrm>
        <a:off x="0" y="1998"/>
        <a:ext cx="10036073" cy="681571"/>
      </dsp:txXfrm>
    </dsp:sp>
    <dsp:sp modelId="{5E94F3E1-963D-6249-A372-A625F8777491}">
      <dsp:nvSpPr>
        <dsp:cNvPr id="0" name=""/>
        <dsp:cNvSpPr/>
      </dsp:nvSpPr>
      <dsp:spPr>
        <a:xfrm>
          <a:off x="0" y="683570"/>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72226-BA45-2C4A-A7BE-7530635F84B3}">
      <dsp:nvSpPr>
        <dsp:cNvPr id="0" name=""/>
        <dsp:cNvSpPr/>
      </dsp:nvSpPr>
      <dsp:spPr>
        <a:xfrm>
          <a:off x="0" y="683570"/>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a:t>
          </a:r>
          <a:r>
            <a:rPr lang="en-US" sz="2000" b="0" i="0" kern="1200"/>
            <a:t>rong analysis of situation</a:t>
          </a:r>
          <a:endParaRPr lang="en-US" sz="2000" kern="1200"/>
        </a:p>
      </dsp:txBody>
      <dsp:txXfrm>
        <a:off x="0" y="683570"/>
        <a:ext cx="10036073" cy="681571"/>
      </dsp:txXfrm>
    </dsp:sp>
    <dsp:sp modelId="{1807E283-369B-4949-B61C-59B84789F0F0}">
      <dsp:nvSpPr>
        <dsp:cNvPr id="0" name=""/>
        <dsp:cNvSpPr/>
      </dsp:nvSpPr>
      <dsp:spPr>
        <a:xfrm>
          <a:off x="0" y="1365142"/>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FFB75-9351-8B4E-BF2B-17603BD78393}">
      <dsp:nvSpPr>
        <dsp:cNvPr id="0" name=""/>
        <dsp:cNvSpPr/>
      </dsp:nvSpPr>
      <dsp:spPr>
        <a:xfrm>
          <a:off x="0" y="1365142"/>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a:t>
          </a:r>
          <a:r>
            <a:rPr lang="en-US" sz="2000" b="0" i="0" kern="1200"/>
            <a:t>ad communication</a:t>
          </a:r>
          <a:endParaRPr lang="en-US" sz="2000" kern="1200"/>
        </a:p>
      </dsp:txBody>
      <dsp:txXfrm>
        <a:off x="0" y="1365142"/>
        <a:ext cx="10036073" cy="681571"/>
      </dsp:txXfrm>
    </dsp:sp>
    <dsp:sp modelId="{82C499C3-4573-964C-BE62-CB83A4F5C01B}">
      <dsp:nvSpPr>
        <dsp:cNvPr id="0" name=""/>
        <dsp:cNvSpPr/>
      </dsp:nvSpPr>
      <dsp:spPr>
        <a:xfrm>
          <a:off x="0" y="2046714"/>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BAD2A-9CFF-F041-A472-8FB98966DA07}">
      <dsp:nvSpPr>
        <dsp:cNvPr id="0" name=""/>
        <dsp:cNvSpPr/>
      </dsp:nvSpPr>
      <dsp:spPr>
        <a:xfrm>
          <a:off x="0" y="2046714"/>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a:t>
          </a:r>
          <a:r>
            <a:rPr lang="en-US" sz="2000" b="0" i="0" kern="1200"/>
            <a:t>ong questionnaire</a:t>
          </a:r>
          <a:endParaRPr lang="en-US" sz="2000" kern="1200"/>
        </a:p>
      </dsp:txBody>
      <dsp:txXfrm>
        <a:off x="0" y="2046714"/>
        <a:ext cx="10036073" cy="681571"/>
      </dsp:txXfrm>
    </dsp:sp>
    <dsp:sp modelId="{6CF9E275-1E21-0146-9C0E-3E5CBAF7F65E}">
      <dsp:nvSpPr>
        <dsp:cNvPr id="0" name=""/>
        <dsp:cNvSpPr/>
      </dsp:nvSpPr>
      <dsp:spPr>
        <a:xfrm>
          <a:off x="0" y="2728285"/>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D7C6E-02B9-6543-9C0D-D1DC72860725}">
      <dsp:nvSpPr>
        <dsp:cNvPr id="0" name=""/>
        <dsp:cNvSpPr/>
      </dsp:nvSpPr>
      <dsp:spPr>
        <a:xfrm>
          <a:off x="0" y="2728285"/>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Heavy workload on the operator</a:t>
          </a:r>
        </a:p>
      </dsp:txBody>
      <dsp:txXfrm>
        <a:off x="0" y="2728285"/>
        <a:ext cx="10036073" cy="681571"/>
      </dsp:txXfrm>
    </dsp:sp>
    <dsp:sp modelId="{57F77050-2DD6-0D4E-B1A0-3EE353D0C60F}">
      <dsp:nvSpPr>
        <dsp:cNvPr id="0" name=""/>
        <dsp:cNvSpPr/>
      </dsp:nvSpPr>
      <dsp:spPr>
        <a:xfrm>
          <a:off x="0" y="3409857"/>
          <a:ext cx="100360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8B16A-3A8B-8547-BD04-F26F8434B64D}">
      <dsp:nvSpPr>
        <dsp:cNvPr id="0" name=""/>
        <dsp:cNvSpPr/>
      </dsp:nvSpPr>
      <dsp:spPr>
        <a:xfrm>
          <a:off x="0" y="3409857"/>
          <a:ext cx="10036073" cy="681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No data backup</a:t>
          </a:r>
        </a:p>
      </dsp:txBody>
      <dsp:txXfrm>
        <a:off x="0" y="3409857"/>
        <a:ext cx="10036073" cy="6815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E2868-BBB3-0949-91DC-E0086C746CE5}"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089ED-7435-D542-8A48-55A8CE994896}" type="slidenum">
              <a:rPr lang="en-US" smtClean="0"/>
              <a:t>‹#›</a:t>
            </a:fld>
            <a:endParaRPr lang="en-US"/>
          </a:p>
        </p:txBody>
      </p:sp>
    </p:spTree>
    <p:extLst>
      <p:ext uri="{BB962C8B-B14F-4D97-AF65-F5344CB8AC3E}">
        <p14:creationId xmlns:p14="http://schemas.microsoft.com/office/powerpoint/2010/main" val="86211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089ED-7435-D542-8A48-55A8CE994896}" type="slidenum">
              <a:rPr lang="en-US" smtClean="0"/>
              <a:t>13</a:t>
            </a:fld>
            <a:endParaRPr lang="en-US"/>
          </a:p>
        </p:txBody>
      </p:sp>
    </p:spTree>
    <p:extLst>
      <p:ext uri="{BB962C8B-B14F-4D97-AF65-F5344CB8AC3E}">
        <p14:creationId xmlns:p14="http://schemas.microsoft.com/office/powerpoint/2010/main" val="16694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089ED-7435-D542-8A48-55A8CE994896}" type="slidenum">
              <a:rPr lang="en-US" smtClean="0"/>
              <a:t>14</a:t>
            </a:fld>
            <a:endParaRPr lang="en-US"/>
          </a:p>
        </p:txBody>
      </p:sp>
    </p:spTree>
    <p:extLst>
      <p:ext uri="{BB962C8B-B14F-4D97-AF65-F5344CB8AC3E}">
        <p14:creationId xmlns:p14="http://schemas.microsoft.com/office/powerpoint/2010/main" val="320581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089ED-7435-D542-8A48-55A8CE994896}" type="slidenum">
              <a:rPr lang="en-US" smtClean="0"/>
              <a:t>17</a:t>
            </a:fld>
            <a:endParaRPr lang="en-US"/>
          </a:p>
        </p:txBody>
      </p:sp>
    </p:spTree>
    <p:extLst>
      <p:ext uri="{BB962C8B-B14F-4D97-AF65-F5344CB8AC3E}">
        <p14:creationId xmlns:p14="http://schemas.microsoft.com/office/powerpoint/2010/main" val="371859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4253-C1A2-F91C-5CCF-DF0E40F4E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7CCE0-EDD0-16F2-A666-49657D2E9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C642B-916F-22A4-21B9-73DE936DC86B}"/>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3C8402CD-F30A-60EF-E493-DA842C21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5A75F-F216-F161-BCA3-976E27D471FA}"/>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67030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459D-918C-E85D-B0E3-4FC180326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F72E8D-3EE8-B592-EAF2-2A7BD71A4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25E7C-9E2B-477F-8677-E91EECC8A7CF}"/>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4EE72BA1-B9D4-D244-4DF7-1C8955E7A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14F9E-448E-F1D6-B850-0A3A13EB2B4C}"/>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328611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DF1DA-F29B-9020-A6D8-68FD0B0A8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28632A-CE15-84B2-03ED-F763F6BAF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2B3C3-62DB-68B7-566A-6EB99D0D5BAD}"/>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888D7F47-7E21-5DC6-D854-4F3644CDF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4ED11-DE8E-54C1-49F3-87F0F6912C7D}"/>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06663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Background Picture">
    <p:spTree>
      <p:nvGrpSpPr>
        <p:cNvPr id="1" name=""/>
        <p:cNvGrpSpPr/>
        <p:nvPr/>
      </p:nvGrpSpPr>
      <p:grpSpPr>
        <a:xfrm>
          <a:off x="0" y="0"/>
          <a:ext cx="0" cy="0"/>
          <a:chOff x="0" y="0"/>
          <a:chExt cx="0" cy="0"/>
        </a:xfrm>
      </p:grpSpPr>
      <p:pic>
        <p:nvPicPr>
          <p:cNvPr id="7" name="Picture Placeholder 5" descr="Seal on the Oval. Used as a background picture.">
            <a:extLst>
              <a:ext uri="{FF2B5EF4-FFF2-40B4-BE49-F238E27FC236}">
                <a16:creationId xmlns:a16="http://schemas.microsoft.com/office/drawing/2014/main" id="{C4E00CA3-028B-4946-BBB4-5C31154E32A4}"/>
              </a:ext>
            </a:extLst>
          </p:cNvPr>
          <p:cNvPicPr>
            <a:picLocks noChangeAspect="1"/>
          </p:cNvPicPr>
          <p:nvPr userDrawn="1"/>
        </p:nvPicPr>
        <p:blipFill rotWithShape="1">
          <a:blip/>
          <a:srcRect t="11942" b="11942"/>
          <a:stretch/>
        </p:blipFill>
        <p:spPr>
          <a:xfrm>
            <a:off x="400279" y="374573"/>
            <a:ext cx="11391441" cy="5772839"/>
          </a:xfrm>
          <a:prstGeom prst="rect">
            <a:avLst/>
          </a:prstGeom>
        </p:spPr>
      </p:pic>
      <p:sp>
        <p:nvSpPr>
          <p:cNvPr id="2" name="Title 1">
            <a:extLst>
              <a:ext uri="{FF2B5EF4-FFF2-40B4-BE49-F238E27FC236}">
                <a16:creationId xmlns:a16="http://schemas.microsoft.com/office/drawing/2014/main" id="{7E9F839D-17A6-464E-BE22-E9B747DF33B1}"/>
              </a:ext>
            </a:extLst>
          </p:cNvPr>
          <p:cNvSpPr>
            <a:spLocks noGrp="1"/>
          </p:cNvSpPr>
          <p:nvPr>
            <p:ph type="ctrTitle"/>
          </p:nvPr>
        </p:nvSpPr>
        <p:spPr>
          <a:xfrm>
            <a:off x="400279" y="1912072"/>
            <a:ext cx="11390045" cy="2387600"/>
          </a:xfrm>
          <a:solidFill>
            <a:srgbClr val="FFFFFF">
              <a:alpha val="69804"/>
            </a:srgbClr>
          </a:solidFill>
        </p:spPr>
        <p:txBody>
          <a:bodyPr lIns="365760" anchor="ctr">
            <a:normAutofit/>
          </a:bodyPr>
          <a:lstStyle>
            <a:lvl1pPr algn="l">
              <a:defRPr sz="5500"/>
            </a:lvl1pPr>
          </a:lstStyle>
          <a:p>
            <a:r>
              <a:rPr lang="en-US"/>
              <a:t>Click to edit Master title style</a:t>
            </a:r>
          </a:p>
        </p:txBody>
      </p:sp>
      <p:sp>
        <p:nvSpPr>
          <p:cNvPr id="5" name="Footer Placeholder 4">
            <a:extLst>
              <a:ext uri="{FF2B5EF4-FFF2-40B4-BE49-F238E27FC236}">
                <a16:creationId xmlns:a16="http://schemas.microsoft.com/office/drawing/2014/main" id="{7D148FA3-A642-4E78-8E7B-809942D8C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71CDF-2BA0-4B12-BAB3-F078D4D10D74}"/>
              </a:ext>
            </a:extLst>
          </p:cNvPr>
          <p:cNvSpPr>
            <a:spLocks noGrp="1"/>
          </p:cNvSpPr>
          <p:nvPr>
            <p:ph type="sldNum" sz="quarter" idx="12"/>
          </p:nvPr>
        </p:nvSpPr>
        <p:spPr/>
        <p:txBody>
          <a:bodyPr/>
          <a:lstStyle>
            <a:lvl1pPr>
              <a:defRPr/>
            </a:lvl1pPr>
          </a:lstStyle>
          <a:p>
            <a:fld id="{8C702ADA-344D-4C5C-97AD-978608FF7B5A}" type="slidenum">
              <a:rPr lang="en-US" smtClean="0"/>
              <a:pPr/>
              <a:t>‹#›</a:t>
            </a:fld>
            <a:endParaRPr lang="en-US"/>
          </a:p>
        </p:txBody>
      </p:sp>
    </p:spTree>
    <p:extLst>
      <p:ext uri="{BB962C8B-B14F-4D97-AF65-F5344CB8AC3E}">
        <p14:creationId xmlns:p14="http://schemas.microsoft.com/office/powerpoint/2010/main" val="414013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B8A3-047A-CEB8-830C-9B3B65BA5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506CE-772B-0433-12A4-6DF4372AA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E2C8A-508E-C887-074A-D5ECE049BA7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6979F8C0-5FF6-B9DF-38C0-046A46D54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10378-8E6E-4FBF-B97C-0E4047DB2370}"/>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202574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0C5C-64C4-3C2B-5BBB-15C569F8A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C18C6-1F10-9852-898A-8C1026159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35110-EEFA-0D51-77F0-A95A0A736AC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B22D2117-9730-6469-15A8-559D2CB51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BF212-E37C-62E8-F519-320FD218103A}"/>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428777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A861-7CAF-A81A-188B-EF30E30A2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7B554-74EE-AC10-9690-F491EAD14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EBAF2-EE17-92CD-DF9E-EAF2B68E2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0F5EF-2F18-6E28-020F-D40CA33D7B0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7062E6CC-E815-0EA3-11BA-99956DB8D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B8719-A184-75C7-6ABA-FF9FBF8E82E7}"/>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51851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E052-46A8-2098-76B5-606ED095C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D820A-4C65-C39D-F1AC-A9222F180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BB493-14DA-9AB5-2FEA-23AB052CD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C526B-BF09-D59A-0075-4E2A6978D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E2DBF-A45F-17B3-A611-E7B783868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0D3FB-6605-B90E-F1B0-F6F3A45C2F25}"/>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8" name="Footer Placeholder 7">
            <a:extLst>
              <a:ext uri="{FF2B5EF4-FFF2-40B4-BE49-F238E27FC236}">
                <a16:creationId xmlns:a16="http://schemas.microsoft.com/office/drawing/2014/main" id="{81299B7B-6CF1-1223-83CC-A70E98B5D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4475C8-D601-0CA2-7B05-74A4ACC8435C}"/>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91642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FD30-BE33-A835-E101-EAC7AD51A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70C9E4-C55B-DBA9-77B1-BB7BBA8D832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4" name="Footer Placeholder 3">
            <a:extLst>
              <a:ext uri="{FF2B5EF4-FFF2-40B4-BE49-F238E27FC236}">
                <a16:creationId xmlns:a16="http://schemas.microsoft.com/office/drawing/2014/main" id="{F86FEB7E-290F-4542-A8A7-6368E2B99F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4BE6E-6E65-3CFE-B474-7E54DC22522D}"/>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45686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3F087-E36B-54C9-6A2F-A15904F893F8}"/>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3" name="Footer Placeholder 2">
            <a:extLst>
              <a:ext uri="{FF2B5EF4-FFF2-40B4-BE49-F238E27FC236}">
                <a16:creationId xmlns:a16="http://schemas.microsoft.com/office/drawing/2014/main" id="{A29C3DD3-2CFB-1066-C20C-6F7AC9DAC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099C2-C9EF-9900-180C-C667E794C701}"/>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7799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EA5B-A466-8BF2-6ABB-805536B5C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281A2-0AE3-AA6E-0D33-54D7B6205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4A8F4-F870-7AA4-DB29-8F3B106E3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227A1-72C5-C452-D46C-5A3699F5F406}"/>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5EDA35B5-7B4C-A3D3-994F-13107216E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0E30-B96E-B32C-6E04-7570AC04B763}"/>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384053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56AA-5FD1-B5FD-58D3-C9AFA5AC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04B248-3AA2-B2C1-3A05-AF2878CFD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B534F5-56B1-F9AF-0270-B02E6D46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C9D3D-ABE6-3370-A85F-B1105A37B2B1}"/>
              </a:ext>
            </a:extLst>
          </p:cNvPr>
          <p:cNvSpPr>
            <a:spLocks noGrp="1"/>
          </p:cNvSpPr>
          <p:nvPr>
            <p:ph type="dt" sz="half" idx="10"/>
          </p:nvPr>
        </p:nvSpPr>
        <p:spPr/>
        <p:txBody>
          <a:bodyPr/>
          <a:lstStyle/>
          <a:p>
            <a:fld id="{70B7EF49-DA6F-0F42-8C13-A9AF800DFFCA}" type="datetimeFigureOut">
              <a:rPr lang="en-US" smtClean="0"/>
              <a:t>3/13/23</a:t>
            </a:fld>
            <a:endParaRPr lang="en-US"/>
          </a:p>
        </p:txBody>
      </p:sp>
      <p:sp>
        <p:nvSpPr>
          <p:cNvPr id="6" name="Footer Placeholder 5">
            <a:extLst>
              <a:ext uri="{FF2B5EF4-FFF2-40B4-BE49-F238E27FC236}">
                <a16:creationId xmlns:a16="http://schemas.microsoft.com/office/drawing/2014/main" id="{9F3FEF33-954A-1BD8-18A1-601F843D7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5519E-AAE6-F25E-6DD3-9E9F0C00F853}"/>
              </a:ext>
            </a:extLst>
          </p:cNvPr>
          <p:cNvSpPr>
            <a:spLocks noGrp="1"/>
          </p:cNvSpPr>
          <p:nvPr>
            <p:ph type="sldNum" sz="quarter" idx="12"/>
          </p:nvPr>
        </p:nvSpPr>
        <p:spPr/>
        <p:txBody>
          <a:bodyPr/>
          <a:lstStyle/>
          <a:p>
            <a:fld id="{FE32D4C0-50F5-F040-A451-2DBBCF53E753}" type="slidenum">
              <a:rPr lang="en-US" smtClean="0"/>
              <a:t>‹#›</a:t>
            </a:fld>
            <a:endParaRPr lang="en-US"/>
          </a:p>
        </p:txBody>
      </p:sp>
    </p:spTree>
    <p:extLst>
      <p:ext uri="{BB962C8B-B14F-4D97-AF65-F5344CB8AC3E}">
        <p14:creationId xmlns:p14="http://schemas.microsoft.com/office/powerpoint/2010/main" val="189944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E8C1A-0DAB-07FA-B292-4AADF068D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95D27-B2BF-E223-32F9-D323FE381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A8E95-2F82-959B-D45E-B0D946090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7EF49-DA6F-0F42-8C13-A9AF800DFFCA}" type="datetimeFigureOut">
              <a:rPr lang="en-US" smtClean="0"/>
              <a:t>3/13/23</a:t>
            </a:fld>
            <a:endParaRPr lang="en-US"/>
          </a:p>
        </p:txBody>
      </p:sp>
      <p:sp>
        <p:nvSpPr>
          <p:cNvPr id="5" name="Footer Placeholder 4">
            <a:extLst>
              <a:ext uri="{FF2B5EF4-FFF2-40B4-BE49-F238E27FC236}">
                <a16:creationId xmlns:a16="http://schemas.microsoft.com/office/drawing/2014/main" id="{9FC783CC-F407-E8F0-2555-63217DFB7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FBC4C6-7B6B-D88E-E407-EC80EA226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2D4C0-50F5-F040-A451-2DBBCF53E753}" type="slidenum">
              <a:rPr lang="en-US" smtClean="0"/>
              <a:t>‹#›</a:t>
            </a:fld>
            <a:endParaRPr lang="en-US"/>
          </a:p>
        </p:txBody>
      </p:sp>
    </p:spTree>
    <p:extLst>
      <p:ext uri="{BB962C8B-B14F-4D97-AF65-F5344CB8AC3E}">
        <p14:creationId xmlns:p14="http://schemas.microsoft.com/office/powerpoint/2010/main" val="3967696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E5634-36AE-4A0C-9D29-500D94C2DDD2}"/>
              </a:ext>
            </a:extLst>
          </p:cNvPr>
          <p:cNvSpPr>
            <a:spLocks noGrp="1"/>
          </p:cNvSpPr>
          <p:nvPr>
            <p:ph type="ctrTitle"/>
          </p:nvPr>
        </p:nvSpPr>
        <p:spPr>
          <a:xfrm>
            <a:off x="1037093" y="2151558"/>
            <a:ext cx="9964017" cy="2311400"/>
          </a:xfrm>
          <a:solidFill>
            <a:srgbClr val="A2AAAD"/>
          </a:solidFill>
        </p:spPr>
        <p:txBody>
          <a:bodyPr>
            <a:normAutofit/>
          </a:bodyPr>
          <a:lstStyle/>
          <a:p>
            <a:pPr algn="ctr"/>
            <a:br>
              <a:rPr lang="en-US" sz="2400" b="1" u="sng" dirty="0"/>
            </a:br>
            <a:br>
              <a:rPr lang="en-US" sz="2400" b="1" u="sng" dirty="0"/>
            </a:br>
            <a:r>
              <a:rPr lang="en-US" sz="4800" b="1" u="sng" dirty="0"/>
              <a:t>”CAD SYSTEMS"</a:t>
            </a:r>
            <a:br>
              <a:rPr lang="en-US" sz="4800" b="1" u="sng" dirty="0"/>
            </a:br>
            <a:br>
              <a:rPr lang="en-US" sz="2400" b="1" u="sng" dirty="0"/>
            </a:br>
            <a:endParaRPr lang="en-US" sz="2400" dirty="0"/>
          </a:p>
          <a:p>
            <a:endParaRPr lang="en-US" sz="2000" dirty="0"/>
          </a:p>
        </p:txBody>
      </p:sp>
      <p:sp>
        <p:nvSpPr>
          <p:cNvPr id="2" name="Text Placeholder 4">
            <a:extLst>
              <a:ext uri="{FF2B5EF4-FFF2-40B4-BE49-F238E27FC236}">
                <a16:creationId xmlns:a16="http://schemas.microsoft.com/office/drawing/2014/main" id="{F537FCFF-6220-CBD6-FF81-D39DCFD4D56D}"/>
              </a:ext>
            </a:extLst>
          </p:cNvPr>
          <p:cNvSpPr>
            <a:spLocks noGrp="1"/>
          </p:cNvSpPr>
          <p:nvPr/>
        </p:nvSpPr>
        <p:spPr>
          <a:xfrm>
            <a:off x="7847693" y="3925594"/>
            <a:ext cx="2394858" cy="48609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BA0C2F"/>
                </a:solidFill>
                <a:ea typeface="+mn-lt"/>
                <a:cs typeface="+mn-lt"/>
              </a:rPr>
              <a:t>Harshini Kavuru</a:t>
            </a:r>
            <a:endParaRPr lang="en-US" dirty="0">
              <a:solidFill>
                <a:srgbClr val="BA0C2F"/>
              </a:solidFill>
            </a:endParaRPr>
          </a:p>
          <a:p>
            <a:endParaRPr lang="en-US" dirty="0"/>
          </a:p>
        </p:txBody>
      </p:sp>
    </p:spTree>
    <p:extLst>
      <p:ext uri="{BB962C8B-B14F-4D97-AF65-F5344CB8AC3E}">
        <p14:creationId xmlns:p14="http://schemas.microsoft.com/office/powerpoint/2010/main" val="1854240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E3118B4-0423-A0F8-AF0B-827471147D8F}"/>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10</a:t>
            </a:fld>
            <a:endParaRPr lang="en-US"/>
          </a:p>
        </p:txBody>
      </p:sp>
      <p:sp>
        <p:nvSpPr>
          <p:cNvPr id="3" name="Rectangle 2">
            <a:extLst>
              <a:ext uri="{FF2B5EF4-FFF2-40B4-BE49-F238E27FC236}">
                <a16:creationId xmlns:a16="http://schemas.microsoft.com/office/drawing/2014/main" id="{9C184039-61F2-E850-E66E-D9E95CB1D17B}"/>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70BDB60-1EEB-752E-928F-407490C4FAF2}"/>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DISPATCHING:</a:t>
            </a:r>
            <a:endParaRPr lang="en-US" sz="3600" dirty="0">
              <a:latin typeface="Century Schoolbook"/>
              <a:cs typeface="Arial"/>
            </a:endParaRPr>
          </a:p>
        </p:txBody>
      </p:sp>
      <p:sp>
        <p:nvSpPr>
          <p:cNvPr id="5" name="TextBox 4">
            <a:extLst>
              <a:ext uri="{FF2B5EF4-FFF2-40B4-BE49-F238E27FC236}">
                <a16:creationId xmlns:a16="http://schemas.microsoft.com/office/drawing/2014/main" id="{09DFF716-3220-4616-C374-DBC043BD56A0}"/>
              </a:ext>
            </a:extLst>
          </p:cNvPr>
          <p:cNvSpPr txBox="1"/>
          <p:nvPr/>
        </p:nvSpPr>
        <p:spPr>
          <a:xfrm>
            <a:off x="308344" y="1307804"/>
            <a:ext cx="1155759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dirty="0">
                <a:cs typeface="Arial"/>
              </a:rPr>
              <a:t>Location Tracking:</a:t>
            </a:r>
          </a:p>
          <a:p>
            <a:pPr marL="1257300" lvl="2" indent="-342900" algn="just">
              <a:buFont typeface="Arial" panose="020B0604020202020204" pitchFamily="34" charset="0"/>
              <a:buChar char="•"/>
            </a:pPr>
            <a:r>
              <a:rPr lang="en-US" dirty="0">
                <a:cs typeface="Arial"/>
              </a:rPr>
              <a:t>All the three systems provide location tracking as soon as a call is connected.</a:t>
            </a:r>
          </a:p>
          <a:p>
            <a:pPr marL="1257300" lvl="2" indent="-342900" algn="just">
              <a:buFont typeface="Arial" panose="020B0604020202020204" pitchFamily="34" charset="0"/>
              <a:buChar char="•"/>
            </a:pPr>
            <a:r>
              <a:rPr lang="en-US" dirty="0">
                <a:cs typeface="Arial"/>
              </a:rPr>
              <a:t>EOS provides real- time tracking.</a:t>
            </a:r>
          </a:p>
          <a:p>
            <a:pPr marL="1257300" lvl="2" indent="-342900" algn="just">
              <a:buFont typeface="Arial" panose="020B0604020202020204" pitchFamily="34" charset="0"/>
              <a:buChar char="•"/>
            </a:pPr>
            <a:r>
              <a:rPr lang="en-US" dirty="0">
                <a:cs typeface="Arial"/>
              </a:rPr>
              <a:t>Motorola quickly locates responders on the CAD map.</a:t>
            </a:r>
          </a:p>
          <a:p>
            <a:pPr marL="1257300" lvl="2" indent="-342900" algn="just">
              <a:buFont typeface="Arial" panose="020B0604020202020204" pitchFamily="34" charset="0"/>
              <a:buChar char="•"/>
            </a:pPr>
            <a:r>
              <a:rPr lang="en-US" dirty="0">
                <a:cs typeface="Arial"/>
              </a:rPr>
              <a:t>ZOLL filters vehicles by their location and then decides which vehicle is best for the situation.</a:t>
            </a:r>
          </a:p>
          <a:p>
            <a:pPr lvl="2" algn="just"/>
            <a:endParaRPr lang="en-US" dirty="0">
              <a:cs typeface="Arial"/>
            </a:endParaRPr>
          </a:p>
          <a:p>
            <a:pPr marL="457200" indent="-457200" algn="just">
              <a:buFont typeface="+mj-lt"/>
              <a:buAutoNum type="arabicPeriod"/>
            </a:pPr>
            <a:r>
              <a:rPr lang="en-US" dirty="0">
                <a:cs typeface="Arial"/>
              </a:rPr>
              <a:t>Navigation:</a:t>
            </a:r>
          </a:p>
          <a:p>
            <a:pPr marL="1257300" lvl="2" indent="-342900" algn="just">
              <a:buFont typeface="Arial" panose="020B0604020202020204" pitchFamily="34" charset="0"/>
              <a:buChar char="•"/>
            </a:pPr>
            <a:r>
              <a:rPr lang="en-US" dirty="0">
                <a:cs typeface="Arial"/>
              </a:rPr>
              <a:t>ZOLL provides features like Google mapping, GPS navigation, and Trip management.</a:t>
            </a:r>
          </a:p>
          <a:p>
            <a:pPr marL="1257300" lvl="2" indent="-342900" algn="just">
              <a:buFont typeface="Arial" panose="020B0604020202020204" pitchFamily="34" charset="0"/>
              <a:buChar char="•"/>
            </a:pPr>
            <a:r>
              <a:rPr lang="en-US" dirty="0">
                <a:cs typeface="Arial"/>
              </a:rPr>
              <a:t>It finds the best vehicle that can reach the location the fastest and also provides the first responder with clear instruction on which route to follow to reach the destination as fast as possible.</a:t>
            </a:r>
          </a:p>
          <a:p>
            <a:pPr marL="1257300" lvl="2" indent="-342900" algn="just">
              <a:buFont typeface="Arial" panose="020B0604020202020204" pitchFamily="34" charset="0"/>
              <a:buChar char="•"/>
            </a:pPr>
            <a:r>
              <a:rPr lang="en-US" dirty="0">
                <a:cs typeface="Arial"/>
              </a:rPr>
              <a:t>For this trip management it takes into consideration traffic, road blocks, weather condition, etc.</a:t>
            </a:r>
          </a:p>
          <a:p>
            <a:pPr marL="1257300" lvl="2" indent="-342900" algn="just">
              <a:buFont typeface="Arial" panose="020B0604020202020204" pitchFamily="34" charset="0"/>
              <a:buChar char="•"/>
            </a:pPr>
            <a:endParaRPr lang="en-US" dirty="0">
              <a:cs typeface="Arial"/>
            </a:endParaRPr>
          </a:p>
          <a:p>
            <a:pPr marL="457200" indent="-457200" algn="just">
              <a:buFont typeface="+mj-lt"/>
              <a:buAutoNum type="arabicPeriod"/>
            </a:pPr>
            <a:r>
              <a:rPr lang="en-US" dirty="0">
                <a:cs typeface="Arial"/>
              </a:rPr>
              <a:t>Additional Features:</a:t>
            </a:r>
          </a:p>
          <a:p>
            <a:pPr marL="1371600" lvl="2" indent="-457200" algn="just">
              <a:buFont typeface="Arial" panose="020B0604020202020204" pitchFamily="34" charset="0"/>
              <a:buChar char="•"/>
            </a:pPr>
            <a:r>
              <a:rPr lang="en-US" dirty="0">
                <a:cs typeface="Arial"/>
              </a:rPr>
              <a:t>ZOLL provides point in time snapshot of the vehicle</a:t>
            </a:r>
          </a:p>
          <a:p>
            <a:pPr marL="1371600" lvl="2" indent="-457200" algn="just">
              <a:buFont typeface="Arial" panose="020B0604020202020204" pitchFamily="34" charset="0"/>
              <a:buChar char="•"/>
            </a:pPr>
            <a:r>
              <a:rPr lang="en-US" dirty="0">
                <a:cs typeface="Arial"/>
              </a:rPr>
              <a:t>Street view of where the crew are</a:t>
            </a:r>
          </a:p>
          <a:p>
            <a:pPr marL="1371600" lvl="2" indent="-457200" algn="just">
              <a:buFont typeface="Arial" panose="020B0604020202020204" pitchFamily="34" charset="0"/>
              <a:buChar char="•"/>
            </a:pPr>
            <a:r>
              <a:rPr lang="en-US" dirty="0">
                <a:cs typeface="Arial"/>
              </a:rPr>
              <a:t>Mileage calculation</a:t>
            </a:r>
          </a:p>
          <a:p>
            <a:pPr algn="just"/>
            <a:endParaRPr lang="en-US" sz="2000" dirty="0">
              <a:latin typeface="Century Schoolbook"/>
              <a:cs typeface="Arial"/>
            </a:endParaRPr>
          </a:p>
        </p:txBody>
      </p:sp>
    </p:spTree>
    <p:extLst>
      <p:ext uri="{BB962C8B-B14F-4D97-AF65-F5344CB8AC3E}">
        <p14:creationId xmlns:p14="http://schemas.microsoft.com/office/powerpoint/2010/main" val="71272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B9DC2A6-FEDF-341A-C192-ADC263C294C6}"/>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11</a:t>
            </a:fld>
            <a:endParaRPr lang="en-US"/>
          </a:p>
        </p:txBody>
      </p:sp>
      <p:sp>
        <p:nvSpPr>
          <p:cNvPr id="3" name="Rectangle 2">
            <a:extLst>
              <a:ext uri="{FF2B5EF4-FFF2-40B4-BE49-F238E27FC236}">
                <a16:creationId xmlns:a16="http://schemas.microsoft.com/office/drawing/2014/main" id="{F8822323-F06F-E441-A15D-C7CDC5943DBF}"/>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EDA13BB-960B-B86D-18BA-D48B1D928229}"/>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DATA:</a:t>
            </a:r>
            <a:endParaRPr lang="en-US" sz="3600" dirty="0">
              <a:latin typeface="Century Schoolbook"/>
              <a:cs typeface="Arial"/>
            </a:endParaRPr>
          </a:p>
        </p:txBody>
      </p:sp>
      <p:sp>
        <p:nvSpPr>
          <p:cNvPr id="5" name="TextBox 4">
            <a:extLst>
              <a:ext uri="{FF2B5EF4-FFF2-40B4-BE49-F238E27FC236}">
                <a16:creationId xmlns:a16="http://schemas.microsoft.com/office/drawing/2014/main" id="{E7F64D01-C8C8-4CB6-06BD-5E7DF892B122}"/>
              </a:ext>
            </a:extLst>
          </p:cNvPr>
          <p:cNvSpPr txBox="1"/>
          <p:nvPr/>
        </p:nvSpPr>
        <p:spPr>
          <a:xfrm>
            <a:off x="308344" y="1307804"/>
            <a:ext cx="11557591"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dirty="0">
                <a:cs typeface="Arial"/>
              </a:rPr>
              <a:t>Rapid data entry:</a:t>
            </a:r>
          </a:p>
          <a:p>
            <a:pPr marL="1257300" lvl="2" indent="-342900" algn="just">
              <a:buFont typeface="Arial" panose="020B0604020202020204" pitchFamily="34" charset="0"/>
              <a:buChar char="•"/>
            </a:pPr>
            <a:r>
              <a:rPr lang="en-US" dirty="0">
                <a:cs typeface="Arial"/>
              </a:rPr>
              <a:t>All the three systems provide the function of rapid data entry.</a:t>
            </a:r>
          </a:p>
          <a:p>
            <a:pPr marL="1257300" lvl="2" indent="-342900" algn="just">
              <a:buFont typeface="Arial" panose="020B0604020202020204" pitchFamily="34" charset="0"/>
              <a:buChar char="•"/>
            </a:pPr>
            <a:r>
              <a:rPr lang="en-US" dirty="0">
                <a:cs typeface="Arial"/>
              </a:rPr>
              <a:t>The address automatically fills in with the help of location tracker.</a:t>
            </a:r>
          </a:p>
          <a:p>
            <a:pPr marL="1257300" lvl="2" indent="-342900" algn="just">
              <a:buFont typeface="Arial" panose="020B0604020202020204" pitchFamily="34" charset="0"/>
              <a:buChar char="•"/>
            </a:pPr>
            <a:r>
              <a:rPr lang="en-US" dirty="0">
                <a:cs typeface="Arial"/>
              </a:rPr>
              <a:t>The amount of data needed to be entered by the operator is substantially reduced.</a:t>
            </a:r>
          </a:p>
          <a:p>
            <a:pPr marL="1257300" lvl="2" indent="-342900" algn="just">
              <a:buFont typeface="Arial" panose="020B0604020202020204" pitchFamily="34" charset="0"/>
              <a:buChar char="•"/>
            </a:pPr>
            <a:r>
              <a:rPr lang="en-US" dirty="0">
                <a:cs typeface="Arial"/>
              </a:rPr>
              <a:t>Moreover, all these systems also remove the need for manual data entry on paper, making it easier for saving data and reusing it for future cause.</a:t>
            </a:r>
          </a:p>
          <a:p>
            <a:pPr lvl="2" algn="just"/>
            <a:endParaRPr lang="en-US" dirty="0">
              <a:cs typeface="Arial"/>
            </a:endParaRPr>
          </a:p>
          <a:p>
            <a:pPr marL="457200" indent="-457200" algn="just">
              <a:buFont typeface="+mj-lt"/>
              <a:buAutoNum type="arabicPeriod"/>
            </a:pPr>
            <a:r>
              <a:rPr lang="en-US" dirty="0">
                <a:cs typeface="Arial"/>
              </a:rPr>
              <a:t>Gather data:</a:t>
            </a:r>
          </a:p>
          <a:p>
            <a:pPr marL="1257300" lvl="2" indent="-342900" algn="just">
              <a:buFont typeface="Arial" panose="020B0604020202020204" pitchFamily="34" charset="0"/>
              <a:buChar char="•"/>
            </a:pPr>
            <a:r>
              <a:rPr lang="en-US" dirty="0">
                <a:cs typeface="Arial"/>
              </a:rPr>
              <a:t>Gathering any available previous data on the patient will help the operator understand the situation much better.</a:t>
            </a:r>
          </a:p>
          <a:p>
            <a:pPr marL="1257300" lvl="2" indent="-342900" algn="just">
              <a:buFont typeface="Arial" panose="020B0604020202020204" pitchFamily="34" charset="0"/>
              <a:buChar char="•"/>
            </a:pPr>
            <a:endParaRPr lang="en-US" dirty="0">
              <a:cs typeface="Arial"/>
            </a:endParaRPr>
          </a:p>
          <a:p>
            <a:pPr marL="1257300" lvl="2" indent="-342900" algn="just">
              <a:buFont typeface="Arial" panose="020B0604020202020204" pitchFamily="34" charset="0"/>
              <a:buChar char="•"/>
            </a:pPr>
            <a:r>
              <a:rPr lang="en-US" dirty="0">
                <a:cs typeface="Arial"/>
              </a:rPr>
              <a:t>MOTOROLA integrates with </a:t>
            </a:r>
            <a:r>
              <a:rPr lang="en-US" dirty="0" err="1">
                <a:cs typeface="Arial"/>
              </a:rPr>
              <a:t>RapidSOS</a:t>
            </a:r>
            <a:r>
              <a:rPr lang="en-US" dirty="0">
                <a:cs typeface="Arial"/>
              </a:rPr>
              <a:t> for accurate response(</a:t>
            </a:r>
            <a:r>
              <a:rPr lang="en-US" sz="1400" b="0" i="0" dirty="0" err="1">
                <a:effectLst/>
                <a:latin typeface="Open Sans" panose="020B0606030504020204" pitchFamily="34" charset="0"/>
              </a:rPr>
              <a:t>RapidSOS</a:t>
            </a:r>
            <a:r>
              <a:rPr lang="en-US" sz="1400" b="0" i="0" dirty="0">
                <a:effectLst/>
                <a:latin typeface="Open Sans" panose="020B0606030504020204" pitchFamily="34" charset="0"/>
              </a:rPr>
              <a:t> is a data platform that integrates with emergency response centers to help deliver better, faster help to people in need. Right now, it's used by public safety organizations including home security monitoring centers and 911 dispatch centers all over the world.)</a:t>
            </a:r>
          </a:p>
          <a:p>
            <a:pPr marL="1257300" lvl="2" indent="-342900" algn="just">
              <a:buFont typeface="Arial" panose="020B0604020202020204" pitchFamily="34" charset="0"/>
              <a:buChar char="•"/>
            </a:pPr>
            <a:r>
              <a:rPr lang="en-US" dirty="0"/>
              <a:t>Simplifying the PSAP reporting.</a:t>
            </a:r>
            <a:endParaRPr lang="en-US" b="0" i="0" dirty="0">
              <a:effectLst/>
            </a:endParaRPr>
          </a:p>
          <a:p>
            <a:pPr marL="1257300" lvl="2" indent="-342900" algn="just">
              <a:buFont typeface="Arial" panose="020B0604020202020204" pitchFamily="34" charset="0"/>
              <a:buChar char="•"/>
            </a:pPr>
            <a:endParaRPr lang="en-US" sz="1400" b="0" i="0" dirty="0">
              <a:effectLst/>
              <a:latin typeface="Open Sans" panose="020B0606030504020204" pitchFamily="34" charset="0"/>
            </a:endParaRPr>
          </a:p>
          <a:p>
            <a:pPr marL="1257300" lvl="2" indent="-342900" algn="just">
              <a:buFont typeface="Arial" panose="020B0604020202020204" pitchFamily="34" charset="0"/>
              <a:buChar char="•"/>
            </a:pPr>
            <a:r>
              <a:rPr lang="en-US" dirty="0">
                <a:cs typeface="Arial"/>
              </a:rPr>
              <a:t>ZOLL integrates with </a:t>
            </a:r>
            <a:r>
              <a:rPr lang="en-US" dirty="0" err="1">
                <a:cs typeface="Arial"/>
              </a:rPr>
              <a:t>ePCR</a:t>
            </a:r>
            <a:r>
              <a:rPr lang="en-US" dirty="0">
                <a:cs typeface="Arial"/>
              </a:rPr>
              <a:t> software, </a:t>
            </a:r>
            <a:r>
              <a:rPr lang="en-US" dirty="0" err="1">
                <a:cs typeface="Arial"/>
              </a:rPr>
              <a:t>streamling</a:t>
            </a:r>
            <a:r>
              <a:rPr lang="en-US" dirty="0">
                <a:cs typeface="Arial"/>
              </a:rPr>
              <a:t> online capture of medical history, insurance, and demographic data so that medics can focus more on patient care</a:t>
            </a:r>
            <a:r>
              <a:rPr lang="en-US" sz="1200" dirty="0">
                <a:solidFill>
                  <a:srgbClr val="000000"/>
                </a:solidFill>
                <a:cs typeface="Arial"/>
              </a:rPr>
              <a:t>(</a:t>
            </a:r>
            <a:r>
              <a:rPr lang="en-US" sz="1400" dirty="0">
                <a:solidFill>
                  <a:srgbClr val="000000"/>
                </a:solidFill>
                <a:cs typeface="Arial"/>
              </a:rPr>
              <a:t>e</a:t>
            </a:r>
            <a:r>
              <a:rPr lang="en-US" sz="1400" b="0" dirty="0">
                <a:solidFill>
                  <a:srgbClr val="000000"/>
                </a:solidFill>
                <a:effectLst/>
              </a:rPr>
              <a:t>lectronic patient care reporting, also known as </a:t>
            </a:r>
            <a:r>
              <a:rPr lang="en-US" sz="1400" b="0" dirty="0" err="1">
                <a:solidFill>
                  <a:srgbClr val="000000"/>
                </a:solidFill>
                <a:effectLst/>
              </a:rPr>
              <a:t>ePCR</a:t>
            </a:r>
            <a:r>
              <a:rPr lang="en-US" sz="1400" b="0" dirty="0">
                <a:solidFill>
                  <a:srgbClr val="000000"/>
                </a:solidFill>
                <a:effectLst/>
              </a:rPr>
              <a:t>, is rapidly replacing the paper forms used by many medical professionals. Mani </a:t>
            </a:r>
            <a:r>
              <a:rPr lang="en-US" sz="1400" b="0" dirty="0" err="1">
                <a:solidFill>
                  <a:srgbClr val="000000"/>
                </a:solidFill>
                <a:effectLst/>
              </a:rPr>
              <a:t>epcr</a:t>
            </a:r>
            <a:r>
              <a:rPr lang="en-US" sz="1400" b="0" dirty="0">
                <a:solidFill>
                  <a:srgbClr val="000000"/>
                </a:solidFill>
                <a:effectLst/>
              </a:rPr>
              <a:t> companies like EMS1, </a:t>
            </a:r>
            <a:r>
              <a:rPr lang="en-US" sz="1400" b="0" dirty="0" err="1">
                <a:solidFill>
                  <a:srgbClr val="000000"/>
                </a:solidFill>
                <a:effectLst/>
              </a:rPr>
              <a:t>iPCR</a:t>
            </a:r>
            <a:r>
              <a:rPr lang="en-US" sz="1400" b="0" dirty="0">
                <a:solidFill>
                  <a:srgbClr val="000000"/>
                </a:solidFill>
                <a:effectLst/>
              </a:rPr>
              <a:t>)</a:t>
            </a:r>
            <a:endParaRPr lang="en-US" sz="1400" dirty="0">
              <a:cs typeface="Arial"/>
            </a:endParaRPr>
          </a:p>
        </p:txBody>
      </p:sp>
    </p:spTree>
    <p:extLst>
      <p:ext uri="{BB962C8B-B14F-4D97-AF65-F5344CB8AC3E}">
        <p14:creationId xmlns:p14="http://schemas.microsoft.com/office/powerpoint/2010/main" val="411113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62BC1-358F-78E6-4875-6FE6E47B2EC9}"/>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3">
            <a:extLst>
              <a:ext uri="{FF2B5EF4-FFF2-40B4-BE49-F238E27FC236}">
                <a16:creationId xmlns:a16="http://schemas.microsoft.com/office/drawing/2014/main" id="{565AAF4A-E4A9-09F7-D165-838BC95B8C0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COMPARISON:</a:t>
            </a:r>
            <a:endParaRPr lang="en-US" sz="3600" dirty="0">
              <a:latin typeface="Century Schoolbook"/>
              <a:cs typeface="Arial"/>
            </a:endParaRPr>
          </a:p>
        </p:txBody>
      </p:sp>
      <p:graphicFrame>
        <p:nvGraphicFramePr>
          <p:cNvPr id="6" name="Table 6">
            <a:extLst>
              <a:ext uri="{FF2B5EF4-FFF2-40B4-BE49-F238E27FC236}">
                <a16:creationId xmlns:a16="http://schemas.microsoft.com/office/drawing/2014/main" id="{C4A2FE69-D750-5372-F354-58BCD27A89C3}"/>
              </a:ext>
            </a:extLst>
          </p:cNvPr>
          <p:cNvGraphicFramePr>
            <a:graphicFrameLocks noGrp="1"/>
          </p:cNvGraphicFramePr>
          <p:nvPr>
            <p:extLst>
              <p:ext uri="{D42A27DB-BD31-4B8C-83A1-F6EECF244321}">
                <p14:modId xmlns:p14="http://schemas.microsoft.com/office/powerpoint/2010/main" val="1109855644"/>
              </p:ext>
            </p:extLst>
          </p:nvPr>
        </p:nvGraphicFramePr>
        <p:xfrm>
          <a:off x="382772" y="1222745"/>
          <a:ext cx="11132292" cy="4641366"/>
        </p:xfrm>
        <a:graphic>
          <a:graphicData uri="http://schemas.openxmlformats.org/drawingml/2006/table">
            <a:tbl>
              <a:tblPr firstRow="1" bandRow="1">
                <a:tableStyleId>{7DF18680-E054-41AD-8BC1-D1AEF772440D}</a:tableStyleId>
              </a:tblPr>
              <a:tblGrid>
                <a:gridCol w="2783073">
                  <a:extLst>
                    <a:ext uri="{9D8B030D-6E8A-4147-A177-3AD203B41FA5}">
                      <a16:colId xmlns:a16="http://schemas.microsoft.com/office/drawing/2014/main" val="1089446198"/>
                    </a:ext>
                  </a:extLst>
                </a:gridCol>
                <a:gridCol w="2783073">
                  <a:extLst>
                    <a:ext uri="{9D8B030D-6E8A-4147-A177-3AD203B41FA5}">
                      <a16:colId xmlns:a16="http://schemas.microsoft.com/office/drawing/2014/main" val="37535081"/>
                    </a:ext>
                  </a:extLst>
                </a:gridCol>
                <a:gridCol w="2783073">
                  <a:extLst>
                    <a:ext uri="{9D8B030D-6E8A-4147-A177-3AD203B41FA5}">
                      <a16:colId xmlns:a16="http://schemas.microsoft.com/office/drawing/2014/main" val="359712329"/>
                    </a:ext>
                  </a:extLst>
                </a:gridCol>
                <a:gridCol w="2783073">
                  <a:extLst>
                    <a:ext uri="{9D8B030D-6E8A-4147-A177-3AD203B41FA5}">
                      <a16:colId xmlns:a16="http://schemas.microsoft.com/office/drawing/2014/main" val="3442408261"/>
                    </a:ext>
                  </a:extLst>
                </a:gridCol>
              </a:tblGrid>
              <a:tr h="936535">
                <a:tc>
                  <a:txBody>
                    <a:bodyPr/>
                    <a:lstStyle/>
                    <a:p>
                      <a:r>
                        <a:rPr lang="en-US" dirty="0"/>
                        <a:t>COMPANY</a:t>
                      </a:r>
                    </a:p>
                  </a:txBody>
                  <a:tcPr/>
                </a:tc>
                <a:tc>
                  <a:txBody>
                    <a:bodyPr/>
                    <a:lstStyle/>
                    <a:p>
                      <a:r>
                        <a:rPr lang="en-US" dirty="0"/>
                        <a:t>COMMUNICATION</a:t>
                      </a:r>
                    </a:p>
                  </a:txBody>
                  <a:tcPr/>
                </a:tc>
                <a:tc>
                  <a:txBody>
                    <a:bodyPr/>
                    <a:lstStyle/>
                    <a:p>
                      <a:r>
                        <a:rPr lang="en-US" dirty="0"/>
                        <a:t>DISPATCHING</a:t>
                      </a:r>
                    </a:p>
                  </a:txBody>
                  <a:tcPr/>
                </a:tc>
                <a:tc>
                  <a:txBody>
                    <a:bodyPr/>
                    <a:lstStyle/>
                    <a:p>
                      <a:r>
                        <a:rPr lang="en-US" dirty="0"/>
                        <a:t>DATA</a:t>
                      </a:r>
                    </a:p>
                  </a:txBody>
                  <a:tcPr/>
                </a:tc>
                <a:extLst>
                  <a:ext uri="{0D108BD9-81ED-4DB2-BD59-A6C34878D82A}">
                    <a16:rowId xmlns:a16="http://schemas.microsoft.com/office/drawing/2014/main" val="1241964401"/>
                  </a:ext>
                </a:extLst>
              </a:tr>
              <a:tr h="945067">
                <a:tc>
                  <a:txBody>
                    <a:bodyPr/>
                    <a:lstStyle/>
                    <a:p>
                      <a:r>
                        <a:rPr lang="en-US" dirty="0"/>
                        <a:t>EOS</a:t>
                      </a:r>
                    </a:p>
                  </a:txBody>
                  <a:tcPr/>
                </a:tc>
                <a:tc>
                  <a:txBody>
                    <a:bodyPr/>
                    <a:lstStyle/>
                    <a:p>
                      <a:r>
                        <a:rPr lang="en-US" dirty="0"/>
                        <a:t>Only rapid and clear communication</a:t>
                      </a:r>
                    </a:p>
                  </a:txBody>
                  <a:tcPr/>
                </a:tc>
                <a:tc>
                  <a:txBody>
                    <a:bodyPr/>
                    <a:lstStyle/>
                    <a:p>
                      <a:r>
                        <a:rPr lang="en-US" dirty="0"/>
                        <a:t>Real-time tracking</a:t>
                      </a:r>
                    </a:p>
                  </a:txBody>
                  <a:tcPr/>
                </a:tc>
                <a:tc>
                  <a:txBody>
                    <a:bodyPr/>
                    <a:lstStyle/>
                    <a:p>
                      <a:r>
                        <a:rPr lang="en-US" dirty="0"/>
                        <a:t>Rapid data entry</a:t>
                      </a:r>
                    </a:p>
                  </a:txBody>
                  <a:tcPr/>
                </a:tc>
                <a:extLst>
                  <a:ext uri="{0D108BD9-81ED-4DB2-BD59-A6C34878D82A}">
                    <a16:rowId xmlns:a16="http://schemas.microsoft.com/office/drawing/2014/main" val="903098865"/>
                  </a:ext>
                </a:extLst>
              </a:tr>
              <a:tr h="1022404">
                <a:tc>
                  <a:txBody>
                    <a:bodyPr/>
                    <a:lstStyle/>
                    <a:p>
                      <a:r>
                        <a:rPr lang="en-US" dirty="0"/>
                        <a:t>MOTOROLA</a:t>
                      </a:r>
                    </a:p>
                  </a:txBody>
                  <a:tcPr/>
                </a:tc>
                <a:tc>
                  <a:txBody>
                    <a:bodyPr/>
                    <a:lstStyle/>
                    <a:p>
                      <a:r>
                        <a:rPr lang="en-US" dirty="0"/>
                        <a:t>Responder’s alerts along with rapid and clear communication.</a:t>
                      </a:r>
                    </a:p>
                  </a:txBody>
                  <a:tcPr/>
                </a:tc>
                <a:tc>
                  <a:txBody>
                    <a:bodyPr/>
                    <a:lstStyle/>
                    <a:p>
                      <a:r>
                        <a:rPr lang="en-US" dirty="0"/>
                        <a:t>CAD maps, tracking</a:t>
                      </a:r>
                    </a:p>
                  </a:txBody>
                  <a:tcPr/>
                </a:tc>
                <a:tc>
                  <a:txBody>
                    <a:bodyPr/>
                    <a:lstStyle/>
                    <a:p>
                      <a:r>
                        <a:rPr lang="en-US" dirty="0"/>
                        <a:t>Rapid data entry, integrates with </a:t>
                      </a:r>
                      <a:r>
                        <a:rPr lang="en-US" dirty="0" err="1"/>
                        <a:t>RapidSOS</a:t>
                      </a:r>
                      <a:r>
                        <a:rPr lang="en-US" dirty="0"/>
                        <a:t>. Simplifies PSAP reporting.</a:t>
                      </a:r>
                    </a:p>
                  </a:txBody>
                  <a:tcPr/>
                </a:tc>
                <a:extLst>
                  <a:ext uri="{0D108BD9-81ED-4DB2-BD59-A6C34878D82A}">
                    <a16:rowId xmlns:a16="http://schemas.microsoft.com/office/drawing/2014/main" val="3553198860"/>
                  </a:ext>
                </a:extLst>
              </a:tr>
              <a:tr h="1604198">
                <a:tc>
                  <a:txBody>
                    <a:bodyPr/>
                    <a:lstStyle/>
                    <a:p>
                      <a:r>
                        <a:rPr lang="en-US" dirty="0"/>
                        <a:t>ZOLL</a:t>
                      </a:r>
                    </a:p>
                  </a:txBody>
                  <a:tcPr/>
                </a:tc>
                <a:tc>
                  <a:txBody>
                    <a:bodyPr/>
                    <a:lstStyle/>
                    <a:p>
                      <a:r>
                        <a:rPr lang="en-US" dirty="0"/>
                        <a:t>Audio trip response alerts, and facilities like chat, ppt, and live streaming.</a:t>
                      </a:r>
                    </a:p>
                  </a:txBody>
                  <a:tcPr/>
                </a:tc>
                <a:tc>
                  <a:txBody>
                    <a:bodyPr/>
                    <a:lstStyle/>
                    <a:p>
                      <a:r>
                        <a:rPr lang="en-US" dirty="0"/>
                        <a:t>Google mapping, GPS navigation, trip management, point in time screenshot, mileage calculation, street view of where the crew is.</a:t>
                      </a:r>
                    </a:p>
                  </a:txBody>
                  <a:tcPr/>
                </a:tc>
                <a:tc>
                  <a:txBody>
                    <a:bodyPr/>
                    <a:lstStyle/>
                    <a:p>
                      <a:r>
                        <a:rPr lang="en-US" dirty="0"/>
                        <a:t>Rapid data entry, Integrates with </a:t>
                      </a:r>
                      <a:r>
                        <a:rPr lang="en-US" dirty="0" err="1"/>
                        <a:t>ePCR</a:t>
                      </a:r>
                      <a:r>
                        <a:rPr lang="en-US" dirty="0"/>
                        <a:t> software.</a:t>
                      </a:r>
                    </a:p>
                  </a:txBody>
                  <a:tcPr/>
                </a:tc>
                <a:extLst>
                  <a:ext uri="{0D108BD9-81ED-4DB2-BD59-A6C34878D82A}">
                    <a16:rowId xmlns:a16="http://schemas.microsoft.com/office/drawing/2014/main" val="419421081"/>
                  </a:ext>
                </a:extLst>
              </a:tr>
            </a:tbl>
          </a:graphicData>
        </a:graphic>
      </p:graphicFrame>
      <p:sp>
        <p:nvSpPr>
          <p:cNvPr id="7" name="TextBox 6">
            <a:extLst>
              <a:ext uri="{FF2B5EF4-FFF2-40B4-BE49-F238E27FC236}">
                <a16:creationId xmlns:a16="http://schemas.microsoft.com/office/drawing/2014/main" id="{74DA4888-0399-E9BB-140F-BB271124EBE0}"/>
              </a:ext>
            </a:extLst>
          </p:cNvPr>
          <p:cNvSpPr txBox="1"/>
          <p:nvPr/>
        </p:nvSpPr>
        <p:spPr>
          <a:xfrm>
            <a:off x="3391786" y="6039293"/>
            <a:ext cx="2562447" cy="646331"/>
          </a:xfrm>
          <a:prstGeom prst="rect">
            <a:avLst/>
          </a:prstGeom>
          <a:noFill/>
        </p:spPr>
        <p:txBody>
          <a:bodyPr wrap="square" rtlCol="0">
            <a:spAutoFit/>
          </a:bodyPr>
          <a:lstStyle/>
          <a:p>
            <a:r>
              <a:rPr lang="en-US" dirty="0"/>
              <a:t>ZOLL performs best in communication.</a:t>
            </a:r>
          </a:p>
        </p:txBody>
      </p:sp>
      <p:sp>
        <p:nvSpPr>
          <p:cNvPr id="8" name="TextBox 7">
            <a:extLst>
              <a:ext uri="{FF2B5EF4-FFF2-40B4-BE49-F238E27FC236}">
                <a16:creationId xmlns:a16="http://schemas.microsoft.com/office/drawing/2014/main" id="{447FD43F-C003-6C55-D41D-C29F5A23CB0D}"/>
              </a:ext>
            </a:extLst>
          </p:cNvPr>
          <p:cNvSpPr txBox="1"/>
          <p:nvPr/>
        </p:nvSpPr>
        <p:spPr>
          <a:xfrm>
            <a:off x="6237065" y="6039291"/>
            <a:ext cx="2562447" cy="646331"/>
          </a:xfrm>
          <a:prstGeom prst="rect">
            <a:avLst/>
          </a:prstGeom>
          <a:noFill/>
        </p:spPr>
        <p:txBody>
          <a:bodyPr wrap="square" rtlCol="0">
            <a:spAutoFit/>
          </a:bodyPr>
          <a:lstStyle/>
          <a:p>
            <a:r>
              <a:rPr lang="en-US" dirty="0"/>
              <a:t>ZOLL performs best in dispatching.</a:t>
            </a:r>
          </a:p>
        </p:txBody>
      </p:sp>
      <p:sp>
        <p:nvSpPr>
          <p:cNvPr id="9" name="TextBox 8">
            <a:extLst>
              <a:ext uri="{FF2B5EF4-FFF2-40B4-BE49-F238E27FC236}">
                <a16:creationId xmlns:a16="http://schemas.microsoft.com/office/drawing/2014/main" id="{A08E79B2-7342-7E77-AD33-938093AA8F35}"/>
              </a:ext>
            </a:extLst>
          </p:cNvPr>
          <p:cNvSpPr txBox="1"/>
          <p:nvPr/>
        </p:nvSpPr>
        <p:spPr>
          <a:xfrm>
            <a:off x="8952617" y="6039292"/>
            <a:ext cx="2562447" cy="646331"/>
          </a:xfrm>
          <a:prstGeom prst="rect">
            <a:avLst/>
          </a:prstGeom>
          <a:noFill/>
        </p:spPr>
        <p:txBody>
          <a:bodyPr wrap="square" rtlCol="0">
            <a:spAutoFit/>
          </a:bodyPr>
          <a:lstStyle/>
          <a:p>
            <a:r>
              <a:rPr lang="en-US" dirty="0"/>
              <a:t>MOTOROLA performs best in data tracking.</a:t>
            </a:r>
          </a:p>
        </p:txBody>
      </p:sp>
      <p:sp>
        <p:nvSpPr>
          <p:cNvPr id="10" name="Rectangle 9">
            <a:extLst>
              <a:ext uri="{FF2B5EF4-FFF2-40B4-BE49-F238E27FC236}">
                <a16:creationId xmlns:a16="http://schemas.microsoft.com/office/drawing/2014/main" id="{F6CE9CA8-FDFC-F85D-3705-A746AFE6189D}"/>
              </a:ext>
            </a:extLst>
          </p:cNvPr>
          <p:cNvSpPr/>
          <p:nvPr/>
        </p:nvSpPr>
        <p:spPr>
          <a:xfrm>
            <a:off x="3391786" y="6039292"/>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89CCAE-A2DD-534C-E0BD-48BDE2E6E23D}"/>
              </a:ext>
            </a:extLst>
          </p:cNvPr>
          <p:cNvSpPr/>
          <p:nvPr/>
        </p:nvSpPr>
        <p:spPr>
          <a:xfrm>
            <a:off x="6237065" y="6053469"/>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1D1CFF-681E-576A-0215-08B67F2DDB74}"/>
              </a:ext>
            </a:extLst>
          </p:cNvPr>
          <p:cNvSpPr/>
          <p:nvPr/>
        </p:nvSpPr>
        <p:spPr>
          <a:xfrm>
            <a:off x="8952617" y="6053469"/>
            <a:ext cx="2317898" cy="6321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58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CC3E4B67-4609-6EEA-0416-B4CCCAC10BD5}"/>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13</a:t>
            </a:fld>
            <a:endParaRPr lang="en-US"/>
          </a:p>
        </p:txBody>
      </p:sp>
      <p:sp>
        <p:nvSpPr>
          <p:cNvPr id="3" name="Rectangle 2">
            <a:extLst>
              <a:ext uri="{FF2B5EF4-FFF2-40B4-BE49-F238E27FC236}">
                <a16:creationId xmlns:a16="http://schemas.microsoft.com/office/drawing/2014/main" id="{E4897EBF-7943-B247-91C8-FA2050896553}"/>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0FB5681-CD71-8E7D-01A0-1F2F7B573B8D}"/>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HEXAGON:</a:t>
            </a:r>
            <a:endParaRPr lang="en-US" sz="3600" dirty="0">
              <a:latin typeface="Century Schoolbook"/>
              <a:cs typeface="Arial"/>
            </a:endParaRPr>
          </a:p>
        </p:txBody>
      </p:sp>
      <p:sp>
        <p:nvSpPr>
          <p:cNvPr id="5" name="TextBox 4">
            <a:extLst>
              <a:ext uri="{FF2B5EF4-FFF2-40B4-BE49-F238E27FC236}">
                <a16:creationId xmlns:a16="http://schemas.microsoft.com/office/drawing/2014/main" id="{A891BED7-42F0-7FB7-1F2B-ED49E6DEB518}"/>
              </a:ext>
            </a:extLst>
          </p:cNvPr>
          <p:cNvSpPr txBox="1"/>
          <p:nvPr/>
        </p:nvSpPr>
        <p:spPr>
          <a:xfrm>
            <a:off x="0" y="1444827"/>
            <a:ext cx="1197226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b="0" i="0" dirty="0">
                <a:solidFill>
                  <a:srgbClr val="000000"/>
                </a:solidFill>
                <a:effectLst/>
                <a:latin typeface="Hexagon Akkurat Web"/>
              </a:rPr>
              <a:t>The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suite provides police, fire, EMS and communication agencies.</a:t>
            </a:r>
          </a:p>
          <a:p>
            <a:pPr algn="just"/>
            <a:endParaRPr lang="en-US" b="0" i="0" dirty="0">
              <a:solidFill>
                <a:srgbClr val="000000"/>
              </a:solidFill>
              <a:effectLst/>
              <a:latin typeface="Hexagon Akkurat Web"/>
            </a:endParaRPr>
          </a:p>
          <a:p>
            <a:pPr marL="285750" indent="-285750" algn="just">
              <a:buFont typeface="Arial" panose="020B0604020202020204" pitchFamily="34" charset="0"/>
              <a:buChar char="•"/>
            </a:pPr>
            <a:r>
              <a:rPr lang="en-US" dirty="0">
                <a:solidFill>
                  <a:srgbClr val="000000"/>
                </a:solidFill>
                <a:latin typeface="Hexagon Akkurat Web"/>
                <a:cs typeface="Arial"/>
              </a:rPr>
              <a:t>Features:</a:t>
            </a:r>
          </a:p>
          <a:p>
            <a:pPr marL="285750" indent="-285750" algn="just">
              <a:buFont typeface="Arial" panose="020B0604020202020204" pitchFamily="34" charset="0"/>
              <a:buChar char="•"/>
            </a:pPr>
            <a:endParaRPr lang="en-US" b="0" i="0" dirty="0">
              <a:solidFill>
                <a:srgbClr val="000000"/>
              </a:solidFill>
              <a:effectLst/>
              <a:latin typeface="Hexagon Akkurat Web"/>
              <a:cs typeface="Arial"/>
            </a:endParaRPr>
          </a:p>
          <a:p>
            <a:pPr marL="1200150" lvl="2" indent="-285750" algn="just">
              <a:buFont typeface="Arial" panose="020B0604020202020204" pitchFamily="34" charset="0"/>
              <a:buChar char="•"/>
            </a:pPr>
            <a:r>
              <a:rPr lang="en-US" b="0" i="0" dirty="0">
                <a:solidFill>
                  <a:srgbClr val="000000"/>
                </a:solidFill>
                <a:effectLst/>
                <a:latin typeface="Hexagon Akkurat Web"/>
              </a:rPr>
              <a:t>Supporting on-premises, customer-hosted or Software as a Service (SaaS) deployments, </a:t>
            </a:r>
          </a:p>
          <a:p>
            <a:pPr marL="1200150" lvl="2" indent="-285750" algn="just">
              <a:buFont typeface="Arial" panose="020B0604020202020204" pitchFamily="34" charset="0"/>
              <a:buChar char="•"/>
            </a:pPr>
            <a:endParaRPr lang="en-US" b="0" i="0" dirty="0">
              <a:solidFill>
                <a:srgbClr val="000000"/>
              </a:solidFill>
              <a:effectLst/>
              <a:latin typeface="Hexagon Akkurat Web"/>
            </a:endParaRPr>
          </a:p>
          <a:p>
            <a:pPr marL="1200150" lvl="2" indent="-285750" algn="just">
              <a:buFont typeface="Arial" panose="020B0604020202020204" pitchFamily="34" charset="0"/>
              <a:buChar char="•"/>
            </a:pPr>
            <a:r>
              <a:rPr lang="en-US" b="0" i="0" dirty="0">
                <a:solidFill>
                  <a:srgbClr val="000000"/>
                </a:solidFill>
                <a:effectLst/>
                <a:latin typeface="Hexagon Akkurat Web"/>
              </a:rPr>
              <a:t>the intelligent software suite provides superior incident management capabilities in the public safety answering point (PSAP), emergency control room, station, unit or anywhere first responders need to go.</a:t>
            </a:r>
          </a:p>
          <a:p>
            <a:pPr lvl="2" algn="just"/>
            <a:endParaRPr lang="en-US" b="0" i="0" dirty="0">
              <a:solidFill>
                <a:srgbClr val="000000"/>
              </a:solidFill>
              <a:effectLst/>
              <a:latin typeface="Hexagon Akkurat Web"/>
            </a:endParaRPr>
          </a:p>
          <a:p>
            <a:pPr marL="285750" indent="-285750" algn="just">
              <a:buFont typeface="Arial" panose="020B0604020202020204" pitchFamily="34" charset="0"/>
              <a:buChar char="•"/>
            </a:pPr>
            <a:r>
              <a:rPr lang="en-US" dirty="0">
                <a:solidFill>
                  <a:srgbClr val="000000"/>
                </a:solidFill>
                <a:latin typeface="Hexagon Akkurat Web"/>
              </a:rPr>
              <a:t>Customers:</a:t>
            </a:r>
          </a:p>
          <a:p>
            <a:pPr marL="1200150" lvl="2" indent="-285750" algn="just">
              <a:buFont typeface="Arial" panose="020B0604020202020204" pitchFamily="34" charset="0"/>
              <a:buChar char="•"/>
            </a:pPr>
            <a:r>
              <a:rPr lang="en-US" b="1" dirty="0">
                <a:solidFill>
                  <a:srgbClr val="000000"/>
                </a:solidFill>
                <a:latin typeface="Hexagon Akkurat Web"/>
              </a:rPr>
              <a:t>Police, fire, EMS</a:t>
            </a:r>
            <a:r>
              <a:rPr lang="en-US" dirty="0">
                <a:solidFill>
                  <a:srgbClr val="000000"/>
                </a:solidFill>
                <a:latin typeface="Hexagon Akkurat Web"/>
              </a:rPr>
              <a:t>: </a:t>
            </a:r>
            <a:r>
              <a:rPr lang="en-US" b="0" i="0" dirty="0">
                <a:solidFill>
                  <a:srgbClr val="000000"/>
                </a:solidFill>
                <a:effectLst/>
                <a:latin typeface="Hexagon Akkurat Web"/>
              </a:rPr>
              <a:t>Provides police, fire and EMS with tools to improve incident management, increase efficiency, deploy and manage resources, enhance operations and respond with speed and efficiency.</a:t>
            </a:r>
          </a:p>
          <a:p>
            <a:pPr marL="1200150" lvl="2" indent="-285750" algn="just">
              <a:buFont typeface="Arial" panose="020B0604020202020204" pitchFamily="34" charset="0"/>
              <a:buChar char="•"/>
            </a:pPr>
            <a:endParaRPr lang="en-US" dirty="0">
              <a:solidFill>
                <a:srgbClr val="000000"/>
              </a:solidFill>
              <a:latin typeface="Hexagon Akkurat Web"/>
            </a:endParaRPr>
          </a:p>
          <a:p>
            <a:pPr marL="1200150" lvl="2" indent="-285750" algn="just">
              <a:buFont typeface="Arial" panose="020B0604020202020204" pitchFamily="34" charset="0"/>
              <a:buChar char="•"/>
            </a:pPr>
            <a:r>
              <a:rPr lang="en-US" b="1" dirty="0">
                <a:solidFill>
                  <a:srgbClr val="000000"/>
                </a:solidFill>
                <a:latin typeface="Hexagon Akkurat Web"/>
              </a:rPr>
              <a:t>Supervisors and Managers: </a:t>
            </a:r>
            <a:r>
              <a:rPr lang="en-US" b="0" i="0" dirty="0">
                <a:solidFill>
                  <a:srgbClr val="000000"/>
                </a:solidFill>
                <a:effectLst/>
                <a:latin typeface="Hexagon Akkurat Web"/>
              </a:rPr>
              <a:t>Provides supervisors and managers with solutions to maintain visibility and control of live operations and developing resources and make more efficient and effective use of resources.</a:t>
            </a:r>
            <a:endParaRPr lang="en-US" dirty="0">
              <a:solidFill>
                <a:srgbClr val="000000"/>
              </a:solidFill>
              <a:latin typeface="Hexagon Akkurat Web"/>
            </a:endParaRPr>
          </a:p>
          <a:p>
            <a:pPr marL="1200150" lvl="2" indent="-285750" algn="just">
              <a:buFont typeface="Arial" panose="020B0604020202020204" pitchFamily="34" charset="0"/>
              <a:buChar char="•"/>
            </a:pPr>
            <a:endParaRPr lang="en-US" dirty="0">
              <a:solidFill>
                <a:srgbClr val="000000"/>
              </a:solidFill>
              <a:latin typeface="Hexagon Akkurat Web"/>
            </a:endParaRPr>
          </a:p>
          <a:p>
            <a:pPr marL="1200150" lvl="2" indent="-285750" algn="just">
              <a:buFont typeface="Arial" panose="020B0604020202020204" pitchFamily="34" charset="0"/>
              <a:buChar char="•"/>
            </a:pPr>
            <a:r>
              <a:rPr lang="en-US" b="1" i="0" dirty="0">
                <a:solidFill>
                  <a:srgbClr val="000000"/>
                </a:solidFill>
                <a:effectLst/>
                <a:latin typeface="Hexagon Akkurat Web"/>
              </a:rPr>
              <a:t>Call-takers and dispatchers:</a:t>
            </a:r>
            <a:r>
              <a:rPr lang="en-US" b="0" i="0" dirty="0">
                <a:solidFill>
                  <a:srgbClr val="000000"/>
                </a:solidFill>
                <a:effectLst/>
                <a:latin typeface="Hexagon Akkurat Web"/>
              </a:rPr>
              <a:t> Provides call-takers and dispatchers with a transformative user experience that increases clarity, delivers better insight and streamlines workflows.</a:t>
            </a:r>
          </a:p>
          <a:p>
            <a:pPr marL="457200" indent="-457200" algn="just">
              <a:buFont typeface="+mj-lt"/>
              <a:buAutoNum type="arabicPeriod"/>
            </a:pPr>
            <a:endParaRPr lang="en-US" dirty="0">
              <a:cs typeface="Arial"/>
            </a:endParaRPr>
          </a:p>
        </p:txBody>
      </p:sp>
    </p:spTree>
    <p:extLst>
      <p:ext uri="{BB962C8B-B14F-4D97-AF65-F5344CB8AC3E}">
        <p14:creationId xmlns:p14="http://schemas.microsoft.com/office/powerpoint/2010/main" val="387069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DD60D4D-D28A-B33F-ABA5-29D2089166F7}"/>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14</a:t>
            </a:fld>
            <a:endParaRPr lang="en-US"/>
          </a:p>
        </p:txBody>
      </p:sp>
      <p:sp>
        <p:nvSpPr>
          <p:cNvPr id="3" name="Rectangle 2">
            <a:extLst>
              <a:ext uri="{FF2B5EF4-FFF2-40B4-BE49-F238E27FC236}">
                <a16:creationId xmlns:a16="http://schemas.microsoft.com/office/drawing/2014/main" id="{AA6EB27A-487A-FEDE-9C11-F793285185E2}"/>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520F914-FBDB-6393-F849-5601D3AAF7C0}"/>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HEXAGON:</a:t>
            </a:r>
            <a:endParaRPr lang="en-US" sz="3600" dirty="0">
              <a:latin typeface="Century Schoolbook"/>
              <a:cs typeface="Arial"/>
            </a:endParaRPr>
          </a:p>
        </p:txBody>
      </p:sp>
      <p:sp>
        <p:nvSpPr>
          <p:cNvPr id="5" name="TextBox 4">
            <a:extLst>
              <a:ext uri="{FF2B5EF4-FFF2-40B4-BE49-F238E27FC236}">
                <a16:creationId xmlns:a16="http://schemas.microsoft.com/office/drawing/2014/main" id="{8CDD3517-9506-E88D-FEBB-05108B6A1FE1}"/>
              </a:ext>
            </a:extLst>
          </p:cNvPr>
          <p:cNvSpPr txBox="1"/>
          <p:nvPr/>
        </p:nvSpPr>
        <p:spPr>
          <a:xfrm>
            <a:off x="0" y="1306604"/>
            <a:ext cx="1197226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b="1" i="0" dirty="0">
                <a:solidFill>
                  <a:srgbClr val="000000"/>
                </a:solidFill>
                <a:effectLst/>
                <a:latin typeface="Hexagon Akkurat Web"/>
              </a:rPr>
              <a:t>HxGN </a:t>
            </a:r>
            <a:r>
              <a:rPr lang="en-US" b="1" i="0" dirty="0" err="1">
                <a:solidFill>
                  <a:srgbClr val="000000"/>
                </a:solidFill>
                <a:effectLst/>
                <a:latin typeface="Hexagon Akkurat Web"/>
              </a:rPr>
              <a:t>OnCall</a:t>
            </a:r>
            <a:r>
              <a:rPr lang="en-US" b="1" i="0" dirty="0">
                <a:solidFill>
                  <a:srgbClr val="000000"/>
                </a:solidFill>
                <a:effectLst/>
                <a:latin typeface="Hexagon Akkurat Web"/>
              </a:rPr>
              <a:t> Dispatch | Advantage</a:t>
            </a:r>
            <a:r>
              <a:rPr lang="en-US" dirty="0">
                <a:solidFill>
                  <a:srgbClr val="000000"/>
                </a:solidFill>
                <a:latin typeface="Hexagon Akkurat Web"/>
              </a:rPr>
              <a:t>:</a:t>
            </a:r>
          </a:p>
          <a:p>
            <a:pPr lvl="2" fontAlgn="base"/>
            <a:r>
              <a:rPr lang="en-US" b="0" i="0" dirty="0">
                <a:solidFill>
                  <a:srgbClr val="000000"/>
                </a:solidFill>
                <a:effectLst/>
                <a:latin typeface="Hexagon Akkurat Web"/>
              </a:rPr>
              <a:t>With Advantage, agencies can improve collaboration and coordination between the PSAP units and field officers. The solution features:</a:t>
            </a:r>
          </a:p>
          <a:p>
            <a:pPr lvl="2" fontAlgn="base"/>
            <a:endParaRPr lang="en-US" b="0" i="0" dirty="0">
              <a:solidFill>
                <a:srgbClr val="000000"/>
              </a:solidFill>
              <a:effectLst/>
              <a:latin typeface="Hexagon Akkurat Web"/>
            </a:endParaRPr>
          </a:p>
          <a:p>
            <a:pPr lvl="4" fontAlgn="base">
              <a:lnSpc>
                <a:spcPct val="150000"/>
              </a:lnSpc>
              <a:buFont typeface="Arial" panose="020B0604020202020204" pitchFamily="34" charset="0"/>
              <a:buChar char="•"/>
            </a:pPr>
            <a:r>
              <a:rPr lang="en-US" b="0" i="0" dirty="0">
                <a:solidFill>
                  <a:srgbClr val="000000"/>
                </a:solidFill>
                <a:effectLst/>
                <a:latin typeface="inherit"/>
              </a:rPr>
              <a:t>Innovative UX</a:t>
            </a:r>
          </a:p>
          <a:p>
            <a:pPr lvl="4" fontAlgn="base">
              <a:lnSpc>
                <a:spcPct val="150000"/>
              </a:lnSpc>
              <a:buFont typeface="Arial" panose="020B0604020202020204" pitchFamily="34" charset="0"/>
              <a:buChar char="•"/>
            </a:pPr>
            <a:r>
              <a:rPr lang="en-US" b="0" i="0" dirty="0">
                <a:solidFill>
                  <a:srgbClr val="000000"/>
                </a:solidFill>
                <a:effectLst/>
                <a:latin typeface="inherit"/>
              </a:rPr>
              <a:t>Faster operations</a:t>
            </a:r>
          </a:p>
          <a:p>
            <a:pPr lvl="4" fontAlgn="base">
              <a:lnSpc>
                <a:spcPct val="150000"/>
              </a:lnSpc>
              <a:buFont typeface="Arial" panose="020B0604020202020204" pitchFamily="34" charset="0"/>
              <a:buChar char="•"/>
            </a:pPr>
            <a:r>
              <a:rPr lang="en-US" b="0" i="0" dirty="0">
                <a:solidFill>
                  <a:srgbClr val="000000"/>
                </a:solidFill>
                <a:effectLst/>
                <a:latin typeface="inherit"/>
              </a:rPr>
              <a:t>Streamlined workflows</a:t>
            </a:r>
          </a:p>
          <a:p>
            <a:pPr lvl="4" fontAlgn="base">
              <a:lnSpc>
                <a:spcPct val="150000"/>
              </a:lnSpc>
              <a:buFont typeface="Arial" panose="020B0604020202020204" pitchFamily="34" charset="0"/>
              <a:buChar char="•"/>
            </a:pPr>
            <a:r>
              <a:rPr lang="en-US" b="0" i="0" dirty="0">
                <a:solidFill>
                  <a:srgbClr val="000000"/>
                </a:solidFill>
                <a:effectLst/>
                <a:latin typeface="inherit"/>
              </a:rPr>
              <a:t>Clearer situational awareness</a:t>
            </a:r>
          </a:p>
          <a:p>
            <a:pPr lvl="4" fontAlgn="base">
              <a:lnSpc>
                <a:spcPct val="150000"/>
              </a:lnSpc>
              <a:buFont typeface="Arial" panose="020B0604020202020204" pitchFamily="34" charset="0"/>
              <a:buChar char="•"/>
            </a:pPr>
            <a:r>
              <a:rPr lang="en-US" b="0" i="0" dirty="0">
                <a:solidFill>
                  <a:srgbClr val="000000"/>
                </a:solidFill>
                <a:effectLst/>
                <a:latin typeface="inherit"/>
              </a:rPr>
              <a:t>Automated assistance</a:t>
            </a:r>
          </a:p>
          <a:p>
            <a:pPr lvl="4" fontAlgn="base">
              <a:lnSpc>
                <a:spcPct val="150000"/>
              </a:lnSpc>
              <a:buFont typeface="Arial" panose="020B0604020202020204" pitchFamily="34" charset="0"/>
              <a:buChar char="•"/>
            </a:pPr>
            <a:r>
              <a:rPr lang="en-US" b="0" i="0" dirty="0">
                <a:solidFill>
                  <a:srgbClr val="000000"/>
                </a:solidFill>
                <a:effectLst/>
                <a:latin typeface="inherit"/>
              </a:rPr>
              <a:t>NG911/112 and message-based communications with PSAP</a:t>
            </a:r>
          </a:p>
          <a:p>
            <a:pPr lvl="4" fontAlgn="base">
              <a:lnSpc>
                <a:spcPct val="150000"/>
              </a:lnSpc>
              <a:buFont typeface="Arial" panose="020B0604020202020204" pitchFamily="34" charset="0"/>
              <a:buChar char="•"/>
            </a:pPr>
            <a:r>
              <a:rPr lang="en-US" b="0" i="0" dirty="0">
                <a:solidFill>
                  <a:srgbClr val="000000"/>
                </a:solidFill>
                <a:effectLst/>
                <a:latin typeface="inherit"/>
              </a:rPr>
              <a:t>Your choice of map provider</a:t>
            </a:r>
          </a:p>
          <a:p>
            <a:pPr lvl="4" fontAlgn="base">
              <a:lnSpc>
                <a:spcPct val="150000"/>
              </a:lnSpc>
              <a:buFont typeface="Arial" panose="020B0604020202020204" pitchFamily="34" charset="0"/>
              <a:buChar char="•"/>
            </a:pPr>
            <a:r>
              <a:rPr lang="en-US" b="0" i="0" dirty="0">
                <a:solidFill>
                  <a:srgbClr val="000000"/>
                </a:solidFill>
                <a:effectLst/>
                <a:latin typeface="inherit"/>
              </a:rPr>
              <a:t>Easy configuration</a:t>
            </a:r>
          </a:p>
          <a:p>
            <a:pPr lvl="4" fontAlgn="base"/>
            <a:endParaRPr lang="en-US" b="0" i="0" dirty="0">
              <a:solidFill>
                <a:srgbClr val="000000"/>
              </a:solidFill>
              <a:effectLst/>
              <a:latin typeface="inherit"/>
            </a:endParaRPr>
          </a:p>
          <a:p>
            <a:pPr lvl="2" fontAlgn="base"/>
            <a:r>
              <a:rPr lang="en-US" b="0" i="0" dirty="0">
                <a:solidFill>
                  <a:srgbClr val="000000"/>
                </a:solidFill>
                <a:effectLst/>
                <a:latin typeface="Hexagon Akkurat Web"/>
              </a:rPr>
              <a:t>Offering flexible licensing and functionality, Advantage includes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Dashboard for dynamic visual summaries of events, units and workloads.</a:t>
            </a:r>
          </a:p>
          <a:p>
            <a:br>
              <a:rPr lang="en-US" dirty="0"/>
            </a:br>
            <a:endParaRPr lang="en-US" b="0" i="0" dirty="0">
              <a:solidFill>
                <a:srgbClr val="000000"/>
              </a:solidFill>
              <a:effectLst/>
              <a:latin typeface="Hexagon Akkurat Web"/>
            </a:endParaRPr>
          </a:p>
        </p:txBody>
      </p:sp>
    </p:spTree>
    <p:extLst>
      <p:ext uri="{BB962C8B-B14F-4D97-AF65-F5344CB8AC3E}">
        <p14:creationId xmlns:p14="http://schemas.microsoft.com/office/powerpoint/2010/main" val="124425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3D486816-8323-11FB-598B-5545E08F7E41}"/>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15</a:t>
            </a:fld>
            <a:endParaRPr lang="en-US"/>
          </a:p>
        </p:txBody>
      </p:sp>
      <p:sp>
        <p:nvSpPr>
          <p:cNvPr id="3" name="Rectangle 2">
            <a:extLst>
              <a:ext uri="{FF2B5EF4-FFF2-40B4-BE49-F238E27FC236}">
                <a16:creationId xmlns:a16="http://schemas.microsoft.com/office/drawing/2014/main" id="{2A82F300-E9E8-516A-72E9-8B0044A7D2EA}"/>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19B4B55-5FFA-C20C-0BF1-466ABD3CDF9F}"/>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HEXAGON:</a:t>
            </a:r>
            <a:endParaRPr lang="en-US" sz="3600" dirty="0">
              <a:latin typeface="Century Schoolbook"/>
              <a:cs typeface="Arial"/>
            </a:endParaRPr>
          </a:p>
        </p:txBody>
      </p:sp>
      <p:sp>
        <p:nvSpPr>
          <p:cNvPr id="5" name="TextBox 4">
            <a:extLst>
              <a:ext uri="{FF2B5EF4-FFF2-40B4-BE49-F238E27FC236}">
                <a16:creationId xmlns:a16="http://schemas.microsoft.com/office/drawing/2014/main" id="{9F8C9F0A-E220-F1E7-602A-CDEA795EBAA0}"/>
              </a:ext>
            </a:extLst>
          </p:cNvPr>
          <p:cNvSpPr txBox="1"/>
          <p:nvPr/>
        </p:nvSpPr>
        <p:spPr>
          <a:xfrm>
            <a:off x="184150" y="1582340"/>
            <a:ext cx="113538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i="0" dirty="0">
                <a:solidFill>
                  <a:srgbClr val="000000"/>
                </a:solidFill>
                <a:effectLst/>
                <a:latin typeface="Hexagon Akkurat Web"/>
              </a:rPr>
              <a:t>2.  HxGN </a:t>
            </a:r>
            <a:r>
              <a:rPr lang="en-US" b="1" i="0" dirty="0" err="1">
                <a:solidFill>
                  <a:srgbClr val="000000"/>
                </a:solidFill>
                <a:effectLst/>
                <a:latin typeface="Hexagon Akkurat Web"/>
              </a:rPr>
              <a:t>OnCall</a:t>
            </a:r>
            <a:r>
              <a:rPr lang="en-US" b="1" i="0" dirty="0">
                <a:solidFill>
                  <a:srgbClr val="000000"/>
                </a:solidFill>
                <a:effectLst/>
                <a:latin typeface="Hexagon Akkurat Web"/>
              </a:rPr>
              <a:t> Dispatch | Call-Taker</a:t>
            </a:r>
            <a:r>
              <a:rPr lang="en-US" dirty="0">
                <a:solidFill>
                  <a:srgbClr val="000000"/>
                </a:solidFill>
                <a:latin typeface="Hexagon Akkurat Web"/>
              </a:rPr>
              <a:t>:</a:t>
            </a:r>
          </a:p>
          <a:p>
            <a:pPr marL="742950" lvl="1" indent="-285750" fontAlgn="base">
              <a:buFont typeface="Arial" panose="020B0604020202020204" pitchFamily="34" charset="0"/>
              <a:buChar char="•"/>
            </a:pPr>
            <a:r>
              <a:rPr lang="en-US" b="0" i="0" dirty="0">
                <a:solidFill>
                  <a:srgbClr val="000000"/>
                </a:solidFill>
                <a:effectLst/>
                <a:latin typeface="Hexagon Akkurat Web"/>
              </a:rPr>
              <a:t>allows public safety agencies to view, accept and manage calls for service, and create, update and forward event records. </a:t>
            </a:r>
          </a:p>
          <a:p>
            <a:pPr lvl="1" fontAlgn="base"/>
            <a:endParaRPr lang="en-US" b="0" i="0" dirty="0">
              <a:solidFill>
                <a:srgbClr val="000000"/>
              </a:solidFill>
              <a:effectLst/>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Optional modules deliver advanced call-handling capabilities, including structured call-handling and those required to support NG911/112 and message-based communications with the PSAP.</a:t>
            </a:r>
          </a:p>
          <a:p>
            <a:pPr lvl="1" fontAlgn="base"/>
            <a:endParaRPr lang="en-US" b="0" i="0" dirty="0">
              <a:solidFill>
                <a:srgbClr val="000000"/>
              </a:solidFill>
              <a:effectLst/>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Agencies can use Call-Taker with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Viewer to offer call-taking and dispatch services via separate teams. </a:t>
            </a:r>
          </a:p>
          <a:p>
            <a:pPr lvl="1" fontAlgn="base"/>
            <a:endParaRPr lang="en-US" b="0" i="0" dirty="0">
              <a:solidFill>
                <a:srgbClr val="000000"/>
              </a:solidFill>
              <a:effectLst/>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The solution is also available for use with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Essentials for agencies that provide call-taking using simple dispatch workflows.</a:t>
            </a:r>
          </a:p>
          <a:p>
            <a:pPr marL="457200" indent="-457200" algn="just">
              <a:buFont typeface="+mj-lt"/>
              <a:buAutoNum type="arabicPeriod"/>
            </a:pPr>
            <a:endParaRPr lang="en-US" dirty="0">
              <a:solidFill>
                <a:srgbClr val="000000"/>
              </a:solidFill>
              <a:latin typeface="Hexagon Akkurat Web"/>
            </a:endParaRPr>
          </a:p>
        </p:txBody>
      </p:sp>
    </p:spTree>
    <p:extLst>
      <p:ext uri="{BB962C8B-B14F-4D97-AF65-F5344CB8AC3E}">
        <p14:creationId xmlns:p14="http://schemas.microsoft.com/office/powerpoint/2010/main" val="92491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87F5FF1-0A9D-FB5C-9519-FB0474634552}"/>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16</a:t>
            </a:fld>
            <a:endParaRPr lang="en-US"/>
          </a:p>
        </p:txBody>
      </p:sp>
      <p:sp>
        <p:nvSpPr>
          <p:cNvPr id="3" name="Rectangle 2">
            <a:extLst>
              <a:ext uri="{FF2B5EF4-FFF2-40B4-BE49-F238E27FC236}">
                <a16:creationId xmlns:a16="http://schemas.microsoft.com/office/drawing/2014/main" id="{A265B3D2-B6D1-A316-1F15-1C14A14AF01A}"/>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D322-87B1-A318-1B2C-261F9B0611F5}"/>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HEXAGON:</a:t>
            </a:r>
            <a:endParaRPr lang="en-US" sz="3600" dirty="0">
              <a:latin typeface="Century Schoolbook"/>
              <a:cs typeface="Arial"/>
            </a:endParaRPr>
          </a:p>
        </p:txBody>
      </p:sp>
      <p:sp>
        <p:nvSpPr>
          <p:cNvPr id="5" name="TextBox 4">
            <a:extLst>
              <a:ext uri="{FF2B5EF4-FFF2-40B4-BE49-F238E27FC236}">
                <a16:creationId xmlns:a16="http://schemas.microsoft.com/office/drawing/2014/main" id="{7ABDFC00-7489-259E-F812-F6D06FAEAC80}"/>
              </a:ext>
            </a:extLst>
          </p:cNvPr>
          <p:cNvSpPr txBox="1"/>
          <p:nvPr/>
        </p:nvSpPr>
        <p:spPr>
          <a:xfrm>
            <a:off x="184150" y="1366163"/>
            <a:ext cx="1190942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i="0" dirty="0">
                <a:solidFill>
                  <a:srgbClr val="000000"/>
                </a:solidFill>
                <a:effectLst/>
                <a:latin typeface="Hexagon Akkurat Web"/>
              </a:rPr>
              <a:t>3.   HxGN </a:t>
            </a:r>
            <a:r>
              <a:rPr lang="en-US" b="1" i="0" dirty="0" err="1">
                <a:solidFill>
                  <a:srgbClr val="000000"/>
                </a:solidFill>
                <a:effectLst/>
                <a:latin typeface="Hexagon Akkurat Web"/>
              </a:rPr>
              <a:t>OnCall</a:t>
            </a:r>
            <a:r>
              <a:rPr lang="en-US" b="1" i="0" dirty="0">
                <a:solidFill>
                  <a:srgbClr val="000000"/>
                </a:solidFill>
                <a:effectLst/>
                <a:latin typeface="Hexagon Akkurat Web"/>
              </a:rPr>
              <a:t> Dispatch | Essentials</a:t>
            </a:r>
            <a:r>
              <a:rPr lang="en-US" dirty="0">
                <a:solidFill>
                  <a:srgbClr val="000000"/>
                </a:solidFill>
                <a:latin typeface="Hexagon Akkurat Web"/>
              </a:rPr>
              <a:t>:</a:t>
            </a:r>
          </a:p>
          <a:p>
            <a:pPr marL="457200" indent="-457200" algn="just">
              <a:buFont typeface="+mj-lt"/>
              <a:buAutoNum type="arabicPeriod"/>
            </a:pPr>
            <a:endParaRPr lang="en-US" dirty="0">
              <a:solidFill>
                <a:srgbClr val="000000"/>
              </a:solidFill>
              <a:latin typeface="Hexagon Akkurat Web"/>
            </a:endParaRPr>
          </a:p>
          <a:p>
            <a:pPr marL="742950" lvl="1" indent="-285750" algn="just">
              <a:buFont typeface="Arial" panose="020B0604020202020204" pitchFamily="34" charset="0"/>
              <a:buChar char="•"/>
            </a:pPr>
            <a:r>
              <a:rPr lang="en-US" b="0" i="0" dirty="0">
                <a:solidFill>
                  <a:srgbClr val="000000"/>
                </a:solidFill>
                <a:effectLst/>
                <a:latin typeface="Hexagon Akkurat Web"/>
              </a:rPr>
              <a:t>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Essentials, a subset of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Advantage, delivers simple dispatch workflows to public safety agencies. </a:t>
            </a:r>
          </a:p>
          <a:p>
            <a:pPr marL="742950" lvl="1" indent="-285750" algn="just">
              <a:buFont typeface="Arial" panose="020B0604020202020204" pitchFamily="34" charset="0"/>
              <a:buChar char="•"/>
            </a:pPr>
            <a:r>
              <a:rPr lang="en-US" b="0" i="0" dirty="0">
                <a:solidFill>
                  <a:srgbClr val="000000"/>
                </a:solidFill>
                <a:effectLst/>
                <a:latin typeface="Hexagon Akkurat Web"/>
              </a:rPr>
              <a:t>It is available for use with optional modules, including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Call-Taker.</a:t>
            </a:r>
          </a:p>
          <a:p>
            <a:pPr lvl="1" algn="just"/>
            <a:endParaRPr lang="en-US" b="0" i="0" dirty="0">
              <a:solidFill>
                <a:srgbClr val="000000"/>
              </a:solidFill>
              <a:effectLst/>
              <a:latin typeface="Hexagon Akkurat Web"/>
            </a:endParaRPr>
          </a:p>
          <a:p>
            <a:pPr algn="just"/>
            <a:r>
              <a:rPr lang="en-US" dirty="0">
                <a:solidFill>
                  <a:srgbClr val="000000"/>
                </a:solidFill>
                <a:latin typeface="Hexagon Akkurat Web"/>
              </a:rPr>
              <a:t>4.   </a:t>
            </a:r>
            <a:r>
              <a:rPr lang="en-US" b="1" i="0" dirty="0">
                <a:solidFill>
                  <a:srgbClr val="000000"/>
                </a:solidFill>
                <a:effectLst/>
                <a:latin typeface="Hexagon Akkurat Web"/>
              </a:rPr>
              <a:t>HxGN </a:t>
            </a:r>
            <a:r>
              <a:rPr lang="en-US" b="1" i="0" dirty="0" err="1">
                <a:solidFill>
                  <a:srgbClr val="000000"/>
                </a:solidFill>
                <a:effectLst/>
                <a:latin typeface="Hexagon Akkurat Web"/>
              </a:rPr>
              <a:t>OnCall</a:t>
            </a:r>
            <a:r>
              <a:rPr lang="en-US" b="1" i="0" dirty="0">
                <a:solidFill>
                  <a:srgbClr val="000000"/>
                </a:solidFill>
                <a:effectLst/>
                <a:latin typeface="Hexagon Akkurat Web"/>
              </a:rPr>
              <a:t> Dispatch | Viewer</a:t>
            </a:r>
            <a:r>
              <a:rPr lang="en-US" dirty="0">
                <a:solidFill>
                  <a:srgbClr val="000000"/>
                </a:solidFill>
                <a:latin typeface="Hexagon Akkurat Web"/>
              </a:rPr>
              <a:t>:</a:t>
            </a:r>
          </a:p>
          <a:p>
            <a:pPr marL="342900" indent="-342900" algn="just">
              <a:buFont typeface="+mj-lt"/>
              <a:buAutoNum type="arabicPeriod"/>
            </a:pPr>
            <a:endParaRPr lang="en-US" dirty="0">
              <a:solidFill>
                <a:srgbClr val="000000"/>
              </a:solidFill>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Viewer provides a simple, cost-effective way to extend access to live dispatch information and basic functions while taking pressure off PSAP staff. </a:t>
            </a:r>
          </a:p>
          <a:p>
            <a:pPr marL="742950" lvl="1" indent="-285750" fontAlgn="base">
              <a:buFont typeface="Arial" panose="020B0604020202020204" pitchFamily="34" charset="0"/>
              <a:buChar char="•"/>
            </a:pPr>
            <a:endParaRPr lang="en-US" b="0" i="0" dirty="0">
              <a:solidFill>
                <a:srgbClr val="000000"/>
              </a:solidFill>
              <a:effectLst/>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Through a web browser, users outside the control room can view live operations, search live and historic information and create non-emergency events. The solution features:</a:t>
            </a:r>
          </a:p>
          <a:p>
            <a:pPr lvl="5" fontAlgn="base">
              <a:buFont typeface="Arial" panose="020B0604020202020204" pitchFamily="34" charset="0"/>
              <a:buChar char="•"/>
            </a:pPr>
            <a:r>
              <a:rPr lang="en-US" b="0" i="0" dirty="0">
                <a:solidFill>
                  <a:srgbClr val="000000"/>
                </a:solidFill>
                <a:effectLst/>
                <a:latin typeface="inherit"/>
              </a:rPr>
              <a:t>Easy-to-use, self-service web access to CAD records</a:t>
            </a:r>
          </a:p>
          <a:p>
            <a:pPr lvl="5" fontAlgn="base">
              <a:buFont typeface="Arial" panose="020B0604020202020204" pitchFamily="34" charset="0"/>
              <a:buChar char="•"/>
            </a:pPr>
            <a:r>
              <a:rPr lang="en-US" b="0" i="0" dirty="0">
                <a:solidFill>
                  <a:srgbClr val="000000"/>
                </a:solidFill>
                <a:effectLst/>
                <a:latin typeface="inherit"/>
              </a:rPr>
              <a:t>Supervisory and non-emergency workflows</a:t>
            </a:r>
          </a:p>
          <a:p>
            <a:pPr lvl="5" fontAlgn="base">
              <a:buFont typeface="Arial" panose="020B0604020202020204" pitchFamily="34" charset="0"/>
              <a:buChar char="•"/>
            </a:pPr>
            <a:r>
              <a:rPr lang="en-US" b="0" i="0" dirty="0">
                <a:solidFill>
                  <a:srgbClr val="000000"/>
                </a:solidFill>
                <a:effectLst/>
                <a:latin typeface="inherit"/>
              </a:rPr>
              <a:t>Diverse role support</a:t>
            </a:r>
          </a:p>
          <a:p>
            <a:pPr lvl="5" fontAlgn="base">
              <a:buFont typeface="Arial" panose="020B0604020202020204" pitchFamily="34" charset="0"/>
              <a:buChar char="•"/>
            </a:pPr>
            <a:endParaRPr lang="en-US" b="0" i="0" dirty="0">
              <a:solidFill>
                <a:srgbClr val="000000"/>
              </a:solidFill>
              <a:effectLst/>
              <a:latin typeface="inherit"/>
            </a:endParaRPr>
          </a:p>
          <a:p>
            <a:pPr marL="742950" lvl="1" indent="-285750" fontAlgn="base">
              <a:buFont typeface="Arial" panose="020B0604020202020204" pitchFamily="34" charset="0"/>
              <a:buChar char="•"/>
            </a:pPr>
            <a:r>
              <a:rPr lang="en-US" b="0" i="0" dirty="0">
                <a:solidFill>
                  <a:srgbClr val="000000"/>
                </a:solidFill>
                <a:effectLst/>
                <a:latin typeface="Hexagon Akkurat Web"/>
              </a:rPr>
              <a:t>Agencies with separate call-taking and dispatch functions can fulfill call-taker needs by deploying Viewer with HxGN </a:t>
            </a:r>
            <a:r>
              <a:rPr lang="en-US" b="0" i="0" dirty="0" err="1">
                <a:solidFill>
                  <a:srgbClr val="000000"/>
                </a:solidFill>
                <a:effectLst/>
                <a:latin typeface="Hexagon Akkurat Web"/>
              </a:rPr>
              <a:t>OnCall</a:t>
            </a:r>
            <a:r>
              <a:rPr lang="en-US" b="0" i="0" dirty="0">
                <a:solidFill>
                  <a:srgbClr val="000000"/>
                </a:solidFill>
                <a:effectLst/>
                <a:latin typeface="Hexagon Akkurat Web"/>
              </a:rPr>
              <a:t> Dispatch | Call-Taker.</a:t>
            </a:r>
          </a:p>
          <a:p>
            <a:pPr marL="800100" lvl="1" indent="-342900" algn="just">
              <a:buFont typeface="Arial" panose="020B0604020202020204" pitchFamily="34" charset="0"/>
              <a:buChar char="•"/>
            </a:pPr>
            <a:endParaRPr lang="en-US" dirty="0">
              <a:solidFill>
                <a:srgbClr val="000000"/>
              </a:solidFill>
              <a:latin typeface="Hexagon Akkurat Web"/>
            </a:endParaRPr>
          </a:p>
          <a:p>
            <a:pPr marL="800100" lvl="1" indent="-342900" algn="just">
              <a:buFont typeface="Arial" panose="020B0604020202020204" pitchFamily="34" charset="0"/>
              <a:buChar char="•"/>
            </a:pPr>
            <a:endParaRPr lang="en-US" dirty="0">
              <a:solidFill>
                <a:srgbClr val="000000"/>
              </a:solidFill>
              <a:latin typeface="Hexagon Akkurat Web"/>
            </a:endParaRPr>
          </a:p>
          <a:p>
            <a:pPr marL="742950" lvl="1" indent="-285750" algn="just">
              <a:buFont typeface="Arial" panose="020B0604020202020204" pitchFamily="34" charset="0"/>
              <a:buChar char="•"/>
            </a:pPr>
            <a:endParaRPr lang="en-US" dirty="0">
              <a:solidFill>
                <a:srgbClr val="000000"/>
              </a:solidFill>
              <a:latin typeface="Hexagon Akkurat Web"/>
            </a:endParaRPr>
          </a:p>
        </p:txBody>
      </p:sp>
    </p:spTree>
    <p:extLst>
      <p:ext uri="{BB962C8B-B14F-4D97-AF65-F5344CB8AC3E}">
        <p14:creationId xmlns:p14="http://schemas.microsoft.com/office/powerpoint/2010/main" val="176181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9770559-F771-75E6-AFF8-6247E7EF2580}"/>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17</a:t>
            </a:fld>
            <a:endParaRPr lang="en-US"/>
          </a:p>
        </p:txBody>
      </p:sp>
      <p:sp>
        <p:nvSpPr>
          <p:cNvPr id="3" name="Rectangle 2">
            <a:extLst>
              <a:ext uri="{FF2B5EF4-FFF2-40B4-BE49-F238E27FC236}">
                <a16:creationId xmlns:a16="http://schemas.microsoft.com/office/drawing/2014/main" id="{3A4CEC35-84E9-FE89-9642-515B33F0EC0C}"/>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68E2A8A-E70C-02CD-5708-B6E1A900EA8A}"/>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HEXAGON:</a:t>
            </a:r>
            <a:endParaRPr lang="en-US" sz="3600" dirty="0">
              <a:latin typeface="Century Schoolbook"/>
              <a:cs typeface="Arial"/>
            </a:endParaRPr>
          </a:p>
        </p:txBody>
      </p:sp>
      <p:sp>
        <p:nvSpPr>
          <p:cNvPr id="5" name="TextBox 4">
            <a:extLst>
              <a:ext uri="{FF2B5EF4-FFF2-40B4-BE49-F238E27FC236}">
                <a16:creationId xmlns:a16="http://schemas.microsoft.com/office/drawing/2014/main" id="{B378DDA9-3D27-C351-5E57-4DE657C6E81C}"/>
              </a:ext>
            </a:extLst>
          </p:cNvPr>
          <p:cNvSpPr txBox="1"/>
          <p:nvPr/>
        </p:nvSpPr>
        <p:spPr>
          <a:xfrm>
            <a:off x="0" y="1306604"/>
            <a:ext cx="1197226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fontAlgn="base"/>
            <a:r>
              <a:rPr lang="en-US" b="1" i="0" dirty="0">
                <a:solidFill>
                  <a:srgbClr val="000000"/>
                </a:solidFill>
                <a:effectLst/>
                <a:latin typeface="Hexagon Akkurat Web"/>
              </a:rPr>
              <a:t>5.   HxGN </a:t>
            </a:r>
            <a:r>
              <a:rPr lang="en-US" b="1" i="0" dirty="0" err="1">
                <a:solidFill>
                  <a:srgbClr val="000000"/>
                </a:solidFill>
                <a:effectLst/>
                <a:latin typeface="Hexagon Akkurat Web"/>
              </a:rPr>
              <a:t>OnCall</a:t>
            </a:r>
            <a:r>
              <a:rPr lang="en-US" b="1" i="0" dirty="0">
                <a:solidFill>
                  <a:srgbClr val="000000"/>
                </a:solidFill>
                <a:effectLst/>
                <a:latin typeface="Hexagon Akkurat Web"/>
              </a:rPr>
              <a:t> Dispatch | Dashboard</a:t>
            </a:r>
          </a:p>
          <a:p>
            <a:pPr algn="l" fontAlgn="base"/>
            <a:endParaRPr lang="en-US" b="1" i="0" dirty="0">
              <a:solidFill>
                <a:srgbClr val="000000"/>
              </a:solidFill>
              <a:effectLst/>
              <a:latin typeface="Hexagon Akkurat Web"/>
            </a:endParaRPr>
          </a:p>
          <a:p>
            <a:pPr marL="742950" lvl="1" indent="-285750" fontAlgn="base">
              <a:buFont typeface="Arial" panose="020B0604020202020204" pitchFamily="34" charset="0"/>
              <a:buChar char="•"/>
            </a:pPr>
            <a:r>
              <a:rPr lang="en-US" b="0" i="0" dirty="0">
                <a:solidFill>
                  <a:srgbClr val="000000"/>
                </a:solidFill>
                <a:effectLst/>
                <a:latin typeface="inherit"/>
              </a:rPr>
              <a:t>HxGN </a:t>
            </a:r>
            <a:r>
              <a:rPr lang="en-US" b="0" i="0" dirty="0" err="1">
                <a:solidFill>
                  <a:srgbClr val="000000"/>
                </a:solidFill>
                <a:effectLst/>
                <a:latin typeface="inherit"/>
              </a:rPr>
              <a:t>OnCall</a:t>
            </a:r>
            <a:r>
              <a:rPr lang="en-US" b="0" i="0" dirty="0">
                <a:solidFill>
                  <a:srgbClr val="000000"/>
                </a:solidFill>
                <a:effectLst/>
                <a:latin typeface="inherit"/>
              </a:rPr>
              <a:t> Dispatch | Dashboard keeps control room staff and managers aware of live operations and developing trends without the costs or delays associated with developing, deploying and maintaining custom solutions.</a:t>
            </a:r>
          </a:p>
          <a:p>
            <a:pPr lvl="1" fontAlgn="base"/>
            <a:endParaRPr lang="en-US" b="0" i="0" dirty="0">
              <a:solidFill>
                <a:srgbClr val="000000"/>
              </a:solidFill>
              <a:effectLst/>
              <a:latin typeface="inherit"/>
            </a:endParaRPr>
          </a:p>
          <a:p>
            <a:pPr marL="742950" lvl="1" indent="-285750" fontAlgn="base">
              <a:buFont typeface="Arial" panose="020B0604020202020204" pitchFamily="34" charset="0"/>
              <a:buChar char="•"/>
            </a:pPr>
            <a:r>
              <a:rPr lang="en-US" b="0" i="0" dirty="0">
                <a:solidFill>
                  <a:srgbClr val="000000"/>
                </a:solidFill>
                <a:effectLst/>
                <a:latin typeface="inherit"/>
              </a:rPr>
              <a:t> It delivers concise, dynamic summaries of live statuses and emerging trends for events and units. The solution features:</a:t>
            </a:r>
          </a:p>
          <a:p>
            <a:pPr lvl="5" fontAlgn="base">
              <a:buFont typeface="Arial" panose="020B0604020202020204" pitchFamily="34" charset="0"/>
              <a:buChar char="•"/>
            </a:pPr>
            <a:r>
              <a:rPr lang="en-US" b="0" i="0" dirty="0">
                <a:solidFill>
                  <a:srgbClr val="000000"/>
                </a:solidFill>
                <a:effectLst/>
                <a:latin typeface="inherit"/>
              </a:rPr>
              <a:t>Out-of-the-box HxGN </a:t>
            </a:r>
            <a:r>
              <a:rPr lang="en-US" b="0" i="0" dirty="0" err="1">
                <a:solidFill>
                  <a:srgbClr val="000000"/>
                </a:solidFill>
                <a:effectLst/>
                <a:latin typeface="inherit"/>
              </a:rPr>
              <a:t>OnCall</a:t>
            </a:r>
            <a:r>
              <a:rPr lang="en-US" b="0" i="0" dirty="0">
                <a:solidFill>
                  <a:srgbClr val="000000"/>
                </a:solidFill>
                <a:effectLst/>
                <a:latin typeface="inherit"/>
              </a:rPr>
              <a:t> Dispatch data connections</a:t>
            </a:r>
          </a:p>
          <a:p>
            <a:pPr lvl="5" fontAlgn="base">
              <a:buFont typeface="Arial" panose="020B0604020202020204" pitchFamily="34" charset="0"/>
              <a:buChar char="•"/>
            </a:pPr>
            <a:r>
              <a:rPr lang="en-US" b="0" i="0" dirty="0">
                <a:solidFill>
                  <a:srgbClr val="000000"/>
                </a:solidFill>
                <a:effectLst/>
                <a:latin typeface="inherit"/>
              </a:rPr>
              <a:t>Pre-configured dashboard gadgets</a:t>
            </a:r>
          </a:p>
          <a:p>
            <a:pPr lvl="5" fontAlgn="base">
              <a:buFont typeface="Arial" panose="020B0604020202020204" pitchFamily="34" charset="0"/>
              <a:buChar char="•"/>
            </a:pPr>
            <a:r>
              <a:rPr lang="en-US" b="0" i="0" dirty="0">
                <a:solidFill>
                  <a:srgbClr val="000000"/>
                </a:solidFill>
                <a:effectLst/>
                <a:latin typeface="inherit"/>
              </a:rPr>
              <a:t>Web access that is easy to use and maintain</a:t>
            </a:r>
          </a:p>
          <a:p>
            <a:pPr lvl="5" fontAlgn="base">
              <a:buFont typeface="Arial" panose="020B0604020202020204" pitchFamily="34" charset="0"/>
              <a:buChar char="•"/>
            </a:pPr>
            <a:r>
              <a:rPr lang="en-US" b="0" i="0" dirty="0">
                <a:solidFill>
                  <a:srgbClr val="000000"/>
                </a:solidFill>
                <a:effectLst/>
                <a:latin typeface="inherit"/>
              </a:rPr>
              <a:t>Concise, single-source PSAP operational views</a:t>
            </a:r>
          </a:p>
          <a:p>
            <a:pPr lvl="5" fontAlgn="base">
              <a:buFont typeface="Arial" panose="020B0604020202020204" pitchFamily="34" charset="0"/>
              <a:buChar char="•"/>
            </a:pPr>
            <a:r>
              <a:rPr lang="en-US" b="0" i="0" dirty="0">
                <a:solidFill>
                  <a:srgbClr val="000000"/>
                </a:solidFill>
                <a:effectLst/>
                <a:latin typeface="inherit"/>
              </a:rPr>
              <a:t>Sustainable development and maintenance costs</a:t>
            </a:r>
          </a:p>
          <a:p>
            <a:pPr lvl="5" fontAlgn="base">
              <a:buFont typeface="Arial" panose="020B0604020202020204" pitchFamily="34" charset="0"/>
              <a:buChar char="•"/>
            </a:pPr>
            <a:r>
              <a:rPr lang="en-US" b="0" i="0" dirty="0">
                <a:solidFill>
                  <a:srgbClr val="000000"/>
                </a:solidFill>
                <a:effectLst/>
                <a:latin typeface="inherit"/>
              </a:rPr>
              <a:t>Mobile and remote access</a:t>
            </a:r>
          </a:p>
          <a:p>
            <a:pPr lvl="5" fontAlgn="base">
              <a:buFont typeface="Arial" panose="020B0604020202020204" pitchFamily="34" charset="0"/>
              <a:buChar char="•"/>
            </a:pPr>
            <a:r>
              <a:rPr lang="en-US" b="0" i="0" dirty="0">
                <a:solidFill>
                  <a:srgbClr val="000000"/>
                </a:solidFill>
                <a:effectLst/>
                <a:latin typeface="inherit"/>
              </a:rPr>
              <a:t>Minimal training required</a:t>
            </a:r>
          </a:p>
          <a:p>
            <a:pPr lvl="5" fontAlgn="base"/>
            <a:endParaRPr lang="en-US" b="0" i="0" dirty="0">
              <a:solidFill>
                <a:srgbClr val="000000"/>
              </a:solidFill>
              <a:effectLst/>
              <a:latin typeface="inherit"/>
            </a:endParaRPr>
          </a:p>
          <a:p>
            <a:pPr marL="742950" lvl="1" indent="-285750" fontAlgn="base">
              <a:buFont typeface="Arial" panose="020B0604020202020204" pitchFamily="34" charset="0"/>
              <a:buChar char="•"/>
            </a:pPr>
            <a:r>
              <a:rPr lang="en-US" b="0" i="0" dirty="0">
                <a:solidFill>
                  <a:srgbClr val="000000"/>
                </a:solidFill>
                <a:effectLst/>
                <a:latin typeface="inherit"/>
              </a:rPr>
              <a:t>Dashboard combines summarized live data and rolling short-term data histories to maintain situational awareness, improve decision-making and achieve performance goals.</a:t>
            </a:r>
          </a:p>
          <a:p>
            <a:br>
              <a:rPr lang="en-US" dirty="0"/>
            </a:br>
            <a:endParaRPr lang="en-US" b="0" i="0" dirty="0">
              <a:solidFill>
                <a:srgbClr val="000000"/>
              </a:solidFill>
              <a:effectLst/>
              <a:latin typeface="Hexagon Akkurat Web"/>
            </a:endParaRPr>
          </a:p>
        </p:txBody>
      </p:sp>
    </p:spTree>
    <p:extLst>
      <p:ext uri="{BB962C8B-B14F-4D97-AF65-F5344CB8AC3E}">
        <p14:creationId xmlns:p14="http://schemas.microsoft.com/office/powerpoint/2010/main" val="28306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0FD8492-0534-EA5F-F26C-959651C85F25}"/>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18</a:t>
            </a:fld>
            <a:endParaRPr lang="en-US"/>
          </a:p>
        </p:txBody>
      </p:sp>
      <p:sp>
        <p:nvSpPr>
          <p:cNvPr id="3" name="Rectangle 2">
            <a:extLst>
              <a:ext uri="{FF2B5EF4-FFF2-40B4-BE49-F238E27FC236}">
                <a16:creationId xmlns:a16="http://schemas.microsoft.com/office/drawing/2014/main" id="{687E9C84-48ED-04CC-5C9C-642D61B77D90}"/>
              </a:ext>
            </a:extLst>
          </p:cNvPr>
          <p:cNvSpPr/>
          <p:nvPr/>
        </p:nvSpPr>
        <p:spPr>
          <a:xfrm>
            <a:off x="0" y="962246"/>
            <a:ext cx="12214677" cy="4933508"/>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ECDF5C1-052A-1D14-6900-281769DF6A11}"/>
              </a:ext>
            </a:extLst>
          </p:cNvPr>
          <p:cNvSpPr txBox="1">
            <a:spLocks/>
          </p:cNvSpPr>
          <p:nvPr/>
        </p:nvSpPr>
        <p:spPr>
          <a:xfrm>
            <a:off x="4328716" y="2960222"/>
            <a:ext cx="11479766" cy="4673955"/>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THANK YOU</a:t>
            </a:r>
            <a:endParaRPr lang="en-US" sz="3600" dirty="0">
              <a:latin typeface="Century Schoolbook"/>
              <a:cs typeface="Arial"/>
            </a:endParaRPr>
          </a:p>
        </p:txBody>
      </p:sp>
    </p:spTree>
    <p:extLst>
      <p:ext uri="{BB962C8B-B14F-4D97-AF65-F5344CB8AC3E}">
        <p14:creationId xmlns:p14="http://schemas.microsoft.com/office/powerpoint/2010/main" val="262628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1350F3-38B2-3F52-15AA-6A5618F2CC3D}"/>
              </a:ext>
            </a:extLst>
          </p:cNvPr>
          <p:cNvSpPr>
            <a:spLocks noGrp="1"/>
          </p:cNvSpPr>
          <p:nvPr>
            <p:ph type="sldNum" sz="quarter" idx="12"/>
          </p:nvPr>
        </p:nvSpPr>
        <p:spPr/>
        <p:txBody>
          <a:bodyPr/>
          <a:lstStyle/>
          <a:p>
            <a:fld id="{DFA4CD3D-26C8-47FF-8D13-9B32BAAB4735}" type="slidenum">
              <a:rPr lang="en-US" smtClean="0"/>
              <a:t>2</a:t>
            </a:fld>
            <a:endParaRPr lang="en-US"/>
          </a:p>
        </p:txBody>
      </p:sp>
      <p:sp>
        <p:nvSpPr>
          <p:cNvPr id="5" name="Rectangle 4">
            <a:extLst>
              <a:ext uri="{FF2B5EF4-FFF2-40B4-BE49-F238E27FC236}">
                <a16:creationId xmlns:a16="http://schemas.microsoft.com/office/drawing/2014/main" id="{CAB720EA-C1D4-27DB-12A9-167FCE049A51}"/>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0A0CA88E-AFE6-A6C2-1127-C7D75E3EE5A5}"/>
              </a:ext>
            </a:extLst>
          </p:cNvPr>
          <p:cNvSpPr txBox="1">
            <a:spLocks/>
          </p:cNvSpPr>
          <p:nvPr/>
        </p:nvSpPr>
        <p:spPr>
          <a:xfrm>
            <a:off x="184150" y="241960"/>
            <a:ext cx="10515600" cy="819397"/>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a:solidFill>
                  <a:schemeClr val="bg1"/>
                </a:solidFill>
              </a:rPr>
              <a:t>Agenda</a:t>
            </a:r>
            <a:endParaRPr lang="en-US"/>
          </a:p>
        </p:txBody>
      </p:sp>
      <p:sp>
        <p:nvSpPr>
          <p:cNvPr id="4" name="TextBox 3">
            <a:extLst>
              <a:ext uri="{FF2B5EF4-FFF2-40B4-BE49-F238E27FC236}">
                <a16:creationId xmlns:a16="http://schemas.microsoft.com/office/drawing/2014/main" id="{039860B5-114D-EBF6-0369-8570A4F5B366}"/>
              </a:ext>
            </a:extLst>
          </p:cNvPr>
          <p:cNvSpPr txBox="1"/>
          <p:nvPr/>
        </p:nvSpPr>
        <p:spPr>
          <a:xfrm>
            <a:off x="663677" y="1714606"/>
            <a:ext cx="7244035"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2000" dirty="0">
                <a:latin typeface="Century Schoolbook"/>
                <a:cs typeface="Arial"/>
              </a:rPr>
              <a:t>Traditional 911 dispatch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Drawbacks of the traditional CAD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Modifications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ea typeface="+mn-lt"/>
                <a:cs typeface="+mn-lt"/>
              </a:rPr>
              <a:t>Introduction of the CAD’s</a:t>
            </a:r>
          </a:p>
          <a:p>
            <a:pPr marL="342900" indent="-342900" algn="just">
              <a:buAutoNum type="arabicPeriod"/>
            </a:pPr>
            <a:endParaRPr lang="en-US" sz="2000" dirty="0">
              <a:latin typeface="Century Schoolbook"/>
              <a:ea typeface="+mn-lt"/>
              <a:cs typeface="+mn-lt"/>
            </a:endParaRPr>
          </a:p>
          <a:p>
            <a:pPr marL="342900" indent="-342900" algn="just">
              <a:buAutoNum type="arabicPeriod"/>
            </a:pPr>
            <a:r>
              <a:rPr lang="en-US" sz="2000" dirty="0">
                <a:latin typeface="Century Schoolbook"/>
                <a:cs typeface="Arial"/>
              </a:rPr>
              <a:t>Evolution of the CAD’s</a:t>
            </a:r>
          </a:p>
          <a:p>
            <a:pPr marL="342900" indent="-342900" algn="just">
              <a:buAutoNum type="arabicPeriod"/>
            </a:pPr>
            <a:endParaRPr lang="en-US" dirty="0"/>
          </a:p>
          <a:p>
            <a:pPr marL="342900" indent="-342900" algn="just">
              <a:buAutoNum type="arabicPeriod"/>
            </a:pPr>
            <a:r>
              <a:rPr lang="en-US" sz="2000" dirty="0">
                <a:latin typeface="Century Schoolbook"/>
                <a:cs typeface="Arial"/>
              </a:rPr>
              <a:t>Most recent CAD systems</a:t>
            </a:r>
          </a:p>
          <a:p>
            <a:pPr marL="342900" indent="-342900" algn="just">
              <a:buAutoNum type="arabicPeriod"/>
            </a:pPr>
            <a:endParaRPr lang="en-US" sz="2000" dirty="0">
              <a:latin typeface="Century Schoolbook"/>
              <a:cs typeface="Arial"/>
            </a:endParaRPr>
          </a:p>
          <a:p>
            <a:pPr marL="342900" indent="-342900" algn="just">
              <a:buAutoNum type="arabicPeriod"/>
            </a:pPr>
            <a:r>
              <a:rPr lang="en-US" sz="2000" dirty="0">
                <a:latin typeface="Century Schoolbook"/>
                <a:cs typeface="Arial"/>
              </a:rPr>
              <a:t>System fails in CAD systems</a:t>
            </a:r>
          </a:p>
        </p:txBody>
      </p:sp>
    </p:spTree>
    <p:extLst>
      <p:ext uri="{BB962C8B-B14F-4D97-AF65-F5344CB8AC3E}">
        <p14:creationId xmlns:p14="http://schemas.microsoft.com/office/powerpoint/2010/main" val="10241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F3AD303-47DD-1558-8360-799522549523}"/>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3</a:t>
            </a:fld>
            <a:endParaRPr lang="en-US"/>
          </a:p>
        </p:txBody>
      </p:sp>
      <p:sp>
        <p:nvSpPr>
          <p:cNvPr id="3" name="Rectangle 2">
            <a:extLst>
              <a:ext uri="{FF2B5EF4-FFF2-40B4-BE49-F238E27FC236}">
                <a16:creationId xmlns:a16="http://schemas.microsoft.com/office/drawing/2014/main" id="{30493B76-CDC4-5E20-7030-022F2D5F0FBF}"/>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0D8D35F-4B4B-BB3C-59BB-FE5611041B66}"/>
              </a:ext>
            </a:extLst>
          </p:cNvPr>
          <p:cNvSpPr txBox="1">
            <a:spLocks/>
          </p:cNvSpPr>
          <p:nvPr/>
        </p:nvSpPr>
        <p:spPr>
          <a:xfrm>
            <a:off x="184150" y="241960"/>
            <a:ext cx="10515600" cy="819397"/>
          </a:xfrm>
          <a:prstGeom prst="rect">
            <a:avLst/>
          </a:prstGeom>
        </p:spPr>
        <p:txBody>
          <a:bodyPr lIns="91440" tIns="45720" rIns="91440" bIns="45720" anchor="t">
            <a:normAutofit fontScale="82500" lnSpcReduction="100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4400" dirty="0">
                <a:solidFill>
                  <a:schemeClr val="bg1"/>
                </a:solidFill>
                <a:latin typeface="Century Schoolbook"/>
                <a:cs typeface="Arial"/>
              </a:rPr>
              <a:t>TRADITIONAL 911 DISPATCH SY</a:t>
            </a:r>
            <a:r>
              <a:rPr lang="en-US" dirty="0">
                <a:solidFill>
                  <a:schemeClr val="bg1"/>
                </a:solidFill>
                <a:latin typeface="Century Schoolbook"/>
                <a:cs typeface="Arial"/>
              </a:rPr>
              <a:t>STEMS:</a:t>
            </a:r>
            <a:endParaRPr lang="en-US" sz="4400" dirty="0">
              <a:latin typeface="Century Schoolbook"/>
              <a:cs typeface="Arial"/>
            </a:endParaRPr>
          </a:p>
        </p:txBody>
      </p:sp>
      <p:sp>
        <p:nvSpPr>
          <p:cNvPr id="5" name="TextBox 4">
            <a:extLst>
              <a:ext uri="{FF2B5EF4-FFF2-40B4-BE49-F238E27FC236}">
                <a16:creationId xmlns:a16="http://schemas.microsoft.com/office/drawing/2014/main" id="{D35458B7-3054-4C9C-A81B-D0663F37AFC4}"/>
              </a:ext>
            </a:extLst>
          </p:cNvPr>
          <p:cNvSpPr txBox="1"/>
          <p:nvPr/>
        </p:nvSpPr>
        <p:spPr>
          <a:xfrm>
            <a:off x="663677" y="1714606"/>
            <a:ext cx="1003607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b="0" i="0" dirty="0">
                <a:solidFill>
                  <a:srgbClr val="444444"/>
                </a:solidFill>
                <a:effectLst/>
              </a:rPr>
              <a:t>The traditional dispatch systems had very few operators who had to enter each and every detail into sheets, ask the right questions, analyze the situation, and dispatch the right vehicles. </a:t>
            </a:r>
          </a:p>
          <a:p>
            <a:pPr algn="just"/>
            <a:endParaRPr lang="en-US" sz="2000" b="0" i="0" dirty="0">
              <a:solidFill>
                <a:srgbClr val="444444"/>
              </a:solidFill>
              <a:effectLst/>
            </a:endParaRPr>
          </a:p>
          <a:p>
            <a:pPr marL="342900" indent="-342900" algn="just">
              <a:buFont typeface="Arial" panose="020B0604020202020204" pitchFamily="34" charset="0"/>
              <a:buChar char="•"/>
            </a:pPr>
            <a:r>
              <a:rPr lang="en-US" sz="2000" b="0" i="0" dirty="0">
                <a:solidFill>
                  <a:srgbClr val="444444"/>
                </a:solidFill>
                <a:effectLst/>
              </a:rPr>
              <a:t>Initially the dispatch center operators didn’t have any set of fixed questions for asking the caller and analyzing the situation. (positives and negatives)</a:t>
            </a:r>
          </a:p>
          <a:p>
            <a:pPr algn="just"/>
            <a:endParaRPr lang="en-US" sz="2000" b="0" i="0" dirty="0">
              <a:solidFill>
                <a:srgbClr val="444444"/>
              </a:solidFill>
              <a:effectLst/>
            </a:endParaRPr>
          </a:p>
          <a:p>
            <a:pPr marL="342900" indent="-342900" algn="just">
              <a:buFont typeface="Arial" panose="020B0604020202020204" pitchFamily="34" charset="0"/>
              <a:buChar char="•"/>
            </a:pPr>
            <a:r>
              <a:rPr lang="en-US" sz="2000" dirty="0">
                <a:solidFill>
                  <a:srgbClr val="444444"/>
                </a:solidFill>
              </a:rPr>
              <a:t>Later, some protocols were developed to eradicate any kind of abuse caused during the call.</a:t>
            </a:r>
          </a:p>
          <a:p>
            <a:pPr marL="342900" indent="-342900" algn="just">
              <a:buFont typeface="Arial" panose="020B0604020202020204" pitchFamily="34" charset="0"/>
              <a:buChar char="•"/>
            </a:pPr>
            <a:endParaRPr lang="en-US" sz="2000" b="0" i="0" dirty="0">
              <a:solidFill>
                <a:srgbClr val="444444"/>
              </a:solidFill>
              <a:effectLst/>
            </a:endParaRPr>
          </a:p>
          <a:p>
            <a:pPr marL="342900" indent="-342900" algn="just">
              <a:buFont typeface="Arial" panose="020B0604020202020204" pitchFamily="34" charset="0"/>
              <a:buChar char="•"/>
            </a:pPr>
            <a:endParaRPr lang="en-US" sz="2000" b="0" i="0" dirty="0">
              <a:solidFill>
                <a:srgbClr val="444444"/>
              </a:solidFill>
              <a:effectLst/>
            </a:endParaRPr>
          </a:p>
          <a:p>
            <a:pPr algn="just"/>
            <a:endParaRPr lang="en-US" sz="2000" dirty="0">
              <a:cs typeface="Arial"/>
            </a:endParaRPr>
          </a:p>
        </p:txBody>
      </p:sp>
    </p:spTree>
    <p:extLst>
      <p:ext uri="{BB962C8B-B14F-4D97-AF65-F5344CB8AC3E}">
        <p14:creationId xmlns:p14="http://schemas.microsoft.com/office/powerpoint/2010/main" val="26512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C8C5CCFE-C214-D8AE-B593-398F0ECADFB5}"/>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4</a:t>
            </a:fld>
            <a:endParaRPr lang="en-US"/>
          </a:p>
        </p:txBody>
      </p:sp>
      <p:sp>
        <p:nvSpPr>
          <p:cNvPr id="3" name="Rectangle 2">
            <a:extLst>
              <a:ext uri="{FF2B5EF4-FFF2-40B4-BE49-F238E27FC236}">
                <a16:creationId xmlns:a16="http://schemas.microsoft.com/office/drawing/2014/main" id="{DF7A179A-3EA4-86B7-1DBC-93D857AC4773}"/>
              </a:ext>
            </a:extLst>
          </p:cNvPr>
          <p:cNvSpPr/>
          <p:nvPr/>
        </p:nvSpPr>
        <p:spPr>
          <a:xfrm>
            <a:off x="-22678" y="3402"/>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AB207B6-D61A-0678-9F10-A7BA89D9BF0E}"/>
              </a:ext>
            </a:extLst>
          </p:cNvPr>
          <p:cNvSpPr txBox="1">
            <a:spLocks/>
          </p:cNvSpPr>
          <p:nvPr/>
        </p:nvSpPr>
        <p:spPr>
          <a:xfrm>
            <a:off x="184150" y="241960"/>
            <a:ext cx="11479766" cy="819397"/>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200" dirty="0">
                <a:solidFill>
                  <a:schemeClr val="bg1"/>
                </a:solidFill>
                <a:latin typeface="Century Schoolbook"/>
                <a:cs typeface="Arial"/>
              </a:rPr>
              <a:t>DRAWBACKS TRADITIONAL 911 DISPATCH SYSTEMS:</a:t>
            </a:r>
            <a:endParaRPr lang="en-US" sz="3200" dirty="0">
              <a:latin typeface="Century Schoolbook"/>
              <a:cs typeface="Arial"/>
            </a:endParaRPr>
          </a:p>
        </p:txBody>
      </p:sp>
      <p:graphicFrame>
        <p:nvGraphicFramePr>
          <p:cNvPr id="7" name="TextBox 4">
            <a:extLst>
              <a:ext uri="{FF2B5EF4-FFF2-40B4-BE49-F238E27FC236}">
                <a16:creationId xmlns:a16="http://schemas.microsoft.com/office/drawing/2014/main" id="{77B19E6E-D8AD-9857-506C-72189AF5CE00}"/>
              </a:ext>
            </a:extLst>
          </p:cNvPr>
          <p:cNvGraphicFramePr/>
          <p:nvPr>
            <p:extLst>
              <p:ext uri="{D42A27DB-BD31-4B8C-83A1-F6EECF244321}">
                <p14:modId xmlns:p14="http://schemas.microsoft.com/office/powerpoint/2010/main" val="2127380035"/>
              </p:ext>
            </p:extLst>
          </p:nvPr>
        </p:nvGraphicFramePr>
        <p:xfrm>
          <a:off x="663677" y="1714606"/>
          <a:ext cx="10036073" cy="4093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83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1CABFE5-B611-BCEE-EB08-F9D6C95F7AE1}"/>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5</a:t>
            </a:fld>
            <a:endParaRPr lang="en-US"/>
          </a:p>
        </p:txBody>
      </p:sp>
      <p:sp>
        <p:nvSpPr>
          <p:cNvPr id="3" name="Rectangle 2">
            <a:extLst>
              <a:ext uri="{FF2B5EF4-FFF2-40B4-BE49-F238E27FC236}">
                <a16:creationId xmlns:a16="http://schemas.microsoft.com/office/drawing/2014/main" id="{672C570D-3BE4-6CCE-359F-C8BEF158060B}"/>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B702A05-DDBA-266B-BED2-3A7521EF194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2400" dirty="0">
                <a:solidFill>
                  <a:schemeClr val="bg1"/>
                </a:solidFill>
                <a:latin typeface="Century Schoolbook"/>
                <a:cs typeface="Arial"/>
              </a:rPr>
              <a:t>MODIFICATIONS TO THE TRADITIONAL 911 DISPATCH SYSTEMS:</a:t>
            </a:r>
            <a:endParaRPr lang="en-US" sz="2400" dirty="0">
              <a:latin typeface="Century Schoolbook"/>
              <a:cs typeface="Arial"/>
            </a:endParaRPr>
          </a:p>
        </p:txBody>
      </p:sp>
      <p:sp>
        <p:nvSpPr>
          <p:cNvPr id="5" name="TextBox 4">
            <a:extLst>
              <a:ext uri="{FF2B5EF4-FFF2-40B4-BE49-F238E27FC236}">
                <a16:creationId xmlns:a16="http://schemas.microsoft.com/office/drawing/2014/main" id="{364CA7A3-647C-ECC0-E23B-EF63BF435BDF}"/>
              </a:ext>
            </a:extLst>
          </p:cNvPr>
          <p:cNvSpPr txBox="1"/>
          <p:nvPr/>
        </p:nvSpPr>
        <p:spPr>
          <a:xfrm>
            <a:off x="663677" y="1714606"/>
            <a:ext cx="104898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Found some papers that suggested new techniques and algorithms to improve the traditional dispatch systems.</a:t>
            </a:r>
          </a:p>
          <a:p>
            <a:pPr algn="just"/>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Some of these algorithms are for some particular situations like cardiac arrest, etc.</a:t>
            </a:r>
          </a:p>
          <a:p>
            <a:pPr algn="just"/>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r>
              <a:rPr lang="en-US" sz="2000" dirty="0">
                <a:solidFill>
                  <a:srgbClr val="000000"/>
                </a:solidFill>
                <a:latin typeface="Calibri" panose="020F0502020204030204" pitchFamily="34" charset="0"/>
                <a:cs typeface="Arial"/>
              </a:rPr>
              <a:t>Some of the new techniques and algorithms are:</a:t>
            </a:r>
          </a:p>
          <a:p>
            <a:pPr marL="800100" lvl="1" indent="-342900" algn="just">
              <a:buFont typeface="Arial" panose="020B0604020202020204" pitchFamily="34" charset="0"/>
              <a:buChar char="•"/>
            </a:pPr>
            <a:r>
              <a:rPr lang="en-US" sz="2000" b="0" i="0" dirty="0">
                <a:effectLst/>
                <a:latin typeface="Calibri" panose="020F0502020204030204" pitchFamily="34" charset="0"/>
              </a:rPr>
              <a:t>Merging two dispatch centers​</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Ambulance telephone triage using 'NHS Pathways' to identify adult cardiac arrest​</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Implementation of the ALERT algorithm, a new dispatcher-assisted telephone cardiopulmonary resuscitation protocol.​</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solidFill>
                <a:srgbClr val="000000"/>
              </a:solidFill>
              <a:latin typeface="Calibri" panose="020F0502020204030204" pitchFamily="34" charset="0"/>
              <a:cs typeface="Arial"/>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411979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A4F1145-3ED5-6D85-5675-0B6554E5E4E3}"/>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6</a:t>
            </a:fld>
            <a:endParaRPr lang="en-US"/>
          </a:p>
        </p:txBody>
      </p:sp>
      <p:sp>
        <p:nvSpPr>
          <p:cNvPr id="3" name="Rectangle 2">
            <a:extLst>
              <a:ext uri="{FF2B5EF4-FFF2-40B4-BE49-F238E27FC236}">
                <a16:creationId xmlns:a16="http://schemas.microsoft.com/office/drawing/2014/main" id="{2CD9B247-EB7A-1C3D-267F-2720AA71AA9A}"/>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EEA9876-ED01-1470-9F43-D563CDB16946}"/>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INTRODUCTION OF CAD SYSTEMS:</a:t>
            </a:r>
            <a:endParaRPr lang="en-US" sz="3600" dirty="0">
              <a:latin typeface="Century Schoolbook"/>
              <a:cs typeface="Arial"/>
            </a:endParaRPr>
          </a:p>
        </p:txBody>
      </p:sp>
      <p:sp>
        <p:nvSpPr>
          <p:cNvPr id="5" name="TextBox 4">
            <a:extLst>
              <a:ext uri="{FF2B5EF4-FFF2-40B4-BE49-F238E27FC236}">
                <a16:creationId xmlns:a16="http://schemas.microsoft.com/office/drawing/2014/main" id="{FD1F6428-10B2-F036-ADE3-3346944137DF}"/>
              </a:ext>
            </a:extLst>
          </p:cNvPr>
          <p:cNvSpPr txBox="1"/>
          <p:nvPr/>
        </p:nvSpPr>
        <p:spPr>
          <a:xfrm>
            <a:off x="663677" y="1714606"/>
            <a:ext cx="1048987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b="0" i="0" dirty="0">
                <a:effectLst/>
                <a:latin typeface="Calibri" panose="020F0502020204030204" pitchFamily="34" charset="0"/>
              </a:rPr>
              <a:t>Since the inception of CAD’s in the early 1970’s they have contributes to change the way public safety operates.​</a:t>
            </a:r>
            <a:endParaRPr lang="en-US" sz="2000" b="0" i="0" dirty="0">
              <a:effectLst/>
              <a:latin typeface="Arial" panose="020B0604020202020204" pitchFamily="34" charset="0"/>
            </a:endParaRPr>
          </a:p>
          <a:p>
            <a:pPr algn="just"/>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CAD’s was initially believed to be a cost-prohibitive, clunky system.​</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But it became an interoperable, nimble platform that works to simplify communication between 911 and first responders. ​</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alibri" panose="020F0502020204030204" pitchFamily="34" charset="0"/>
              <a:cs typeface="Arial"/>
            </a:endParaRPr>
          </a:p>
          <a:p>
            <a:pPr marL="342900" indent="-342900" algn="just">
              <a:buFont typeface="Arial" panose="020B0604020202020204" pitchFamily="34" charset="0"/>
              <a:buChar char="•"/>
            </a:pPr>
            <a:r>
              <a:rPr lang="en-US" sz="2000" b="0" i="0" dirty="0">
                <a:effectLst/>
                <a:latin typeface="Calibri" panose="020F0502020204030204" pitchFamily="34" charset="0"/>
              </a:rPr>
              <a:t>CAD’S have evolved a great deal since their advent. ​</a:t>
            </a:r>
            <a:endParaRPr lang="en-US" sz="2000" b="0" i="0" dirty="0">
              <a:effectLst/>
              <a:latin typeface="Arial" panose="020B0604020202020204" pitchFamily="34" charset="0"/>
            </a:endParaRPr>
          </a:p>
          <a:p>
            <a:pPr algn="just"/>
            <a:endParaRPr lang="en-US" sz="2000" dirty="0">
              <a:latin typeface="Calibri" panose="020F0502020204030204" pitchFamily="34" charset="0"/>
              <a:cs typeface="Arial"/>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270679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997CB3BD-9FBE-E570-F9E0-8F25FC825697}"/>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7</a:t>
            </a:fld>
            <a:endParaRPr lang="en-US"/>
          </a:p>
        </p:txBody>
      </p:sp>
      <p:sp>
        <p:nvSpPr>
          <p:cNvPr id="5" name="Rectangle 4">
            <a:extLst>
              <a:ext uri="{FF2B5EF4-FFF2-40B4-BE49-F238E27FC236}">
                <a16:creationId xmlns:a16="http://schemas.microsoft.com/office/drawing/2014/main" id="{571D86A8-0CF0-54C7-5C54-CE8FA3DA1249}"/>
              </a:ext>
            </a:extLst>
          </p:cNvPr>
          <p:cNvSpPr/>
          <p:nvPr/>
        </p:nvSpPr>
        <p:spPr>
          <a:xfrm>
            <a:off x="-22677"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3">
            <a:extLst>
              <a:ext uri="{FF2B5EF4-FFF2-40B4-BE49-F238E27FC236}">
                <a16:creationId xmlns:a16="http://schemas.microsoft.com/office/drawing/2014/main" id="{2E413A5D-AAA8-537E-296A-5DD5E6770638}"/>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EVOLUTION OF CAD SYSTEMS:</a:t>
            </a:r>
            <a:endParaRPr lang="en-US" sz="3600" dirty="0">
              <a:latin typeface="Century Schoolbook"/>
              <a:cs typeface="Arial"/>
            </a:endParaRPr>
          </a:p>
        </p:txBody>
      </p:sp>
      <p:sp>
        <p:nvSpPr>
          <p:cNvPr id="7" name="TextBox 6">
            <a:extLst>
              <a:ext uri="{FF2B5EF4-FFF2-40B4-BE49-F238E27FC236}">
                <a16:creationId xmlns:a16="http://schemas.microsoft.com/office/drawing/2014/main" id="{8025022F-A04D-5414-69C2-E9E7533F6606}"/>
              </a:ext>
            </a:extLst>
          </p:cNvPr>
          <p:cNvSpPr txBox="1"/>
          <p:nvPr/>
        </p:nvSpPr>
        <p:spPr>
          <a:xfrm>
            <a:off x="663677" y="1714606"/>
            <a:ext cx="104898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buFont typeface="Arial" panose="020B0604020202020204" pitchFamily="34" charset="0"/>
              <a:buChar char="•"/>
            </a:pPr>
            <a:r>
              <a:rPr lang="en-US" sz="2000" b="0" i="0" dirty="0">
                <a:effectLst/>
                <a:latin typeface="Calibri" panose="020F0502020204030204" pitchFamily="34" charset="0"/>
              </a:rPr>
              <a:t>Some of the basic features present in conventional</a:t>
            </a:r>
            <a:r>
              <a:rPr lang="en-US" sz="2000" dirty="0">
                <a:latin typeface="Calibri" panose="020F0502020204030204" pitchFamily="34" charset="0"/>
              </a:rPr>
              <a:t> </a:t>
            </a:r>
            <a:r>
              <a:rPr lang="en-US" sz="2000" b="0" i="0" dirty="0">
                <a:effectLst/>
                <a:latin typeface="Calibri" panose="020F0502020204030204" pitchFamily="34" charset="0"/>
              </a:rPr>
              <a:t>CAD systems are:</a:t>
            </a:r>
          </a:p>
          <a:p>
            <a:pPr algn="l" rtl="0" fontAlgn="base"/>
            <a:r>
              <a:rPr lang="en-US" sz="2000" b="0" i="0" dirty="0">
                <a:effectLst/>
                <a:latin typeface="Calibri" panose="020F0502020204030204" pitchFamily="34" charset="0"/>
              </a:rPr>
              <a:t>​</a:t>
            </a:r>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Offsite data backup​</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Disaster recovery</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Connection to multiple internal and external databases​</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Integrated automatic vehicle location.​</a:t>
            </a:r>
          </a:p>
          <a:p>
            <a:pPr lvl="1" fontAlgn="base"/>
            <a:endParaRPr lang="en-US" sz="2000" b="0" i="0" dirty="0">
              <a:effectLst/>
              <a:latin typeface="Arial" panose="020B0604020202020204" pitchFamily="34" charset="0"/>
            </a:endParaRPr>
          </a:p>
          <a:p>
            <a:pPr marL="800100" lvl="1" indent="-342900" fontAlgn="base">
              <a:buFont typeface="Arial" panose="020B0604020202020204" pitchFamily="34" charset="0"/>
              <a:buChar char="•"/>
            </a:pPr>
            <a:r>
              <a:rPr lang="en-US" sz="2000" b="0" i="0" dirty="0">
                <a:effectLst/>
                <a:latin typeface="Calibri" panose="020F0502020204030204" pitchFamily="34" charset="0"/>
              </a:rPr>
              <a:t>Text-integrated CAD​</a:t>
            </a:r>
            <a:endParaRPr lang="en-US" sz="2000" b="0" i="0" dirty="0">
              <a:effectLst/>
              <a:latin typeface="Arial" panose="020B0604020202020204" pitchFamily="34" charset="0"/>
            </a:endParaRPr>
          </a:p>
          <a:p>
            <a:pPr marL="342900" indent="-342900" algn="just">
              <a:buFont typeface="Arial" panose="020B0604020202020204" pitchFamily="34" charset="0"/>
              <a:buChar char="•"/>
            </a:pPr>
            <a:endParaRPr lang="en-US" sz="2000" dirty="0">
              <a:latin typeface="Century Schoolbook"/>
              <a:cs typeface="Arial"/>
            </a:endParaRPr>
          </a:p>
        </p:txBody>
      </p:sp>
    </p:spTree>
    <p:extLst>
      <p:ext uri="{BB962C8B-B14F-4D97-AF65-F5344CB8AC3E}">
        <p14:creationId xmlns:p14="http://schemas.microsoft.com/office/powerpoint/2010/main" val="24617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7448482-040F-128B-E43F-0B7704E961B4}"/>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8</a:t>
            </a:fld>
            <a:endParaRPr lang="en-US"/>
          </a:p>
        </p:txBody>
      </p:sp>
      <p:sp>
        <p:nvSpPr>
          <p:cNvPr id="3" name="Rectangle 2">
            <a:extLst>
              <a:ext uri="{FF2B5EF4-FFF2-40B4-BE49-F238E27FC236}">
                <a16:creationId xmlns:a16="http://schemas.microsoft.com/office/drawing/2014/main" id="{78FC6F48-148F-C1A2-B7F1-F88E4DF946C9}"/>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446285-988B-B2F7-7F8C-3D522FF0F2A4}"/>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MOST RECENT CAD SYSTEMS:</a:t>
            </a:r>
            <a:endParaRPr lang="en-US" sz="3600" dirty="0">
              <a:latin typeface="Century Schoolbook"/>
              <a:cs typeface="Arial"/>
            </a:endParaRPr>
          </a:p>
        </p:txBody>
      </p:sp>
      <p:sp>
        <p:nvSpPr>
          <p:cNvPr id="5" name="TextBox 4">
            <a:extLst>
              <a:ext uri="{FF2B5EF4-FFF2-40B4-BE49-F238E27FC236}">
                <a16:creationId xmlns:a16="http://schemas.microsoft.com/office/drawing/2014/main" id="{FAC7490F-BFC5-4D99-2C6D-EF2F658F6ADE}"/>
              </a:ext>
            </a:extLst>
          </p:cNvPr>
          <p:cNvSpPr txBox="1"/>
          <p:nvPr/>
        </p:nvSpPr>
        <p:spPr>
          <a:xfrm>
            <a:off x="663677" y="1714606"/>
            <a:ext cx="104898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cs typeface="Arial"/>
              </a:rPr>
              <a:t>We looked at some CAD systems like: EOS (not a CAD) systems, MOTOROLA, ZOLL, etc.</a:t>
            </a:r>
          </a:p>
          <a:p>
            <a:pPr algn="just"/>
            <a:endParaRPr lang="en-US" sz="2000" dirty="0">
              <a:cs typeface="Arial"/>
            </a:endParaRPr>
          </a:p>
          <a:p>
            <a:pPr marL="342900" indent="-342900" algn="just">
              <a:buFont typeface="Arial" panose="020B0604020202020204" pitchFamily="34" charset="0"/>
              <a:buChar char="•"/>
            </a:pPr>
            <a:r>
              <a:rPr lang="en-US" sz="2000" dirty="0">
                <a:cs typeface="Arial"/>
              </a:rPr>
              <a:t>The main features of these CAD systems can be divided into the following:</a:t>
            </a:r>
          </a:p>
          <a:p>
            <a:pPr marL="1371600" lvl="2" indent="-457200" algn="just">
              <a:buFont typeface="+mj-lt"/>
              <a:buAutoNum type="arabicPeriod"/>
            </a:pPr>
            <a:r>
              <a:rPr lang="en-US" sz="2000" dirty="0">
                <a:cs typeface="Arial"/>
              </a:rPr>
              <a:t>Communication</a:t>
            </a:r>
          </a:p>
          <a:p>
            <a:pPr marL="1371600" lvl="2" indent="-457200" algn="just">
              <a:buFont typeface="+mj-lt"/>
              <a:buAutoNum type="arabicPeriod"/>
            </a:pPr>
            <a:r>
              <a:rPr lang="en-US" sz="2000" dirty="0">
                <a:cs typeface="Arial"/>
              </a:rPr>
              <a:t>Dispatching</a:t>
            </a:r>
          </a:p>
          <a:p>
            <a:pPr marL="1371600" lvl="2" indent="-457200" algn="just">
              <a:buFont typeface="+mj-lt"/>
              <a:buAutoNum type="arabicPeriod"/>
            </a:pPr>
            <a:r>
              <a:rPr lang="en-US" sz="2000" dirty="0">
                <a:cs typeface="Arial"/>
              </a:rPr>
              <a:t>Data</a:t>
            </a:r>
          </a:p>
          <a:p>
            <a:pPr lvl="2" algn="just"/>
            <a:endParaRPr lang="en-US" sz="2000" dirty="0">
              <a:cs typeface="Arial"/>
            </a:endParaRPr>
          </a:p>
          <a:p>
            <a:pPr marL="342900" indent="-342900" algn="just">
              <a:buFont typeface="Arial" panose="020B0604020202020204" pitchFamily="34" charset="0"/>
              <a:buChar char="•"/>
            </a:pPr>
            <a:r>
              <a:rPr lang="en-US" sz="2000" dirty="0">
                <a:cs typeface="Arial"/>
              </a:rPr>
              <a:t>Let us look at how each of the contemporary CAD’s perform in these three categories. </a:t>
            </a:r>
          </a:p>
        </p:txBody>
      </p:sp>
    </p:spTree>
    <p:extLst>
      <p:ext uri="{BB962C8B-B14F-4D97-AF65-F5344CB8AC3E}">
        <p14:creationId xmlns:p14="http://schemas.microsoft.com/office/powerpoint/2010/main" val="345453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8222114-5F3B-A197-349B-A5CEA2527189}"/>
              </a:ext>
            </a:extLst>
          </p:cNvPr>
          <p:cNvSpPr>
            <a:spLocks noGrp="1"/>
          </p:cNvSpPr>
          <p:nvPr>
            <p:ph type="sldNum" sz="quarter" idx="12"/>
          </p:nvPr>
        </p:nvSpPr>
        <p:spPr>
          <a:xfrm>
            <a:off x="8610600" y="6356350"/>
            <a:ext cx="2743200" cy="365125"/>
          </a:xfrm>
        </p:spPr>
        <p:txBody>
          <a:bodyPr/>
          <a:lstStyle/>
          <a:p>
            <a:fld id="{DFA4CD3D-26C8-47FF-8D13-9B32BAAB4735}" type="slidenum">
              <a:rPr lang="en-US" smtClean="0"/>
              <a:t>9</a:t>
            </a:fld>
            <a:endParaRPr lang="en-US"/>
          </a:p>
        </p:txBody>
      </p:sp>
      <p:sp>
        <p:nvSpPr>
          <p:cNvPr id="3" name="Rectangle 2">
            <a:extLst>
              <a:ext uri="{FF2B5EF4-FFF2-40B4-BE49-F238E27FC236}">
                <a16:creationId xmlns:a16="http://schemas.microsoft.com/office/drawing/2014/main" id="{3B94F332-6BF4-39A8-4C4C-14CCC4373964}"/>
              </a:ext>
            </a:extLst>
          </p:cNvPr>
          <p:cNvSpPr/>
          <p:nvPr/>
        </p:nvSpPr>
        <p:spPr>
          <a:xfrm>
            <a:off x="0" y="0"/>
            <a:ext cx="12214677" cy="1132112"/>
          </a:xfrm>
          <a:prstGeom prst="rect">
            <a:avLst/>
          </a:prstGeom>
          <a:solidFill>
            <a:srgbClr val="BA0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B7DB49B-DB93-C19A-7B63-ADA1C43BB285}"/>
              </a:ext>
            </a:extLst>
          </p:cNvPr>
          <p:cNvSpPr txBox="1">
            <a:spLocks/>
          </p:cNvSpPr>
          <p:nvPr/>
        </p:nvSpPr>
        <p:spPr>
          <a:xfrm>
            <a:off x="184150" y="312715"/>
            <a:ext cx="11479766" cy="819397"/>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rgbClr val="BA0C2F"/>
                </a:solidFill>
                <a:latin typeface="+mj-lt"/>
                <a:ea typeface="+mj-ea"/>
                <a:cs typeface="+mj-cs"/>
              </a:defRPr>
            </a:lvl1pPr>
          </a:lstStyle>
          <a:p>
            <a:r>
              <a:rPr lang="en-US" sz="3600" dirty="0">
                <a:solidFill>
                  <a:schemeClr val="bg1"/>
                </a:solidFill>
                <a:latin typeface="Century Schoolbook"/>
                <a:cs typeface="Arial"/>
              </a:rPr>
              <a:t>COMMUNICATION:</a:t>
            </a:r>
            <a:endParaRPr lang="en-US" sz="3600" dirty="0">
              <a:latin typeface="Century Schoolbook"/>
              <a:cs typeface="Arial"/>
            </a:endParaRPr>
          </a:p>
        </p:txBody>
      </p:sp>
      <p:sp>
        <p:nvSpPr>
          <p:cNvPr id="6" name="TextBox 5">
            <a:extLst>
              <a:ext uri="{FF2B5EF4-FFF2-40B4-BE49-F238E27FC236}">
                <a16:creationId xmlns:a16="http://schemas.microsoft.com/office/drawing/2014/main" id="{3FD4FA91-636E-BC04-0A29-8D9578B59B35}"/>
              </a:ext>
            </a:extLst>
          </p:cNvPr>
          <p:cNvSpPr txBox="1"/>
          <p:nvPr/>
        </p:nvSpPr>
        <p:spPr>
          <a:xfrm>
            <a:off x="308344" y="1307804"/>
            <a:ext cx="1155759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sz="2000" dirty="0">
                <a:cs typeface="Arial"/>
              </a:rPr>
              <a:t>Call receiving and clear communication:</a:t>
            </a:r>
          </a:p>
          <a:p>
            <a:pPr marL="1257300" lvl="2" indent="-342900" algn="just">
              <a:buFont typeface="Arial" panose="020B0604020202020204" pitchFamily="34" charset="0"/>
              <a:buChar char="•"/>
            </a:pPr>
            <a:r>
              <a:rPr lang="en-US" sz="2000" dirty="0">
                <a:cs typeface="Arial"/>
              </a:rPr>
              <a:t>All the three systems provide clear range of communication.</a:t>
            </a:r>
          </a:p>
          <a:p>
            <a:pPr marL="1257300" lvl="2" indent="-342900" algn="just">
              <a:buFont typeface="Arial" panose="020B0604020202020204" pitchFamily="34" charset="0"/>
              <a:buChar char="•"/>
            </a:pPr>
            <a:r>
              <a:rPr lang="en-US" sz="2000" dirty="0">
                <a:cs typeface="Arial"/>
              </a:rPr>
              <a:t>They have fast call receiving and attendance.</a:t>
            </a:r>
          </a:p>
          <a:p>
            <a:pPr marL="1257300" lvl="2" indent="-342900" algn="just">
              <a:buFont typeface="Arial" panose="020B0604020202020204" pitchFamily="34" charset="0"/>
              <a:buChar char="•"/>
            </a:pPr>
            <a:r>
              <a:rPr lang="en-US" sz="2000" dirty="0">
                <a:cs typeface="Arial"/>
              </a:rPr>
              <a:t>Most of the cases its important for fast assistance.</a:t>
            </a:r>
          </a:p>
          <a:p>
            <a:pPr lvl="2" algn="just"/>
            <a:endParaRPr lang="en-US" sz="2000" dirty="0">
              <a:cs typeface="Arial"/>
            </a:endParaRPr>
          </a:p>
          <a:p>
            <a:pPr marL="457200" indent="-457200" algn="just">
              <a:buFont typeface="+mj-lt"/>
              <a:buAutoNum type="arabicPeriod"/>
            </a:pPr>
            <a:r>
              <a:rPr lang="en-US" sz="2000" dirty="0">
                <a:cs typeface="Arial"/>
              </a:rPr>
              <a:t>Response alerts</a:t>
            </a:r>
          </a:p>
          <a:p>
            <a:pPr marL="1257300" lvl="2" indent="-342900" algn="just">
              <a:buFont typeface="Arial" panose="020B0604020202020204" pitchFamily="34" charset="0"/>
              <a:buChar char="•"/>
            </a:pPr>
            <a:r>
              <a:rPr lang="en-US" sz="2000" dirty="0">
                <a:cs typeface="Arial"/>
              </a:rPr>
              <a:t>EOS doesn’t provide this resource.</a:t>
            </a:r>
          </a:p>
          <a:p>
            <a:pPr marL="1257300" lvl="2" indent="-342900" algn="just">
              <a:buFont typeface="Arial" panose="020B0604020202020204" pitchFamily="34" charset="0"/>
              <a:buChar char="•"/>
            </a:pPr>
            <a:r>
              <a:rPr lang="en-US" sz="2000" dirty="0">
                <a:cs typeface="Arial"/>
              </a:rPr>
              <a:t>Motorola improves the responder's safety through responder alerts.</a:t>
            </a:r>
          </a:p>
          <a:p>
            <a:pPr marL="1257300" lvl="2" indent="-342900" algn="just">
              <a:buFont typeface="Arial" panose="020B0604020202020204" pitchFamily="34" charset="0"/>
              <a:buChar char="•"/>
            </a:pPr>
            <a:r>
              <a:rPr lang="en-US" sz="2000" dirty="0">
                <a:cs typeface="Arial"/>
              </a:rPr>
              <a:t>ZOLL also provides visual audio trip response alerts.</a:t>
            </a:r>
          </a:p>
          <a:p>
            <a:pPr lvl="2" algn="just"/>
            <a:endParaRPr lang="en-US" sz="2000" dirty="0">
              <a:cs typeface="Arial"/>
            </a:endParaRPr>
          </a:p>
          <a:p>
            <a:pPr marL="457200" indent="-457200" algn="just">
              <a:buFont typeface="+mj-lt"/>
              <a:buAutoNum type="arabicPeriod"/>
            </a:pPr>
            <a:r>
              <a:rPr lang="en-US" sz="2000" dirty="0">
                <a:cs typeface="Arial"/>
              </a:rPr>
              <a:t>Video and Audio calls:</a:t>
            </a:r>
          </a:p>
          <a:p>
            <a:pPr marL="1371600" lvl="2" indent="-457200" algn="just">
              <a:buFont typeface="Arial" panose="020B0604020202020204" pitchFamily="34" charset="0"/>
              <a:buChar char="•"/>
            </a:pPr>
            <a:r>
              <a:rPr lang="en-US" sz="2000" dirty="0">
                <a:cs typeface="Arial"/>
              </a:rPr>
              <a:t>All the systems provide clear and fast communication.</a:t>
            </a:r>
          </a:p>
          <a:p>
            <a:pPr marL="1371600" lvl="2" indent="-457200" algn="just">
              <a:buFont typeface="Arial" panose="020B0604020202020204" pitchFamily="34" charset="0"/>
              <a:buChar char="•"/>
            </a:pPr>
            <a:r>
              <a:rPr lang="en-US" sz="2000" dirty="0">
                <a:cs typeface="Arial"/>
              </a:rPr>
              <a:t>However, in addition, ZOLL also provides with robust communication options at the destination facility like chat, ppt(push to talk), and live streaming.</a:t>
            </a:r>
          </a:p>
          <a:p>
            <a:pPr marL="1371600" lvl="2" indent="-457200" algn="just">
              <a:buFont typeface="Arial" panose="020B0604020202020204" pitchFamily="34" charset="0"/>
              <a:buChar char="•"/>
            </a:pPr>
            <a:endParaRPr lang="en-US" sz="2000" dirty="0">
              <a:cs typeface="Arial"/>
            </a:endParaRPr>
          </a:p>
          <a:p>
            <a:pPr algn="just"/>
            <a:endParaRPr lang="en-US" sz="2000" dirty="0">
              <a:cs typeface="Arial"/>
            </a:endParaRPr>
          </a:p>
        </p:txBody>
      </p:sp>
    </p:spTree>
    <p:extLst>
      <p:ext uri="{BB962C8B-B14F-4D97-AF65-F5344CB8AC3E}">
        <p14:creationId xmlns:p14="http://schemas.microsoft.com/office/powerpoint/2010/main" val="171317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TotalTime>
  <Words>1590</Words>
  <Application>Microsoft Macintosh PowerPoint</Application>
  <PresentationFormat>Widescreen</PresentationFormat>
  <Paragraphs>224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Schoolbook</vt:lpstr>
      <vt:lpstr>Hexagon Akkurat Web</vt:lpstr>
      <vt:lpstr>inherit</vt:lpstr>
      <vt:lpstr>Open Sans</vt:lpstr>
      <vt:lpstr>Office Theme</vt:lpstr>
      <vt:lpstr>  ”CAD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”CAD SYSTEMS"   </dc:title>
  <dc:creator>Kavuru, Harshini</dc:creator>
  <cp:lastModifiedBy>Kavuru, Harshini</cp:lastModifiedBy>
  <cp:revision>2</cp:revision>
  <dcterms:created xsi:type="dcterms:W3CDTF">2023-03-01T14:50:56Z</dcterms:created>
  <dcterms:modified xsi:type="dcterms:W3CDTF">2023-03-13T23:23:17Z</dcterms:modified>
</cp:coreProperties>
</file>