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6"/>
  </p:notesMasterIdLst>
  <p:handoutMasterIdLst>
    <p:handoutMasterId r:id="rId17"/>
  </p:handoutMasterIdLst>
  <p:sldIdLst>
    <p:sldId id="1865" r:id="rId5"/>
    <p:sldId id="1866" r:id="rId6"/>
    <p:sldId id="1867" r:id="rId7"/>
    <p:sldId id="1877" r:id="rId8"/>
    <p:sldId id="1869" r:id="rId9"/>
    <p:sldId id="1878" r:id="rId10"/>
    <p:sldId id="1879" r:id="rId11"/>
    <p:sldId id="1880" r:id="rId12"/>
    <p:sldId id="1874" r:id="rId13"/>
    <p:sldId id="1875" r:id="rId14"/>
    <p:sldId id="1876"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7"/>
            <p14:sldId id="1877"/>
            <p14:sldId id="1869"/>
            <p14:sldId id="1878"/>
            <p14:sldId id="1879"/>
            <p14:sldId id="1880"/>
            <p14:sldId id="1874"/>
            <p14:sldId id="1875"/>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saran n" initials="jn" lastIdx="1" clrIdx="0">
    <p:extLst>
      <p:ext uri="{19B8F6BF-5375-455C-9EA6-DF929625EA0E}">
        <p15:presenceInfo xmlns:p15="http://schemas.microsoft.com/office/powerpoint/2012/main" userId="dfd0165429c220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734"/>
    <a:srgbClr val="F69000"/>
    <a:srgbClr val="FF2625"/>
    <a:srgbClr val="007788"/>
    <a:srgbClr val="297C2A"/>
    <a:srgbClr val="FE4387"/>
    <a:srgbClr val="01C2D1"/>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p:cViewPr varScale="1">
        <p:scale>
          <a:sx n="80" d="100"/>
          <a:sy n="80" d="100"/>
        </p:scale>
        <p:origin x="82" y="19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6T11:47:38.22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7/26/2022</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7/26/2022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5156944" y="4243836"/>
            <a:ext cx="4888204" cy="652497"/>
          </a:xfrm>
        </p:spPr>
        <p:txBody>
          <a:bodyPr>
            <a:noAutofit/>
          </a:bodyPr>
          <a:lstStyle/>
          <a:p>
            <a:pPr algn="ctr"/>
            <a:r>
              <a:rPr lang="en-US" sz="4800" dirty="0">
                <a:solidFill>
                  <a:schemeClr val="accent2"/>
                </a:solidFill>
              </a:rPr>
              <a:t>PREPARED</a:t>
            </a:r>
            <a:r>
              <a:rPr lang="en-US" sz="4800" dirty="0">
                <a:solidFill>
                  <a:schemeClr val="accent5"/>
                </a:solidFill>
              </a:rPr>
              <a:t> BY :</a:t>
            </a:r>
          </a:p>
        </p:txBody>
      </p:sp>
      <p:sp>
        <p:nvSpPr>
          <p:cNvPr id="3" name="Title 5">
            <a:extLst>
              <a:ext uri="{FF2B5EF4-FFF2-40B4-BE49-F238E27FC236}">
                <a16:creationId xmlns:a16="http://schemas.microsoft.com/office/drawing/2014/main" id="{B6F4DD06-E451-82EA-5944-5B0F99DC831C}"/>
              </a:ext>
            </a:extLst>
          </p:cNvPr>
          <p:cNvSpPr txBox="1">
            <a:spLocks/>
          </p:cNvSpPr>
          <p:nvPr/>
        </p:nvSpPr>
        <p:spPr>
          <a:xfrm>
            <a:off x="3977500" y="1053548"/>
            <a:ext cx="7442791" cy="156061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tx1"/>
                </a:solidFill>
                <a:latin typeface="+mn-lt"/>
                <a:ea typeface="+mj-ea"/>
                <a:cs typeface="+mj-cs"/>
              </a:defRPr>
            </a:lvl1pPr>
          </a:lstStyle>
          <a:p>
            <a:pPr fontAlgn="auto">
              <a:spcAft>
                <a:spcPts val="0"/>
              </a:spcAft>
            </a:pPr>
            <a:r>
              <a:rPr lang="en-US" dirty="0">
                <a:solidFill>
                  <a:schemeClr val="accent3"/>
                </a:solidFill>
              </a:rPr>
              <a:t>LOAN STATUS </a:t>
            </a:r>
            <a:r>
              <a:rPr lang="en-US" dirty="0">
                <a:solidFill>
                  <a:schemeClr val="accent5"/>
                </a:solidFill>
              </a:rPr>
              <a:t>PREDICTION</a:t>
            </a:r>
          </a:p>
        </p:txBody>
      </p:sp>
      <p:sp>
        <p:nvSpPr>
          <p:cNvPr id="4" name="Title 5">
            <a:extLst>
              <a:ext uri="{FF2B5EF4-FFF2-40B4-BE49-F238E27FC236}">
                <a16:creationId xmlns:a16="http://schemas.microsoft.com/office/drawing/2014/main" id="{AE8423F6-7D31-933F-DC9D-F0D88B64052E}"/>
              </a:ext>
            </a:extLst>
          </p:cNvPr>
          <p:cNvSpPr txBox="1">
            <a:spLocks/>
          </p:cNvSpPr>
          <p:nvPr/>
        </p:nvSpPr>
        <p:spPr>
          <a:xfrm>
            <a:off x="6532087" y="5284132"/>
            <a:ext cx="4888204" cy="6524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tx1"/>
                </a:solidFill>
                <a:latin typeface="+mn-lt"/>
                <a:ea typeface="+mj-ea"/>
                <a:cs typeface="+mj-cs"/>
              </a:defRPr>
            </a:lvl1pPr>
          </a:lstStyle>
          <a:p>
            <a:pPr fontAlgn="auto">
              <a:spcAft>
                <a:spcPts val="0"/>
              </a:spcAft>
            </a:pPr>
            <a:r>
              <a:rPr lang="en-US" dirty="0">
                <a:solidFill>
                  <a:schemeClr val="accent3"/>
                </a:solidFill>
              </a:rPr>
              <a:t>HARSHINI S</a:t>
            </a: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400"/>
            <a:ext cx="9141397" cy="2133600"/>
          </a:xfrm>
        </p:spPr>
        <p:txBody>
          <a:bodyPr>
            <a:normAutofit/>
          </a:bodyPr>
          <a:lstStyle/>
          <a:p>
            <a:r>
              <a:rPr lang="en-US" dirty="0"/>
              <a:t>Any </a:t>
            </a:r>
            <a:br>
              <a:rPr lang="en-US" dirty="0"/>
            </a:br>
            <a:r>
              <a:rPr lang="en-US" dirty="0"/>
              <a:t>Questions </a:t>
            </a:r>
            <a:r>
              <a:rPr lang="en-US" dirty="0">
                <a:solidFill>
                  <a:schemeClr val="accent3"/>
                </a:solidFill>
              </a:rPr>
              <a:t>&amp;</a:t>
            </a:r>
            <a:r>
              <a:rPr lang="en-US" dirty="0"/>
              <a:t> answers</a:t>
            </a:r>
          </a:p>
        </p:txBody>
      </p:sp>
    </p:spTree>
    <p:extLst>
      <p:ext uri="{BB962C8B-B14F-4D97-AF65-F5344CB8AC3E}">
        <p14:creationId xmlns:p14="http://schemas.microsoft.com/office/powerpoint/2010/main" val="244378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a:xfrm>
            <a:off x="6096000" y="2938461"/>
            <a:ext cx="6955735" cy="1189038"/>
          </a:xfrm>
        </p:spPr>
        <p:txBody>
          <a:bodyPr/>
          <a:lstStyle/>
          <a:p>
            <a:r>
              <a:rPr lang="en-US" dirty="0">
                <a:solidFill>
                  <a:srgbClr val="F69000"/>
                </a:solidFill>
              </a:rPr>
              <a:t>THANK</a:t>
            </a:r>
            <a:r>
              <a:rPr lang="en-US" dirty="0"/>
              <a:t> </a:t>
            </a:r>
            <a:r>
              <a:rPr lang="en-US" dirty="0">
                <a:solidFill>
                  <a:schemeClr val="accent3"/>
                </a:solidFill>
              </a:rPr>
              <a:t>YOU</a:t>
            </a:r>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TABLE OF CONTENTS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pPr lvl="1">
              <a:buFont typeface="Wingdings" panose="05000000000000000000" pitchFamily="2" charset="2"/>
              <a:buChar char="q"/>
            </a:pPr>
            <a:r>
              <a:rPr lang="en-US" altLang="en-US" sz="2400" dirty="0"/>
              <a:t> Agenda</a:t>
            </a:r>
          </a:p>
          <a:p>
            <a:pPr lvl="1">
              <a:buFont typeface="Wingdings" panose="05000000000000000000" pitchFamily="2" charset="2"/>
              <a:buChar char="q"/>
            </a:pPr>
            <a:r>
              <a:rPr lang="en-US" altLang="en-US" sz="2400" dirty="0"/>
              <a:t> Data Description</a:t>
            </a:r>
          </a:p>
          <a:p>
            <a:pPr lvl="1">
              <a:buFont typeface="Wingdings" panose="05000000000000000000" pitchFamily="2" charset="2"/>
              <a:buChar char="q"/>
            </a:pPr>
            <a:r>
              <a:rPr lang="en-US" altLang="en-US" sz="2400" dirty="0"/>
              <a:t> Process followed in the project </a:t>
            </a:r>
          </a:p>
          <a:p>
            <a:pPr lvl="1">
              <a:buFont typeface="Wingdings" panose="05000000000000000000" pitchFamily="2" charset="2"/>
              <a:buChar char="q"/>
            </a:pPr>
            <a:r>
              <a:rPr lang="en-US" altLang="en-US" sz="2400" dirty="0"/>
              <a:t> Model 1, Model 2 and Model 3</a:t>
            </a:r>
          </a:p>
          <a:p>
            <a:pPr lvl="1">
              <a:buFont typeface="Wingdings" panose="05000000000000000000" pitchFamily="2" charset="2"/>
              <a:buChar char="q"/>
            </a:pPr>
            <a:r>
              <a:rPr lang="en-US" altLang="en-US" sz="2400" dirty="0"/>
              <a:t> Result</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75104"/>
            <a:ext cx="9141397" cy="615553"/>
          </a:xfrm>
        </p:spPr>
        <p:txBody>
          <a:bodyPr>
            <a:normAutofit/>
          </a:bodyPr>
          <a:lstStyle/>
          <a:p>
            <a:r>
              <a:rPr lang="en-US" dirty="0"/>
              <a:t>AGENDA</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934817" y="2929401"/>
            <a:ext cx="8731881" cy="2344965"/>
          </a:xfrm>
        </p:spPr>
        <p:txBody>
          <a:bodyPr/>
          <a:lstStyle/>
          <a:p>
            <a:pPr algn="just"/>
            <a:r>
              <a:rPr lang="en-US" b="0" i="0" dirty="0">
                <a:solidFill>
                  <a:srgbClr val="D5D5D5"/>
                </a:solidFill>
                <a:effectLst/>
                <a:latin typeface="Roboto" panose="02000000000000000000" pitchFamily="2" charset="0"/>
              </a:rPr>
              <a:t>It is a classification problem , given information about the application we have to predict whether the they’ll be to pay the loan or not. The Company wants to automate the loan eligibility process (real time) based on customer detail provided while filling online </a:t>
            </a:r>
            <a:r>
              <a:rPr lang="en-US" b="0" i="0" dirty="0">
                <a:solidFill>
                  <a:srgbClr val="D5D5D5"/>
                </a:solidFill>
                <a:effectLst/>
              </a:rPr>
              <a:t>application</a:t>
            </a:r>
            <a:r>
              <a:rPr lang="en-US" b="0" i="0" dirty="0">
                <a:solidFill>
                  <a:srgbClr val="D5D5D5"/>
                </a:solidFill>
                <a:effectLst/>
                <a:latin typeface="Roboto" panose="02000000000000000000" pitchFamily="2" charset="0"/>
              </a:rPr>
              <a:t>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endParaRPr lang="en-US" dirty="0"/>
          </a:p>
        </p:txBody>
      </p:sp>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AA50-CDF5-67BB-BCB5-073AFF6E4F39}"/>
              </a:ext>
            </a:extLst>
          </p:cNvPr>
          <p:cNvSpPr>
            <a:spLocks noGrp="1"/>
          </p:cNvSpPr>
          <p:nvPr>
            <p:ph type="title"/>
          </p:nvPr>
        </p:nvSpPr>
        <p:spPr>
          <a:xfrm>
            <a:off x="1525301" y="901678"/>
            <a:ext cx="9141397" cy="615553"/>
          </a:xfrm>
        </p:spPr>
        <p:txBody>
          <a:bodyPr/>
          <a:lstStyle/>
          <a:p>
            <a:r>
              <a:rPr lang="en-IN" dirty="0"/>
              <a:t>DATA DESCRIPTION</a:t>
            </a:r>
          </a:p>
        </p:txBody>
      </p:sp>
      <p:sp>
        <p:nvSpPr>
          <p:cNvPr id="3" name="Text Placeholder 2">
            <a:extLst>
              <a:ext uri="{FF2B5EF4-FFF2-40B4-BE49-F238E27FC236}">
                <a16:creationId xmlns:a16="http://schemas.microsoft.com/office/drawing/2014/main" id="{C35CE7EB-833A-C483-152F-3A853091B81B}"/>
              </a:ext>
            </a:extLst>
          </p:cNvPr>
          <p:cNvSpPr>
            <a:spLocks noGrp="1"/>
          </p:cNvSpPr>
          <p:nvPr>
            <p:ph type="body" sz="quarter" idx="12"/>
          </p:nvPr>
        </p:nvSpPr>
        <p:spPr>
          <a:xfrm>
            <a:off x="1525302" y="1828800"/>
            <a:ext cx="4212890" cy="3988904"/>
          </a:xfrm>
        </p:spPr>
        <p:txBody>
          <a:bodyPr/>
          <a:lstStyle/>
          <a:p>
            <a:endParaRPr lang="en-IN" sz="2400" dirty="0"/>
          </a:p>
          <a:p>
            <a:pPr marL="285750" indent="-285750" algn="l">
              <a:buFont typeface="Arial" panose="020B0604020202020204" pitchFamily="34" charset="0"/>
              <a:buChar char="•"/>
            </a:pPr>
            <a:r>
              <a:rPr lang="en-US" sz="2400" b="0" i="0" dirty="0" err="1">
                <a:solidFill>
                  <a:srgbClr val="D5D5D5"/>
                </a:solidFill>
                <a:effectLst/>
              </a:rPr>
              <a:t>Loan_ID</a:t>
            </a:r>
            <a:r>
              <a:rPr lang="en-US" sz="2400" b="0" i="0" dirty="0">
                <a:solidFill>
                  <a:srgbClr val="D5D5D5"/>
                </a:solidFill>
                <a:effectLst/>
              </a:rPr>
              <a:t> </a:t>
            </a:r>
          </a:p>
          <a:p>
            <a:pPr marL="285750" indent="-285750" algn="l">
              <a:buFont typeface="Arial" panose="020B0604020202020204" pitchFamily="34" charset="0"/>
              <a:buChar char="•"/>
            </a:pPr>
            <a:r>
              <a:rPr lang="en-US" sz="2400" b="0" i="0" dirty="0">
                <a:solidFill>
                  <a:srgbClr val="D5D5D5"/>
                </a:solidFill>
                <a:effectLst/>
              </a:rPr>
              <a:t>Gender </a:t>
            </a:r>
          </a:p>
          <a:p>
            <a:pPr marL="285750" indent="-285750" algn="l">
              <a:buFont typeface="Arial" panose="020B0604020202020204" pitchFamily="34" charset="0"/>
              <a:buChar char="•"/>
            </a:pPr>
            <a:r>
              <a:rPr lang="en-US" sz="2400" b="0" i="0" dirty="0">
                <a:solidFill>
                  <a:srgbClr val="D5D5D5"/>
                </a:solidFill>
                <a:effectLst/>
              </a:rPr>
              <a:t>Married</a:t>
            </a:r>
          </a:p>
          <a:p>
            <a:pPr marL="285750" indent="-285750" algn="l">
              <a:buFont typeface="Arial" panose="020B0604020202020204" pitchFamily="34" charset="0"/>
              <a:buChar char="•"/>
            </a:pPr>
            <a:r>
              <a:rPr lang="en-US" sz="2400" b="0" i="0" dirty="0">
                <a:solidFill>
                  <a:srgbClr val="D5D5D5"/>
                </a:solidFill>
                <a:effectLst/>
              </a:rPr>
              <a:t>Dependents</a:t>
            </a:r>
          </a:p>
          <a:p>
            <a:pPr marL="285750" indent="-285750" algn="l">
              <a:buFont typeface="Arial" panose="020B0604020202020204" pitchFamily="34" charset="0"/>
              <a:buChar char="•"/>
            </a:pPr>
            <a:r>
              <a:rPr lang="en-US" sz="2400" b="0" i="0" dirty="0">
                <a:solidFill>
                  <a:srgbClr val="D5D5D5"/>
                </a:solidFill>
                <a:effectLst/>
              </a:rPr>
              <a:t>Education</a:t>
            </a:r>
          </a:p>
          <a:p>
            <a:pPr marL="285750" indent="-285750" algn="l">
              <a:buFont typeface="Arial" panose="020B0604020202020204" pitchFamily="34" charset="0"/>
              <a:buChar char="•"/>
            </a:pPr>
            <a:r>
              <a:rPr lang="en-US" sz="2400" b="0" i="0" dirty="0" err="1">
                <a:solidFill>
                  <a:srgbClr val="D5D5D5"/>
                </a:solidFill>
                <a:effectLst/>
              </a:rPr>
              <a:t>Self_Employed</a:t>
            </a:r>
            <a:endParaRPr lang="en-US" sz="2400" b="0" i="0" dirty="0">
              <a:solidFill>
                <a:srgbClr val="D5D5D5"/>
              </a:solidFill>
              <a:effectLst/>
            </a:endParaRPr>
          </a:p>
          <a:p>
            <a:pPr marL="285750" indent="-285750" algn="l">
              <a:buFont typeface="Arial" panose="020B0604020202020204" pitchFamily="34" charset="0"/>
              <a:buChar char="•"/>
            </a:pPr>
            <a:r>
              <a:rPr lang="en-US" sz="2400" b="0" i="0" dirty="0" err="1">
                <a:solidFill>
                  <a:srgbClr val="D5D5D5"/>
                </a:solidFill>
                <a:effectLst/>
              </a:rPr>
              <a:t>ApplicantIncome</a:t>
            </a:r>
            <a:endParaRPr lang="en-US" sz="2400" b="0" i="0" dirty="0">
              <a:solidFill>
                <a:srgbClr val="D5D5D5"/>
              </a:solidFill>
              <a:effectLst/>
            </a:endParaRPr>
          </a:p>
        </p:txBody>
      </p:sp>
      <p:sp>
        <p:nvSpPr>
          <p:cNvPr id="4" name="Text Placeholder 2">
            <a:extLst>
              <a:ext uri="{FF2B5EF4-FFF2-40B4-BE49-F238E27FC236}">
                <a16:creationId xmlns:a16="http://schemas.microsoft.com/office/drawing/2014/main" id="{112CFD7E-F57D-89ED-C8B7-39EE31102A12}"/>
              </a:ext>
            </a:extLst>
          </p:cNvPr>
          <p:cNvSpPr txBox="1">
            <a:spLocks/>
          </p:cNvSpPr>
          <p:nvPr/>
        </p:nvSpPr>
        <p:spPr>
          <a:xfrm>
            <a:off x="5738192" y="1828800"/>
            <a:ext cx="4212890" cy="3988904"/>
          </a:xfrm>
          <a:prstGeom prst="rect">
            <a:avLst/>
          </a:prstGeom>
          <a:noFill/>
        </p:spPr>
        <p:txBody>
          <a:bodyPr vert="horz" wrap="square" lIns="0" tIns="0" rIns="0" bIns="0" rtlCol="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2400" b="0" i="0" dirty="0">
              <a:solidFill>
                <a:srgbClr val="D5D5D5"/>
              </a:solidFill>
              <a:effectLst/>
            </a:endParaRPr>
          </a:p>
          <a:p>
            <a:pPr marL="285750" indent="-285750" algn="l">
              <a:buFont typeface="Arial" panose="020B0604020202020204" pitchFamily="34" charset="0"/>
              <a:buChar char="•"/>
            </a:pPr>
            <a:r>
              <a:rPr lang="en-US" sz="2400" b="0" i="0" dirty="0" err="1">
                <a:solidFill>
                  <a:srgbClr val="D5D5D5"/>
                </a:solidFill>
                <a:effectLst/>
              </a:rPr>
              <a:t>CoapplicantIncome</a:t>
            </a:r>
            <a:endParaRPr lang="en-US" sz="2400" b="0" i="0" dirty="0">
              <a:solidFill>
                <a:srgbClr val="D5D5D5"/>
              </a:solidFill>
              <a:effectLst/>
            </a:endParaRPr>
          </a:p>
          <a:p>
            <a:pPr marL="285750" indent="-285750" algn="l">
              <a:buFont typeface="Arial" panose="020B0604020202020204" pitchFamily="34" charset="0"/>
              <a:buChar char="•"/>
            </a:pPr>
            <a:r>
              <a:rPr lang="en-US" sz="2400" b="0" i="0" dirty="0" err="1">
                <a:solidFill>
                  <a:srgbClr val="D5D5D5"/>
                </a:solidFill>
                <a:effectLst/>
              </a:rPr>
              <a:t>LoanAmount</a:t>
            </a:r>
            <a:endParaRPr lang="en-US" sz="2400" b="0" i="0" dirty="0">
              <a:solidFill>
                <a:srgbClr val="D5D5D5"/>
              </a:solidFill>
              <a:effectLst/>
            </a:endParaRPr>
          </a:p>
          <a:p>
            <a:pPr marL="285750" indent="-285750" algn="l">
              <a:buFont typeface="Arial" panose="020B0604020202020204" pitchFamily="34" charset="0"/>
              <a:buChar char="•"/>
            </a:pPr>
            <a:r>
              <a:rPr lang="en-US" sz="2400" b="0" i="0" dirty="0" err="1">
                <a:solidFill>
                  <a:srgbClr val="D5D5D5"/>
                </a:solidFill>
                <a:effectLst/>
              </a:rPr>
              <a:t>Loan_Amount_Term</a:t>
            </a:r>
            <a:endParaRPr lang="en-US" sz="2400" b="0" i="0" dirty="0">
              <a:solidFill>
                <a:srgbClr val="D5D5D5"/>
              </a:solidFill>
              <a:effectLst/>
            </a:endParaRPr>
          </a:p>
          <a:p>
            <a:pPr marL="285750" indent="-285750" algn="l">
              <a:buFont typeface="Arial" panose="020B0604020202020204" pitchFamily="34" charset="0"/>
              <a:buChar char="•"/>
            </a:pPr>
            <a:r>
              <a:rPr lang="en-US" sz="2400" b="0" i="0" dirty="0" err="1">
                <a:solidFill>
                  <a:srgbClr val="D5D5D5"/>
                </a:solidFill>
                <a:effectLst/>
              </a:rPr>
              <a:t>Credit_History</a:t>
            </a:r>
            <a:r>
              <a:rPr lang="en-US" sz="2400" b="0" i="0" dirty="0">
                <a:solidFill>
                  <a:srgbClr val="D5D5D5"/>
                </a:solidFill>
                <a:effectLst/>
              </a:rPr>
              <a:t> </a:t>
            </a:r>
          </a:p>
          <a:p>
            <a:pPr marL="285750" indent="-285750" algn="l">
              <a:buFont typeface="Arial" panose="020B0604020202020204" pitchFamily="34" charset="0"/>
              <a:buChar char="•"/>
            </a:pPr>
            <a:r>
              <a:rPr lang="en-US" sz="2400" b="0" i="0" dirty="0" err="1">
                <a:solidFill>
                  <a:srgbClr val="D5D5D5"/>
                </a:solidFill>
                <a:effectLst/>
              </a:rPr>
              <a:t>Property_Area</a:t>
            </a:r>
            <a:r>
              <a:rPr lang="en-US" sz="2400" b="0" i="0" dirty="0">
                <a:solidFill>
                  <a:srgbClr val="D5D5D5"/>
                </a:solidFill>
                <a:effectLst/>
              </a:rPr>
              <a:t> </a:t>
            </a:r>
          </a:p>
          <a:p>
            <a:pPr marL="285750" indent="-285750" algn="l">
              <a:buFont typeface="Arial" panose="020B0604020202020204" pitchFamily="34" charset="0"/>
              <a:buChar char="•"/>
            </a:pPr>
            <a:r>
              <a:rPr lang="en-US" sz="2400" b="0" i="0" dirty="0" err="1">
                <a:solidFill>
                  <a:srgbClr val="D5D5D5"/>
                </a:solidFill>
                <a:effectLst/>
              </a:rPr>
              <a:t>Loan_Status</a:t>
            </a:r>
            <a:r>
              <a:rPr lang="en-US" sz="2400" b="0" i="0" dirty="0">
                <a:solidFill>
                  <a:srgbClr val="D5D5D5"/>
                </a:solidFill>
                <a:effectLst/>
              </a:rPr>
              <a:t> </a:t>
            </a:r>
            <a:endParaRPr lang="en-IN" sz="2400" dirty="0"/>
          </a:p>
        </p:txBody>
      </p:sp>
    </p:spTree>
    <p:extLst>
      <p:ext uri="{BB962C8B-B14F-4D97-AF65-F5344CB8AC3E}">
        <p14:creationId xmlns:p14="http://schemas.microsoft.com/office/powerpoint/2010/main" val="420083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76300" y="692151"/>
            <a:ext cx="10417629" cy="639979"/>
          </a:xfrm>
        </p:spPr>
        <p:txBody>
          <a:bodyPr>
            <a:normAutofit/>
          </a:bodyPr>
          <a:lstStyle/>
          <a:p>
            <a:r>
              <a:rPr lang="en-US" dirty="0"/>
              <a:t>PROCESS FOLLOWED IN THE PROJECT</a:t>
            </a:r>
            <a:endParaRPr lang="en-US" dirty="0">
              <a:solidFill>
                <a:schemeClr val="accent3"/>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887185" y="1604958"/>
            <a:ext cx="10417629" cy="713013"/>
          </a:xfrm>
        </p:spPr>
        <p:txBody>
          <a:bodyPr>
            <a:normAutofit/>
          </a:bodyPr>
          <a:lstStyle/>
          <a:p>
            <a:pPr marL="0" indent="0">
              <a:buNone/>
            </a:pPr>
            <a:r>
              <a:rPr lang="en-US" altLang="en-US" sz="2400" dirty="0">
                <a:latin typeface="+mj-lt"/>
              </a:rPr>
              <a:t>There are six process followed in the Project.</a:t>
            </a:r>
            <a:endParaRPr lang="en-US" altLang="en-US" sz="2400" b="0" dirty="0">
              <a:latin typeface="+mj-lt"/>
            </a:endParaRP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005223208"/>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1</a:t>
                      </a:r>
                      <a:r>
                        <a:rPr kumimoji="0" lang="en-US" sz="1400" b="1" i="0" u="none" strike="noStrike" cap="none" normalizeH="0" baseline="30000" dirty="0">
                          <a:ln>
                            <a:noFill/>
                          </a:ln>
                          <a:solidFill>
                            <a:schemeClr val="accent3"/>
                          </a:solidFill>
                          <a:effectLst/>
                          <a:latin typeface="+mn-lt"/>
                        </a:rPr>
                        <a:t>st</a:t>
                      </a:r>
                      <a:r>
                        <a:rPr kumimoji="0" lang="en-US" sz="1400" b="1" i="0" u="none" strike="noStrike" cap="none" normalizeH="0" baseline="0" dirty="0">
                          <a:ln>
                            <a:noFill/>
                          </a:ln>
                          <a:solidFill>
                            <a:schemeClr val="accent3"/>
                          </a:solidFill>
                          <a:effectLst/>
                          <a:latin typeface="+mn-lt"/>
                        </a:rPr>
                        <a:t> Process</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2</a:t>
                      </a:r>
                      <a:r>
                        <a:rPr kumimoji="0" lang="en-US" sz="1400" b="1" i="0" u="none" strike="noStrike" cap="none" normalizeH="0" baseline="30000" dirty="0">
                          <a:ln>
                            <a:noFill/>
                          </a:ln>
                          <a:solidFill>
                            <a:schemeClr val="accent3"/>
                          </a:solidFill>
                          <a:effectLst/>
                          <a:latin typeface="+mn-lt"/>
                        </a:rPr>
                        <a:t>nd</a:t>
                      </a:r>
                      <a:r>
                        <a:rPr kumimoji="0" lang="en-US" sz="1400" b="1" i="0" u="none" strike="noStrike" cap="none" normalizeH="0" baseline="0" dirty="0">
                          <a:ln>
                            <a:noFill/>
                          </a:ln>
                          <a:solidFill>
                            <a:schemeClr val="accent3"/>
                          </a:solidFill>
                          <a:effectLst/>
                          <a:latin typeface="+mn-lt"/>
                        </a:rPr>
                        <a:t> Process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3rd Process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4</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Process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5</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Process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6</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Process</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Data Collection</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Data Cleaning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Building Model</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Training Model</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Testing Model</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Make Prediction</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Collecting of the data</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Pre-Processing of the data</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Fitting into a model</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Trains the particular data according to the model</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Testing the particular data according to the model</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Result </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1518F3-4472-5C38-F994-B4591E688F3C}"/>
              </a:ext>
            </a:extLst>
          </p:cNvPr>
          <p:cNvSpPr>
            <a:spLocks noGrp="1"/>
          </p:cNvSpPr>
          <p:nvPr>
            <p:ph type="body" sz="quarter" idx="12"/>
          </p:nvPr>
        </p:nvSpPr>
        <p:spPr>
          <a:xfrm>
            <a:off x="337930" y="1921565"/>
            <a:ext cx="11516139" cy="2358887"/>
          </a:xfrm>
        </p:spPr>
        <p:txBody>
          <a:bodyPr/>
          <a:lstStyle/>
          <a:p>
            <a:pPr marL="285750" indent="-285750" algn="l">
              <a:buFont typeface="Wingdings" panose="05000000000000000000" pitchFamily="2" charset="2"/>
              <a:buChar char="q"/>
            </a:pPr>
            <a:r>
              <a:rPr lang="en-IN" sz="2400" dirty="0"/>
              <a:t>Fitting the Support Vector Machine Classification method.</a:t>
            </a:r>
          </a:p>
          <a:p>
            <a:pPr marL="285750" indent="-285750" algn="l">
              <a:buFont typeface="Wingdings" panose="05000000000000000000" pitchFamily="2" charset="2"/>
              <a:buChar char="q"/>
            </a:pPr>
            <a:r>
              <a:rPr lang="en-IN" sz="2400" dirty="0"/>
              <a:t>Training the data.</a:t>
            </a:r>
          </a:p>
          <a:p>
            <a:pPr marL="285750" indent="-285750" algn="l">
              <a:buFont typeface="Wingdings" panose="05000000000000000000" pitchFamily="2" charset="2"/>
              <a:buChar char="q"/>
            </a:pPr>
            <a:r>
              <a:rPr lang="en-IN" sz="2400" dirty="0"/>
              <a:t>Testing the data.</a:t>
            </a:r>
          </a:p>
          <a:p>
            <a:pPr marL="285750" indent="-285750" algn="l">
              <a:buFont typeface="Wingdings" panose="05000000000000000000" pitchFamily="2" charset="2"/>
              <a:buChar char="q"/>
            </a:pPr>
            <a:r>
              <a:rPr lang="en-IN" sz="2400" dirty="0"/>
              <a:t>By using the </a:t>
            </a:r>
            <a:r>
              <a:rPr lang="en-IN" sz="2400" dirty="0" err="1"/>
              <a:t>sklearn.metrics</a:t>
            </a:r>
            <a:r>
              <a:rPr lang="en-IN" sz="2400" dirty="0"/>
              <a:t> we predict the (Accuracy Score, Confusion Matrix, Classification Report)</a:t>
            </a:r>
          </a:p>
          <a:p>
            <a:pPr marL="285750" indent="-285750" algn="l">
              <a:buFont typeface="Wingdings" panose="05000000000000000000" pitchFamily="2" charset="2"/>
              <a:buChar char="q"/>
            </a:pPr>
            <a:r>
              <a:rPr lang="en-IN" sz="2400" dirty="0"/>
              <a:t>The SVM Classification gives the Accuracy of 0.80</a:t>
            </a:r>
          </a:p>
          <a:p>
            <a:pPr marL="285750" indent="-285750" algn="l">
              <a:buFont typeface="Wingdings" panose="05000000000000000000" pitchFamily="2" charset="2"/>
              <a:buChar char="q"/>
            </a:pPr>
            <a:endParaRPr lang="en-IN" sz="2400" dirty="0"/>
          </a:p>
        </p:txBody>
      </p:sp>
      <p:sp>
        <p:nvSpPr>
          <p:cNvPr id="3" name="Title 2">
            <a:extLst>
              <a:ext uri="{FF2B5EF4-FFF2-40B4-BE49-F238E27FC236}">
                <a16:creationId xmlns:a16="http://schemas.microsoft.com/office/drawing/2014/main" id="{B85910D0-B11E-268F-1494-698C704E1E70}"/>
              </a:ext>
            </a:extLst>
          </p:cNvPr>
          <p:cNvSpPr>
            <a:spLocks noGrp="1"/>
          </p:cNvSpPr>
          <p:nvPr>
            <p:ph type="title"/>
          </p:nvPr>
        </p:nvSpPr>
        <p:spPr>
          <a:xfrm>
            <a:off x="1353023" y="543870"/>
            <a:ext cx="9141397" cy="615553"/>
          </a:xfrm>
        </p:spPr>
        <p:txBody>
          <a:bodyPr/>
          <a:lstStyle/>
          <a:p>
            <a:r>
              <a:rPr lang="en-IN" dirty="0">
                <a:solidFill>
                  <a:schemeClr val="accent3"/>
                </a:solidFill>
              </a:rPr>
              <a:t>MODEL 1</a:t>
            </a:r>
          </a:p>
        </p:txBody>
      </p:sp>
    </p:spTree>
    <p:extLst>
      <p:ext uri="{BB962C8B-B14F-4D97-AF65-F5344CB8AC3E}">
        <p14:creationId xmlns:p14="http://schemas.microsoft.com/office/powerpoint/2010/main" val="43573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068B8A-9647-4DA1-7892-CB3D0B0C9961}"/>
              </a:ext>
            </a:extLst>
          </p:cNvPr>
          <p:cNvSpPr>
            <a:spLocks noGrp="1"/>
          </p:cNvSpPr>
          <p:nvPr>
            <p:ph type="body" sz="quarter" idx="12"/>
          </p:nvPr>
        </p:nvSpPr>
        <p:spPr>
          <a:xfrm>
            <a:off x="318053" y="1815549"/>
            <a:ext cx="11463130" cy="2979914"/>
          </a:xfrm>
        </p:spPr>
        <p:txBody>
          <a:bodyPr/>
          <a:lstStyle/>
          <a:p>
            <a:pPr marL="285750" indent="-285750" algn="l">
              <a:buFont typeface="Wingdings" panose="05000000000000000000" pitchFamily="2" charset="2"/>
              <a:buChar char="q"/>
            </a:pPr>
            <a:r>
              <a:rPr lang="en-IN" sz="2400" dirty="0"/>
              <a:t>Fitting the Logistic Regression Classification method.</a:t>
            </a:r>
          </a:p>
          <a:p>
            <a:pPr marL="285750" indent="-285750" algn="l">
              <a:buFont typeface="Wingdings" panose="05000000000000000000" pitchFamily="2" charset="2"/>
              <a:buChar char="q"/>
            </a:pPr>
            <a:r>
              <a:rPr lang="en-IN" sz="2400" dirty="0"/>
              <a:t>Training the data.</a:t>
            </a:r>
          </a:p>
          <a:p>
            <a:pPr marL="285750" indent="-285750" algn="l">
              <a:buFont typeface="Wingdings" panose="05000000000000000000" pitchFamily="2" charset="2"/>
              <a:buChar char="q"/>
            </a:pPr>
            <a:r>
              <a:rPr lang="en-IN" sz="2400" dirty="0"/>
              <a:t>Testing the data.</a:t>
            </a:r>
          </a:p>
          <a:p>
            <a:pPr marL="285750" indent="-285750" algn="l">
              <a:buFont typeface="Wingdings" panose="05000000000000000000" pitchFamily="2" charset="2"/>
              <a:buChar char="q"/>
            </a:pPr>
            <a:r>
              <a:rPr lang="en-IN" sz="2400" dirty="0"/>
              <a:t>By using the </a:t>
            </a:r>
            <a:r>
              <a:rPr lang="en-IN" sz="2400" dirty="0" err="1"/>
              <a:t>sklearn.metrics</a:t>
            </a:r>
            <a:r>
              <a:rPr lang="en-IN" sz="2400" dirty="0"/>
              <a:t> we predict the (Accuracy Score, Confusion Matrix, Classification Report)</a:t>
            </a:r>
          </a:p>
          <a:p>
            <a:pPr marL="285750" indent="-285750" algn="l">
              <a:buFont typeface="Wingdings" panose="05000000000000000000" pitchFamily="2" charset="2"/>
              <a:buChar char="q"/>
            </a:pPr>
            <a:r>
              <a:rPr lang="en-IN" sz="2400" dirty="0"/>
              <a:t>The Logistic Regression Classification gives the Accuracy of  0.82</a:t>
            </a:r>
          </a:p>
          <a:p>
            <a:endParaRPr lang="en-IN" dirty="0"/>
          </a:p>
        </p:txBody>
      </p:sp>
      <p:sp>
        <p:nvSpPr>
          <p:cNvPr id="3" name="Title 2">
            <a:extLst>
              <a:ext uri="{FF2B5EF4-FFF2-40B4-BE49-F238E27FC236}">
                <a16:creationId xmlns:a16="http://schemas.microsoft.com/office/drawing/2014/main" id="{BCBBE3DA-2841-0A13-5173-70DD7847019A}"/>
              </a:ext>
            </a:extLst>
          </p:cNvPr>
          <p:cNvSpPr>
            <a:spLocks noGrp="1"/>
          </p:cNvSpPr>
          <p:nvPr>
            <p:ph type="title"/>
          </p:nvPr>
        </p:nvSpPr>
        <p:spPr>
          <a:xfrm>
            <a:off x="1525301" y="464356"/>
            <a:ext cx="9141397" cy="615553"/>
          </a:xfrm>
        </p:spPr>
        <p:txBody>
          <a:bodyPr/>
          <a:lstStyle/>
          <a:p>
            <a:r>
              <a:rPr lang="en-IN" dirty="0">
                <a:solidFill>
                  <a:schemeClr val="accent3"/>
                </a:solidFill>
              </a:rPr>
              <a:t>MODEL 2</a:t>
            </a:r>
          </a:p>
        </p:txBody>
      </p:sp>
    </p:spTree>
    <p:extLst>
      <p:ext uri="{BB962C8B-B14F-4D97-AF65-F5344CB8AC3E}">
        <p14:creationId xmlns:p14="http://schemas.microsoft.com/office/powerpoint/2010/main" val="162887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A29DA-211A-6129-3636-37A1685F1B70}"/>
              </a:ext>
            </a:extLst>
          </p:cNvPr>
          <p:cNvSpPr>
            <a:spLocks noGrp="1"/>
          </p:cNvSpPr>
          <p:nvPr>
            <p:ph type="body" sz="quarter" idx="12"/>
          </p:nvPr>
        </p:nvSpPr>
        <p:spPr>
          <a:xfrm>
            <a:off x="357809" y="1669775"/>
            <a:ext cx="11476382" cy="3125688"/>
          </a:xfrm>
        </p:spPr>
        <p:txBody>
          <a:bodyPr/>
          <a:lstStyle/>
          <a:p>
            <a:pPr marL="285750" indent="-285750" algn="l">
              <a:buFont typeface="Wingdings" panose="05000000000000000000" pitchFamily="2" charset="2"/>
              <a:buChar char="q"/>
            </a:pPr>
            <a:r>
              <a:rPr lang="en-IN" sz="2400" dirty="0"/>
              <a:t>Fitting the Hyperparameter tuning method.</a:t>
            </a:r>
          </a:p>
          <a:p>
            <a:pPr marL="285750" indent="-285750" algn="l">
              <a:buFont typeface="Wingdings" panose="05000000000000000000" pitchFamily="2" charset="2"/>
              <a:buChar char="q"/>
            </a:pPr>
            <a:r>
              <a:rPr lang="en-IN" sz="2400" dirty="0"/>
              <a:t>Creating the hyperparameter grid.</a:t>
            </a:r>
          </a:p>
          <a:p>
            <a:pPr marL="285750" indent="-285750" algn="l">
              <a:buFont typeface="Wingdings" panose="05000000000000000000" pitchFamily="2" charset="2"/>
              <a:buChar char="q"/>
            </a:pPr>
            <a:r>
              <a:rPr lang="en-IN" sz="2400" dirty="0"/>
              <a:t>Instantiating logistic regression classifier.</a:t>
            </a:r>
          </a:p>
          <a:p>
            <a:pPr marL="285750" indent="-285750" algn="l">
              <a:buFont typeface="Wingdings" panose="05000000000000000000" pitchFamily="2" charset="2"/>
              <a:buChar char="q"/>
            </a:pPr>
            <a:r>
              <a:rPr lang="en-IN" sz="2400" dirty="0"/>
              <a:t>Instantiating the </a:t>
            </a:r>
            <a:r>
              <a:rPr lang="en-IN" sz="2400" dirty="0" err="1"/>
              <a:t>GridSearchCv</a:t>
            </a:r>
            <a:r>
              <a:rPr lang="en-IN" sz="2400" dirty="0"/>
              <a:t> object.</a:t>
            </a:r>
          </a:p>
          <a:p>
            <a:pPr marL="285750" indent="-285750" algn="l">
              <a:buFont typeface="Wingdings" panose="05000000000000000000" pitchFamily="2" charset="2"/>
              <a:buChar char="q"/>
            </a:pPr>
            <a:r>
              <a:rPr lang="en-IN" sz="2400" dirty="0"/>
              <a:t>This hyperparameter tuning gives the Best score of  0.97 .</a:t>
            </a:r>
          </a:p>
          <a:p>
            <a:pPr marL="285750" indent="-285750" algn="l">
              <a:buFont typeface="Wingdings" panose="05000000000000000000" pitchFamily="2" charset="2"/>
              <a:buChar char="q"/>
            </a:pPr>
            <a:r>
              <a:rPr lang="en-IN" sz="2400" dirty="0"/>
              <a:t>Displays the True and False Positive Rate.</a:t>
            </a:r>
          </a:p>
          <a:p>
            <a:pPr marL="285750" indent="-285750" algn="l">
              <a:buFont typeface="Wingdings" panose="05000000000000000000" pitchFamily="2" charset="2"/>
              <a:buChar char="q"/>
            </a:pPr>
            <a:r>
              <a:rPr lang="en-IN" sz="2400" dirty="0"/>
              <a:t>Prediction for a model.</a:t>
            </a:r>
          </a:p>
          <a:p>
            <a:endParaRPr lang="en-IN" sz="2400" dirty="0"/>
          </a:p>
        </p:txBody>
      </p:sp>
      <p:sp>
        <p:nvSpPr>
          <p:cNvPr id="3" name="Title 2">
            <a:extLst>
              <a:ext uri="{FF2B5EF4-FFF2-40B4-BE49-F238E27FC236}">
                <a16:creationId xmlns:a16="http://schemas.microsoft.com/office/drawing/2014/main" id="{BAA7749C-E896-3791-A166-B757BBAB6647}"/>
              </a:ext>
            </a:extLst>
          </p:cNvPr>
          <p:cNvSpPr>
            <a:spLocks noGrp="1"/>
          </p:cNvSpPr>
          <p:nvPr>
            <p:ph type="title"/>
          </p:nvPr>
        </p:nvSpPr>
        <p:spPr>
          <a:xfrm>
            <a:off x="1525301" y="384843"/>
            <a:ext cx="9141397" cy="615553"/>
          </a:xfrm>
        </p:spPr>
        <p:txBody>
          <a:bodyPr/>
          <a:lstStyle/>
          <a:p>
            <a:r>
              <a:rPr lang="en-IN" dirty="0">
                <a:solidFill>
                  <a:schemeClr val="accent3"/>
                </a:solidFill>
              </a:rPr>
              <a:t>MODEL 3</a:t>
            </a:r>
          </a:p>
        </p:txBody>
      </p:sp>
    </p:spTree>
    <p:extLst>
      <p:ext uri="{BB962C8B-B14F-4D97-AF65-F5344CB8AC3E}">
        <p14:creationId xmlns:p14="http://schemas.microsoft.com/office/powerpoint/2010/main" val="209418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882904"/>
            <a:ext cx="9141397" cy="615553"/>
          </a:xfrm>
        </p:spPr>
        <p:txBody>
          <a:bodyPr>
            <a:normAutofit/>
          </a:bodyPr>
          <a:lstStyle/>
          <a:p>
            <a:pPr algn="ctr"/>
            <a:r>
              <a:rPr lang="en-US" dirty="0">
                <a:solidFill>
                  <a:srgbClr val="F69000"/>
                </a:solidFill>
              </a:rPr>
              <a:t>RESULT</a:t>
            </a:r>
            <a:endParaRPr lang="en-US" b="1" dirty="0">
              <a:solidFill>
                <a:srgbClr val="F69000"/>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276351" y="2346305"/>
            <a:ext cx="9862344" cy="1534757"/>
          </a:xfrm>
        </p:spPr>
        <p:txBody>
          <a:bodyPr/>
          <a:lstStyle/>
          <a:p>
            <a:pPr algn="l"/>
            <a:r>
              <a:rPr lang="en-US" b="0" i="0" dirty="0">
                <a:solidFill>
                  <a:srgbClr val="D5D5D5"/>
                </a:solidFill>
                <a:effectLst/>
              </a:rPr>
              <a:t>FOR THIS PREDICTION I USED SVM AND LOGISTIC REGRESSION BY USING SVM IT GIVES ACCURACY OF 80% FOR LOGISTIC REGRESSION IT GIVES 82% SO I USED HYPER PARAMETER TUNING FOR LOGISTIC REGRESSION TO IMPROVE ACCURACY AND SET DATA TO BE </a:t>
            </a:r>
            <a:r>
              <a:rPr lang="en-US" b="0" i="0" dirty="0">
                <a:solidFill>
                  <a:schemeClr val="accent6">
                    <a:lumMod val="85000"/>
                  </a:schemeClr>
                </a:solidFill>
                <a:effectLst/>
              </a:rPr>
              <a:t>FIT . IT </a:t>
            </a:r>
            <a:r>
              <a:rPr lang="en-US" b="0" i="0" dirty="0">
                <a:solidFill>
                  <a:srgbClr val="D5D5D5"/>
                </a:solidFill>
                <a:effectLst/>
              </a:rPr>
              <a:t>GIVES A ACCURACY OF 97%.SO LOGISTIC REGRESSION IS THE BEST MODEL FOR ANALYSING</a:t>
            </a:r>
          </a:p>
          <a:p>
            <a:pPr algn="l"/>
            <a:r>
              <a:rPr lang="en-US" b="0" i="0" dirty="0">
                <a:solidFill>
                  <a:srgbClr val="D5D5D5"/>
                </a:solidFill>
                <a:effectLst/>
              </a:rPr>
              <a:t>LOAN STATUS PREDICTION.</a:t>
            </a:r>
          </a:p>
          <a:p>
            <a:endParaRPr lang="en-US" altLang="en-US" dirty="0"/>
          </a:p>
          <a:p>
            <a:endParaRPr lang="en-US" dirty="0"/>
          </a:p>
        </p:txBody>
      </p:sp>
    </p:spTree>
    <p:extLst>
      <p:ext uri="{BB962C8B-B14F-4D97-AF65-F5344CB8AC3E}">
        <p14:creationId xmlns:p14="http://schemas.microsoft.com/office/powerpoint/2010/main" val="37244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CFAAC47-BD84-465D-B982-7A75BCC08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58</TotalTime>
  <Words>447</Words>
  <Application>Microsoft Office PowerPoint</Application>
  <PresentationFormat>Widescreen</PresentationFormat>
  <Paragraphs>76</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Segoe UI</vt:lpstr>
      <vt:lpstr>Wingdings</vt:lpstr>
      <vt:lpstr>2_Office Theme</vt:lpstr>
      <vt:lpstr>PREPARED BY :</vt:lpstr>
      <vt:lpstr>TABLE OF CONTENTS</vt:lpstr>
      <vt:lpstr>AGENDA</vt:lpstr>
      <vt:lpstr>DATA DESCRIPTION</vt:lpstr>
      <vt:lpstr>PROCESS FOLLOWED IN THE PROJECT</vt:lpstr>
      <vt:lpstr>MODEL 1</vt:lpstr>
      <vt:lpstr>MODEL 2</vt:lpstr>
      <vt:lpstr>MODEL 3</vt:lpstr>
      <vt:lpstr>RESULT</vt:lpstr>
      <vt:lpstr>Any  Questions &amp; answers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dc:title>
  <dc:subject/>
  <dc:creator>Dharaneesh S K</dc:creator>
  <cp:keywords/>
  <dc:description/>
  <cp:lastModifiedBy>jaisaran n</cp:lastModifiedBy>
  <cp:revision>3</cp:revision>
  <dcterms:created xsi:type="dcterms:W3CDTF">2022-07-09T17:20:47Z</dcterms:created>
  <dcterms:modified xsi:type="dcterms:W3CDTF">2022-07-26T06:28:50Z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