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4"/>
  </p:sldMasterIdLst>
  <p:notesMasterIdLst>
    <p:notesMasterId r:id="rId16"/>
  </p:notesMasterIdLst>
  <p:handoutMasterIdLst>
    <p:handoutMasterId r:id="rId17"/>
  </p:handoutMasterIdLst>
  <p:sldIdLst>
    <p:sldId id="1865" r:id="rId5"/>
    <p:sldId id="1866" r:id="rId6"/>
    <p:sldId id="1867" r:id="rId7"/>
    <p:sldId id="1877" r:id="rId8"/>
    <p:sldId id="1869" r:id="rId9"/>
    <p:sldId id="1878" r:id="rId10"/>
    <p:sldId id="1879" r:id="rId11"/>
    <p:sldId id="1880" r:id="rId12"/>
    <p:sldId id="1874" r:id="rId13"/>
    <p:sldId id="1875" r:id="rId14"/>
    <p:sldId id="1876" r:id="rId1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t 1" id="{1CA46CF7-019E-4A07-AEE4-E178E9B912FC}">
          <p14:sldIdLst>
            <p14:sldId id="1865"/>
            <p14:sldId id="1866"/>
            <p14:sldId id="1867"/>
            <p14:sldId id="1877"/>
            <p14:sldId id="1869"/>
            <p14:sldId id="1878"/>
            <p14:sldId id="1879"/>
            <p14:sldId id="1880"/>
            <p14:sldId id="1874"/>
            <p14:sldId id="1875"/>
            <p14:sldId id="18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552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isaran n" initials="jn" lastIdx="1" clrIdx="0">
    <p:extLst>
      <p:ext uri="{19B8F6BF-5375-455C-9EA6-DF929625EA0E}">
        <p15:presenceInfo xmlns:p15="http://schemas.microsoft.com/office/powerpoint/2012/main" userId="dfd0165429c220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734"/>
    <a:srgbClr val="F69000"/>
    <a:srgbClr val="FF2625"/>
    <a:srgbClr val="007788"/>
    <a:srgbClr val="297C2A"/>
    <a:srgbClr val="FE4387"/>
    <a:srgbClr val="01C2D1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41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84"/>
        <p:guide pos="552"/>
        <p:guide pos="7200"/>
        <p:guide pos="4368"/>
      </p:guideLst>
    </p:cSldViewPr>
  </p:slideViewPr>
  <p:outlineViewPr>
    <p:cViewPr>
      <p:scale>
        <a:sx n="33" d="100"/>
        <a:sy n="33" d="100"/>
      </p:scale>
      <p:origin x="0" y="-24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26T11:47:38.229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0E63EFB-A45E-45D2-917C-2262C9B2BC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B3576-EAA7-4886-8787-F094B8D8E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40A2C-D4F8-447C-8646-65B623846323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69D18-8FB0-418D-B70C-328BCC8125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3EAB1-782C-4544-A059-833371A45B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E8B11-E9E4-46BC-B69D-DFCBD1517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14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350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0672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7737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3910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FA415FA-D077-4CB7-8CBC-8F39C7C517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0480" y="2770632"/>
            <a:ext cx="7443216" cy="1325563"/>
          </a:xfrm>
        </p:spPr>
        <p:txBody>
          <a:bodyPr anchor="ctr">
            <a:normAutofit/>
          </a:bodyPr>
          <a:lstStyle>
            <a:lvl1pPr algn="ctr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484D66F-7657-44F5-BAE9-F676B76CBA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00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08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Text Here</a:t>
            </a:r>
          </a:p>
        </p:txBody>
      </p:sp>
      <p:pic>
        <p:nvPicPr>
          <p:cNvPr id="6" name="Graphic 5" hidden="1">
            <a:extLst>
              <a:ext uri="{FF2B5EF4-FFF2-40B4-BE49-F238E27FC236}">
                <a16:creationId xmlns:a16="http://schemas.microsoft.com/office/drawing/2014/main" id="{1979441F-BDF5-41C8-933A-7E284F6703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52905"/>
            <a:ext cx="12192000" cy="85725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E4C7544D-BD57-4504-AC5A-951E353C248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833855"/>
            <a:ext cx="12192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3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text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066358F-3531-4B96-B041-02BD18401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33855"/>
            <a:ext cx="12192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04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E4664-9EEE-4A2F-B223-5F295C6B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4"/>
            <a:ext cx="10667999" cy="646332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US" sz="400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1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02624" y="715962"/>
            <a:ext cx="4227375" cy="4727907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4D0D78-72DF-43BD-8B4F-DE52DA01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AFD71A9-C105-43A7-88DA-9FFC5174CC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00750"/>
            <a:ext cx="12192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591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74AC9B3-247D-45E3-9C91-C248ADAFBA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00750"/>
            <a:ext cx="12192000" cy="8572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B8295CA-882D-4533-80DA-6D6EA012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92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Graphic 7" hidden="1">
            <a:extLst>
              <a:ext uri="{FF2B5EF4-FFF2-40B4-BE49-F238E27FC236}">
                <a16:creationId xmlns:a16="http://schemas.microsoft.com/office/drawing/2014/main" id="{606CCDFE-8488-471E-A2E2-3C7504F25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874" y="0"/>
            <a:ext cx="3558126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A7A9776-2781-49A6-AD44-CE45C0543F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2FE0FB-930A-4056-8430-A6353A5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8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Graphic 7" hidden="1">
            <a:extLst>
              <a:ext uri="{FF2B5EF4-FFF2-40B4-BE49-F238E27FC236}">
                <a16:creationId xmlns:a16="http://schemas.microsoft.com/office/drawing/2014/main" id="{606CCDFE-8488-471E-A2E2-3C7504F25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874" y="0"/>
            <a:ext cx="3558126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A7A9776-2781-49A6-AD44-CE45C0543F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2FE0FB-930A-4056-8430-A6353A5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49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33900" y="1905000"/>
            <a:ext cx="6955734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3" name="Graphic 12" hidden="1">
            <a:extLst>
              <a:ext uri="{FF2B5EF4-FFF2-40B4-BE49-F238E27FC236}">
                <a16:creationId xmlns:a16="http://schemas.microsoft.com/office/drawing/2014/main" id="{8393C3A4-D09E-47EB-B9F0-C1DDDEB3B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10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829B5F1-1C12-4A1B-A83C-BFE17D26D9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2E947-C679-46EB-896A-20E35578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898" y="715961"/>
            <a:ext cx="6955735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spc="-50" baseline="0">
                <a:ln w="3175">
                  <a:noFill/>
                </a:ln>
                <a:solidFill>
                  <a:schemeClr val="tx1"/>
                </a:solidFill>
                <a:effectLst/>
                <a:ea typeface="+mn-ea"/>
                <a:cs typeface="Segoe UI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9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6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33900" y="1905000"/>
            <a:ext cx="6955734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3" name="Graphic 12" hidden="1">
            <a:extLst>
              <a:ext uri="{FF2B5EF4-FFF2-40B4-BE49-F238E27FC236}">
                <a16:creationId xmlns:a16="http://schemas.microsoft.com/office/drawing/2014/main" id="{8393C3A4-D09E-47EB-B9F0-C1DDDEB3B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10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829B5F1-1C12-4A1B-A83C-BFE17D26D9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2E947-C679-46EB-896A-20E35578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898" y="715961"/>
            <a:ext cx="6955735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spc="-50" baseline="0">
                <a:ln w="3175">
                  <a:noFill/>
                </a:ln>
                <a:solidFill>
                  <a:schemeClr val="accent1"/>
                </a:solidFill>
                <a:effectLst/>
                <a:ea typeface="+mn-ea"/>
                <a:cs typeface="Segoe UI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9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6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3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EE98737-74D2-46C7-8655-74871A4203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1248"/>
            <a:ext cx="12192000" cy="42862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146B861-BC3C-4898-95DE-944AB08755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40659"/>
            <a:ext cx="121920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4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 userDrawn="1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16" userDrawn="1">
          <p15:clr>
            <a:srgbClr val="5ACBF0"/>
          </p15:clr>
        </p15:guide>
        <p15:guide id="4" orient="horz" pos="1560" userDrawn="1">
          <p15:clr>
            <a:srgbClr val="5ACBF0"/>
          </p15:clr>
        </p15:guide>
        <p15:guide id="5" orient="horz" pos="39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4FBE5B2-2D6A-4DC6-9944-CF3D7EC50A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1248"/>
            <a:ext cx="12192000" cy="4286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9407BD0-C2EE-44A7-8749-433953FD1F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40659"/>
            <a:ext cx="121920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5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84" userDrawn="1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16" userDrawn="1">
          <p15:clr>
            <a:srgbClr val="5ACBF0"/>
          </p15:clr>
        </p15:guide>
        <p15:guide id="4" orient="horz" pos="4128" userDrawn="1">
          <p15:clr>
            <a:srgbClr val="5ACBF0"/>
          </p15:clr>
        </p15:guide>
        <p15:guide id="5" orient="horz" pos="39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8/12/2022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5586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9" r:id="rId5"/>
    <p:sldLayoutId id="2147483730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A7E8EA-FF4D-4A68-97F9-3EBE97F7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944" y="4243836"/>
            <a:ext cx="4888204" cy="652497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PREPARED</a:t>
            </a:r>
            <a:r>
              <a:rPr lang="en-US" sz="4800" dirty="0">
                <a:solidFill>
                  <a:schemeClr val="accent5"/>
                </a:solidFill>
              </a:rPr>
              <a:t> BY :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B6F4DD06-E451-82EA-5944-5B0F99DC831C}"/>
              </a:ext>
            </a:extLst>
          </p:cNvPr>
          <p:cNvSpPr txBox="1">
            <a:spLocks/>
          </p:cNvSpPr>
          <p:nvPr/>
        </p:nvSpPr>
        <p:spPr>
          <a:xfrm>
            <a:off x="3977500" y="1053548"/>
            <a:ext cx="7442791" cy="15606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solidFill>
                  <a:schemeClr val="accent3"/>
                </a:solidFill>
              </a:rPr>
              <a:t>LOAN STATUS </a:t>
            </a:r>
            <a:r>
              <a:rPr lang="en-US" dirty="0">
                <a:solidFill>
                  <a:schemeClr val="accent5"/>
                </a:solidFill>
              </a:rPr>
              <a:t>PREDICTION</a:t>
            </a: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AE8423F6-7D31-933F-DC9D-F0D88B64052E}"/>
              </a:ext>
            </a:extLst>
          </p:cNvPr>
          <p:cNvSpPr txBox="1">
            <a:spLocks/>
          </p:cNvSpPr>
          <p:nvPr/>
        </p:nvSpPr>
        <p:spPr>
          <a:xfrm>
            <a:off x="6532087" y="5284132"/>
            <a:ext cx="4888204" cy="6524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solidFill>
                  <a:schemeClr val="accent3"/>
                </a:solidFill>
              </a:rPr>
              <a:t>HARSHINI S</a:t>
            </a:r>
          </a:p>
        </p:txBody>
      </p:sp>
    </p:spTree>
    <p:extLst>
      <p:ext uri="{BB962C8B-B14F-4D97-AF65-F5344CB8AC3E}">
        <p14:creationId xmlns:p14="http://schemas.microsoft.com/office/powerpoint/2010/main" val="264752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295400"/>
            <a:ext cx="9141397" cy="2133600"/>
          </a:xfrm>
        </p:spPr>
        <p:txBody>
          <a:bodyPr>
            <a:normAutofit/>
          </a:bodyPr>
          <a:lstStyle/>
          <a:p>
            <a:r>
              <a:rPr lang="en-US" dirty="0"/>
              <a:t>Any </a:t>
            </a:r>
            <a:br>
              <a:rPr lang="en-US" dirty="0"/>
            </a:br>
            <a:r>
              <a:rPr lang="en-US" dirty="0"/>
              <a:t>Questions </a:t>
            </a:r>
            <a:r>
              <a:rPr lang="en-US" dirty="0">
                <a:solidFill>
                  <a:schemeClr val="accent3"/>
                </a:solidFill>
              </a:rPr>
              <a:t>&amp;</a:t>
            </a:r>
            <a:r>
              <a:rPr lang="en-US" dirty="0"/>
              <a:t> answers</a:t>
            </a:r>
          </a:p>
        </p:txBody>
      </p:sp>
    </p:spTree>
    <p:extLst>
      <p:ext uri="{BB962C8B-B14F-4D97-AF65-F5344CB8AC3E}">
        <p14:creationId xmlns:p14="http://schemas.microsoft.com/office/powerpoint/2010/main" val="244378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34254B-4837-4E59-8D24-19908000C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938461"/>
            <a:ext cx="6955735" cy="1189038"/>
          </a:xfrm>
        </p:spPr>
        <p:txBody>
          <a:bodyPr/>
          <a:lstStyle/>
          <a:p>
            <a:r>
              <a:rPr lang="en-US" dirty="0">
                <a:solidFill>
                  <a:srgbClr val="F69000"/>
                </a:solidFill>
              </a:rPr>
              <a:t>THANK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320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302849-2A9A-47A4-A0EB-5A3FA8BE7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400" dirty="0"/>
              <a:t> Agenda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400" dirty="0"/>
              <a:t> Data Description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400" dirty="0"/>
              <a:t> Process followed in the project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400" dirty="0"/>
              <a:t> Model 1, Model 2 and Model 3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400" dirty="0"/>
              <a:t> Result</a:t>
            </a:r>
          </a:p>
        </p:txBody>
      </p:sp>
    </p:spTree>
    <p:extLst>
      <p:ext uri="{BB962C8B-B14F-4D97-AF65-F5344CB8AC3E}">
        <p14:creationId xmlns:p14="http://schemas.microsoft.com/office/powerpoint/2010/main" val="395190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75104"/>
            <a:ext cx="9141397" cy="61555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34817" y="2929401"/>
            <a:ext cx="8731881" cy="2344965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It is a classification problem , given information about the application we have to predict whether the they’ll be to pay the loan or not. The </a:t>
            </a:r>
            <a:r>
              <a:rPr lang="en-US" dirty="0">
                <a:solidFill>
                  <a:srgbClr val="D5D5D5"/>
                </a:solidFill>
                <a:latin typeface="Roboto" panose="02000000000000000000" pitchFamily="2" charset="0"/>
              </a:rPr>
              <a:t>bank</a:t>
            </a:r>
            <a:r>
              <a:rPr 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wants to automate the loan eligibility process (real time) based on customer detail provided while filling online </a:t>
            </a:r>
            <a:r>
              <a:rPr lang="en-US" b="0" i="0" dirty="0">
                <a:solidFill>
                  <a:srgbClr val="D5D5D5"/>
                </a:solidFill>
                <a:effectLst/>
              </a:rPr>
              <a:t>application</a:t>
            </a:r>
            <a:r>
              <a:rPr 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form. These details are Gender, Marital Status, Education, Number of Dependents, Income, Loan Amount, Credit History and others. To automate this process, they have given a problem to identify the customers segments, those are eligible for loan amount so that they can specifically target these customers.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4AA50-CDF5-67BB-BCB5-073AFF6E4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901678"/>
            <a:ext cx="9141397" cy="615553"/>
          </a:xfrm>
        </p:spPr>
        <p:txBody>
          <a:bodyPr/>
          <a:lstStyle/>
          <a:p>
            <a:r>
              <a:rPr lang="en-IN" dirty="0"/>
              <a:t>DATA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CE7EB-833A-C483-152F-3A853091B8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5302" y="1828800"/>
            <a:ext cx="4212890" cy="3988904"/>
          </a:xfrm>
        </p:spPr>
        <p:txBody>
          <a:bodyPr/>
          <a:lstStyle/>
          <a:p>
            <a:endParaRPr lang="en-IN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D5D5D5"/>
                </a:solidFill>
                <a:effectLst/>
              </a:rPr>
              <a:t>Loan_ID</a:t>
            </a:r>
            <a:r>
              <a:rPr lang="en-US" sz="2400" b="0" i="0" dirty="0">
                <a:solidFill>
                  <a:srgbClr val="D5D5D5"/>
                </a:solidFill>
                <a:effectLst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5D5D5"/>
                </a:solidFill>
                <a:effectLst/>
              </a:rPr>
              <a:t>Gender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5D5D5"/>
                </a:solidFill>
                <a:effectLst/>
              </a:rPr>
              <a:t>Married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5D5D5"/>
                </a:solidFill>
                <a:effectLst/>
              </a:rPr>
              <a:t>Dependents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5D5D5"/>
                </a:solidFill>
                <a:effectLst/>
              </a:rPr>
              <a:t>Education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D5D5D5"/>
                </a:solidFill>
                <a:effectLst/>
              </a:rPr>
              <a:t>Self_Employed</a:t>
            </a:r>
            <a:endParaRPr lang="en-US" sz="2400" b="0" i="0" dirty="0">
              <a:solidFill>
                <a:srgbClr val="D5D5D5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D5D5D5"/>
                </a:solidFill>
                <a:effectLst/>
              </a:rPr>
              <a:t>ApplicantIncome</a:t>
            </a:r>
            <a:endParaRPr lang="en-US" sz="2400" b="0" i="0" dirty="0">
              <a:solidFill>
                <a:srgbClr val="D5D5D5"/>
              </a:solidFill>
              <a:effectLst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12CFD7E-F57D-89ED-C8B7-39EE31102A12}"/>
              </a:ext>
            </a:extLst>
          </p:cNvPr>
          <p:cNvSpPr txBox="1">
            <a:spLocks/>
          </p:cNvSpPr>
          <p:nvPr/>
        </p:nvSpPr>
        <p:spPr>
          <a:xfrm>
            <a:off x="5738192" y="1828800"/>
            <a:ext cx="4212890" cy="398890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D5D5D5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D5D5D5"/>
                </a:solidFill>
                <a:effectLst/>
              </a:rPr>
              <a:t>CoapplicantIncome</a:t>
            </a:r>
            <a:endParaRPr lang="en-US" sz="2400" b="0" i="0" dirty="0">
              <a:solidFill>
                <a:srgbClr val="D5D5D5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D5D5D5"/>
                </a:solidFill>
                <a:effectLst/>
              </a:rPr>
              <a:t>LoanAmount</a:t>
            </a:r>
            <a:endParaRPr lang="en-US" sz="2400" b="0" i="0" dirty="0">
              <a:solidFill>
                <a:srgbClr val="D5D5D5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D5D5D5"/>
                </a:solidFill>
                <a:effectLst/>
              </a:rPr>
              <a:t>Loan_Amount_Term</a:t>
            </a:r>
            <a:endParaRPr lang="en-US" sz="2400" b="0" i="0" dirty="0">
              <a:solidFill>
                <a:srgbClr val="D5D5D5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D5D5D5"/>
                </a:solidFill>
                <a:effectLst/>
              </a:rPr>
              <a:t>Credit_History</a:t>
            </a:r>
            <a:r>
              <a:rPr lang="en-US" sz="2400" b="0" i="0" dirty="0">
                <a:solidFill>
                  <a:srgbClr val="D5D5D5"/>
                </a:solidFill>
                <a:effectLst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D5D5D5"/>
                </a:solidFill>
                <a:effectLst/>
              </a:rPr>
              <a:t>Property_Area</a:t>
            </a:r>
            <a:r>
              <a:rPr lang="en-US" sz="2400" b="0" i="0" dirty="0">
                <a:solidFill>
                  <a:srgbClr val="D5D5D5"/>
                </a:solidFill>
                <a:effectLst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D5D5D5"/>
                </a:solidFill>
                <a:effectLst/>
              </a:rPr>
              <a:t>Loan_Status</a:t>
            </a:r>
            <a:r>
              <a:rPr lang="en-US" sz="2400" b="0" i="0" dirty="0">
                <a:solidFill>
                  <a:srgbClr val="D5D5D5"/>
                </a:solidFill>
                <a:effectLst/>
              </a:rPr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0083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692151"/>
            <a:ext cx="10417629" cy="639979"/>
          </a:xfrm>
        </p:spPr>
        <p:txBody>
          <a:bodyPr>
            <a:normAutofit/>
          </a:bodyPr>
          <a:lstStyle/>
          <a:p>
            <a:r>
              <a:rPr lang="en-US" dirty="0"/>
              <a:t>PROCESS FOLLOWED IN THE PROJECT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90A16C-1235-4DE1-9AE7-2F7599C83F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7185" y="1604958"/>
            <a:ext cx="10417629" cy="713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>
                <a:latin typeface="+mj-lt"/>
              </a:rPr>
              <a:t>There are six process followed in the Project.</a:t>
            </a:r>
            <a:endParaRPr lang="en-US" altLang="en-US" sz="2400" b="0" dirty="0">
              <a:latin typeface="+mj-lt"/>
            </a:endParaRPr>
          </a:p>
        </p:txBody>
      </p:sp>
      <p:graphicFrame>
        <p:nvGraphicFramePr>
          <p:cNvPr id="7" name="Group 85">
            <a:extLst>
              <a:ext uri="{FF2B5EF4-FFF2-40B4-BE49-F238E27FC236}">
                <a16:creationId xmlns:a16="http://schemas.microsoft.com/office/drawing/2014/main" id="{AD3D3348-39B0-440D-88BE-1A8FA98919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5223208"/>
              </p:ext>
            </p:extLst>
          </p:nvPr>
        </p:nvGraphicFramePr>
        <p:xfrm>
          <a:off x="762000" y="2590800"/>
          <a:ext cx="10668000" cy="2834640"/>
        </p:xfrm>
        <a:graphic>
          <a:graphicData uri="http://schemas.openxmlformats.org/drawingml/2006/table">
            <a:tbl>
              <a:tblPr firstRow="1"/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st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 Process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 Process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3rd Process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4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 Process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5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 Process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6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 Process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 Collection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 Cleaning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Building Model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Training Model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Testing Model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Make Prediction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Collecting of the data</a:t>
                      </a:r>
                    </a:p>
                  </a:txBody>
                  <a:tcPr marT="1828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Pre-Processing of the data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Fitting into a model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Trains the particular data according to the model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Testing the particular data according to the model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Result 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78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1518F3-4472-5C38-F994-B4591E688F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7930" y="1921565"/>
            <a:ext cx="11516139" cy="2358887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2400" dirty="0"/>
              <a:t>Fitting the Support Vector Machine Classification method.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2400" dirty="0"/>
              <a:t>Training the data.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2400" dirty="0"/>
              <a:t>Testing the data.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2400" dirty="0"/>
              <a:t>By using the </a:t>
            </a:r>
            <a:r>
              <a:rPr lang="en-IN" sz="2400" dirty="0" err="1"/>
              <a:t>sklearn.metrics</a:t>
            </a:r>
            <a:r>
              <a:rPr lang="en-IN" sz="2400" dirty="0"/>
              <a:t> we predict the (Accuracy Score, Confusion Matrix, Classification Report)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2400" dirty="0"/>
              <a:t>The SVM Classification gives the Accuracy of 0.80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I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910D0-B11E-268F-1494-698C704E1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023" y="543870"/>
            <a:ext cx="9141397" cy="615553"/>
          </a:xfrm>
        </p:spPr>
        <p:txBody>
          <a:bodyPr/>
          <a:lstStyle/>
          <a:p>
            <a:r>
              <a:rPr lang="en-IN" dirty="0">
                <a:solidFill>
                  <a:schemeClr val="accent3"/>
                </a:solidFill>
              </a:rPr>
              <a:t>MODEL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3A8C2B-3193-1C30-ED17-2230BF0FD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532" y="3251447"/>
            <a:ext cx="4119238" cy="245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3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068B8A-9647-4DA1-7892-CB3D0B0C99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4434" y="1225118"/>
            <a:ext cx="11463130" cy="1988599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2400" dirty="0"/>
              <a:t>Fitting the Logistic Regression Classification method.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2400" dirty="0"/>
              <a:t>Training the data.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2400" dirty="0"/>
              <a:t>Testing the data.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2400" dirty="0"/>
              <a:t>By using the </a:t>
            </a:r>
            <a:r>
              <a:rPr lang="en-IN" sz="2400" dirty="0" err="1"/>
              <a:t>sklearn.metrics</a:t>
            </a:r>
            <a:r>
              <a:rPr lang="en-IN" sz="2400" dirty="0"/>
              <a:t> we predict the (Accuracy Score, Confusion Matrix, Classification Report)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2400" dirty="0"/>
              <a:t>The Logistic Regression Classification gives the Accuracy of  0.82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BBE3DA-2841-0A13-5173-70DD7847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504531"/>
            <a:ext cx="9141397" cy="615553"/>
          </a:xfrm>
        </p:spPr>
        <p:txBody>
          <a:bodyPr/>
          <a:lstStyle/>
          <a:p>
            <a:r>
              <a:rPr lang="en-IN" dirty="0">
                <a:solidFill>
                  <a:schemeClr val="accent3"/>
                </a:solidFill>
              </a:rPr>
              <a:t>MODEL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8EF5FB-E6D7-C1D5-526F-4CE5D8D9E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838" y="3318751"/>
            <a:ext cx="5788241" cy="249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7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EA29DA-211A-6129-3636-37A1685F1B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809" y="1100831"/>
            <a:ext cx="11476382" cy="2476870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2400" dirty="0"/>
              <a:t>Fitting the Hyperparameter tuning method.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2400" dirty="0"/>
              <a:t>Creating the hyperparameter grid.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2400" dirty="0"/>
              <a:t>Instantiating logistic regression classifier.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2400" dirty="0"/>
              <a:t>Instantiating the </a:t>
            </a:r>
            <a:r>
              <a:rPr lang="en-IN" sz="2400" dirty="0" err="1"/>
              <a:t>GridSearchCv</a:t>
            </a:r>
            <a:r>
              <a:rPr lang="en-IN" sz="2400" dirty="0"/>
              <a:t> object.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2400" dirty="0"/>
              <a:t>This hyperparameter tuning gives the Best score of  0.97 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2400" dirty="0"/>
              <a:t>Displays the True and False Positive Rate.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2400" dirty="0"/>
              <a:t>Prediction for a model.</a:t>
            </a:r>
          </a:p>
          <a:p>
            <a:endParaRPr lang="en-I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A7749C-E896-3791-A166-B757BBAB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384843"/>
            <a:ext cx="9141397" cy="615553"/>
          </a:xfrm>
        </p:spPr>
        <p:txBody>
          <a:bodyPr/>
          <a:lstStyle/>
          <a:p>
            <a:r>
              <a:rPr lang="en-IN" dirty="0">
                <a:solidFill>
                  <a:schemeClr val="accent3"/>
                </a:solidFill>
              </a:rPr>
              <a:t>MODEL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A94ED-60AB-2DB9-3DAD-DAE60456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727" y="3284737"/>
            <a:ext cx="5162550" cy="238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80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882904"/>
            <a:ext cx="9141397" cy="61555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69000"/>
                </a:solidFill>
              </a:rPr>
              <a:t>RESULT</a:t>
            </a:r>
            <a:endParaRPr lang="en-US" b="1" dirty="0">
              <a:solidFill>
                <a:srgbClr val="F69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1" y="2346305"/>
            <a:ext cx="9862344" cy="1534757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D5D5D5"/>
                </a:solidFill>
                <a:effectLst/>
              </a:rPr>
              <a:t>FOR THIS PREDICTION I USED SVM AND LOGISTIC REGRESSION BY USING SVM IT GIVES ACCURACY OF 80% FOR LOGISTIC REGRESSION IT GIVES 82% SO I USED HYPER PARAMETER TUNING FOR LOGISTIC REGRESSION TO IMPROVE ACCURACY AND SET DATA TO BE </a:t>
            </a:r>
            <a:r>
              <a:rPr lang="en-US" b="0" i="0" dirty="0">
                <a:solidFill>
                  <a:schemeClr val="accent6">
                    <a:lumMod val="85000"/>
                  </a:schemeClr>
                </a:solidFill>
                <a:effectLst/>
              </a:rPr>
              <a:t>FIT . IT </a:t>
            </a:r>
            <a:r>
              <a:rPr lang="en-US" b="0" i="0" dirty="0">
                <a:solidFill>
                  <a:srgbClr val="D5D5D5"/>
                </a:solidFill>
                <a:effectLst/>
              </a:rPr>
              <a:t>GIVES A ACCURACY OF 97%.SO LOGISTIC REGRESSION IS THE BEST MODEL FOR ANALYSING</a:t>
            </a:r>
          </a:p>
          <a:p>
            <a:pPr algn="l"/>
            <a:r>
              <a:rPr lang="en-US" b="0" i="0" dirty="0">
                <a:solidFill>
                  <a:srgbClr val="D5D5D5"/>
                </a:solidFill>
                <a:effectLst/>
              </a:rPr>
              <a:t>LOAN STATUS PREDICTION.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48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Office Theme">
  <a:themeElements>
    <a:clrScheme name="Custom 24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264653"/>
      </a:accent1>
      <a:accent2>
        <a:srgbClr val="2A9D8F"/>
      </a:accent2>
      <a:accent3>
        <a:srgbClr val="E9C46A"/>
      </a:accent3>
      <a:accent4>
        <a:srgbClr val="F4A261"/>
      </a:accent4>
      <a:accent5>
        <a:srgbClr val="E76F51"/>
      </a:accent5>
      <a:accent6>
        <a:srgbClr val="FFFFFF"/>
      </a:accent6>
      <a:hlink>
        <a:srgbClr val="FFFFFF"/>
      </a:hlink>
      <a:folHlink>
        <a:srgbClr val="FFFFFF"/>
      </a:folHlink>
    </a:clrScheme>
    <a:fontScheme name="Heritage and Histor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ck History Month_TM10103076_Win32_LH_v4" id="{5AE25372-5B71-4B3F-A332-C4D84C968E46}" vid="{07F4610E-88B6-4CC8-AAA7-899DFEA9E17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89EEA4-141F-4066-B57B-E44468FB3D6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CFAAC47-BD84-465D-B982-7A75BCC08F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A967B1-A0A0-415E-82CC-A85AEE3A67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Black History Month presentation</Template>
  <TotalTime>66</TotalTime>
  <Words>447</Words>
  <Application>Microsoft Office PowerPoint</Application>
  <PresentationFormat>Widescreen</PresentationFormat>
  <Paragraphs>76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Roboto</vt:lpstr>
      <vt:lpstr>Segoe UI</vt:lpstr>
      <vt:lpstr>Wingdings</vt:lpstr>
      <vt:lpstr>2_Office Theme</vt:lpstr>
      <vt:lpstr>PREPARED BY :</vt:lpstr>
      <vt:lpstr>TABLE OF CONTENTS</vt:lpstr>
      <vt:lpstr>AGENDA</vt:lpstr>
      <vt:lpstr>DATA DESCRIPTION</vt:lpstr>
      <vt:lpstr>PROCESS FOLLOWED IN THE PROJECT</vt:lpstr>
      <vt:lpstr>MODEL 1</vt:lpstr>
      <vt:lpstr>MODEL 2</vt:lpstr>
      <vt:lpstr>MODEL 3</vt:lpstr>
      <vt:lpstr>RESULT</vt:lpstr>
      <vt:lpstr>Any  Questions &amp; answers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PREPARED BY :</dc:title>
  <dc:subject/>
  <dc:creator>Dharaneesh S K</dc:creator>
  <cp:keywords/>
  <dc:description/>
  <cp:lastModifiedBy>S HARSHINI</cp:lastModifiedBy>
  <cp:revision>4</cp:revision>
  <dcterms:created xsi:type="dcterms:W3CDTF">2022-07-09T17:20:47Z</dcterms:created>
  <dcterms:modified xsi:type="dcterms:W3CDTF">2022-08-12T04:59:51Z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