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embeddedFontLst>
    <p:embeddedFont>
      <p:font typeface="Alfa Slab One" panose="020B0604020202020204" charset="0"/>
      <p:regular r:id="rId14"/>
    </p:embeddedFont>
    <p:embeddedFont>
      <p:font typeface="Google Sans" panose="020B060402020202020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9BD28-EE8D-40F4-992F-F0C7D7208E2A}">
  <a:tblStyle styleId="{4379BD28-EE8D-40F4-992F-F0C7D7208E2A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DFC"/>
          </a:solidFill>
        </a:fill>
      </a:tcStyle>
    </a:wholeTbl>
    <a:band1H>
      <a:tcTxStyle/>
      <a:tcStyle>
        <a:tcBdr/>
        <a:fill>
          <a:solidFill>
            <a:srgbClr val="D4D9F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D9F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154c8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6c154c8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c154c8b5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6c154c8b5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154c8b5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c154c8b5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154c8b5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c154c8b5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154c8b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c154c8b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154c8b5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6c154c8b5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154c8b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6c154c8b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154c8b5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6c154c8b5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154c8b5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6c154c8b5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c154c8b5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6c154c8b5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>
  <p:cSld name="Title-Sub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  <a:defRPr sz="3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704815" y="883270"/>
            <a:ext cx="7495047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0" u="none" strike="noStrike" cap="none" dirty="0">
                <a:latin typeface="Google Sans"/>
                <a:ea typeface="Google Sans"/>
                <a:cs typeface="Google Sans"/>
                <a:sym typeface="Google Sans"/>
              </a:rPr>
              <a:t>Movie Box Office Revenue Prediction</a:t>
            </a:r>
            <a:endParaRPr sz="36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3132306" y="1434038"/>
            <a:ext cx="28794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3132306" y="3663743"/>
            <a:ext cx="28794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7FDA4-C41C-EF3D-EFD7-752E0367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100" y="2117105"/>
            <a:ext cx="380047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Roadmap, metrics milestones</a:t>
            </a:r>
            <a:endParaRPr/>
          </a:p>
        </p:txBody>
      </p:sp>
      <p:cxnSp>
        <p:nvCxnSpPr>
          <p:cNvPr id="241" name="Google Shape;241;p26"/>
          <p:cNvCxnSpPr/>
          <p:nvPr/>
        </p:nvCxnSpPr>
        <p:spPr>
          <a:xfrm>
            <a:off x="4648199" y="1758609"/>
            <a:ext cx="14022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26"/>
          <p:cNvSpPr txBox="1"/>
          <p:nvPr/>
        </p:nvSpPr>
        <p:spPr>
          <a:xfrm>
            <a:off x="4648199" y="1335066"/>
            <a:ext cx="41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None/>
            </a:pPr>
            <a:r>
              <a:rPr lang="en" sz="2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Milestone #1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648199" y="1800902"/>
            <a:ext cx="4101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" sz="10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Training the model on historical data, this marks the first time the model making prediction.</a:t>
            </a:r>
            <a:endParaRPr sz="1051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26"/>
          <p:cNvCxnSpPr/>
          <p:nvPr/>
        </p:nvCxnSpPr>
        <p:spPr>
          <a:xfrm>
            <a:off x="4648199" y="2848802"/>
            <a:ext cx="140220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26"/>
          <p:cNvSpPr txBox="1"/>
          <p:nvPr/>
        </p:nvSpPr>
        <p:spPr>
          <a:xfrm>
            <a:off x="4648199" y="2425259"/>
            <a:ext cx="41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</a:pPr>
            <a:r>
              <a:rPr lang="en" sz="24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Milestone #2</a:t>
            </a:r>
            <a:endParaRPr sz="1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4648199" y="2891095"/>
            <a:ext cx="4101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" sz="10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Creating and selecting the right features that improve the model predicting power.</a:t>
            </a:r>
            <a:endParaRPr sz="1051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" name="Google Shape;247;p26"/>
          <p:cNvCxnSpPr/>
          <p:nvPr/>
        </p:nvCxnSpPr>
        <p:spPr>
          <a:xfrm>
            <a:off x="4648199" y="3924932"/>
            <a:ext cx="1402200" cy="0"/>
          </a:xfrm>
          <a:prstGeom prst="straightConnector1">
            <a:avLst/>
          </a:prstGeom>
          <a:noFill/>
          <a:ln w="571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26"/>
          <p:cNvSpPr txBox="1"/>
          <p:nvPr/>
        </p:nvSpPr>
        <p:spPr>
          <a:xfrm>
            <a:off x="4648199" y="3501390"/>
            <a:ext cx="41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None/>
            </a:pPr>
            <a:r>
              <a:rPr lang="en" sz="2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Milestone #3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4648199" y="3967224"/>
            <a:ext cx="4101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" sz="10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Deploying the model in a productive environment, ensuring it can provide real-time prediction as needed. </a:t>
            </a:r>
            <a:endParaRPr sz="1051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D14576-359B-F936-4E0D-57139162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46" y="2076450"/>
            <a:ext cx="8368500" cy="4953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623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/>
              <a:t>Team-13</a:t>
            </a:r>
            <a:endParaRPr dirty="0"/>
          </a:p>
        </p:txBody>
      </p:sp>
      <p:sp>
        <p:nvSpPr>
          <p:cNvPr id="79" name="Google Shape;79;p17"/>
          <p:cNvSpPr/>
          <p:nvPr/>
        </p:nvSpPr>
        <p:spPr>
          <a:xfrm>
            <a:off x="3513642" y="3488304"/>
            <a:ext cx="20991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868707" y="3649986"/>
            <a:ext cx="1511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910092" y="2813732"/>
            <a:ext cx="1511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evaluation</a:t>
            </a:r>
          </a:p>
        </p:txBody>
      </p:sp>
      <p:sp>
        <p:nvSpPr>
          <p:cNvPr id="83" name="Google Shape;83;p17"/>
          <p:cNvSpPr/>
          <p:nvPr/>
        </p:nvSpPr>
        <p:spPr>
          <a:xfrm>
            <a:off x="6746463" y="3649986"/>
            <a:ext cx="1511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84027-32CD-4847-7EEA-E9FEE60C7AD5}"/>
              </a:ext>
            </a:extLst>
          </p:cNvPr>
          <p:cNvSpPr/>
          <p:nvPr/>
        </p:nvSpPr>
        <p:spPr>
          <a:xfrm>
            <a:off x="685121" y="1615847"/>
            <a:ext cx="1694986" cy="7005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87290-DDA8-4756-EA30-9B107DDB8B04}"/>
              </a:ext>
            </a:extLst>
          </p:cNvPr>
          <p:cNvSpPr txBox="1"/>
          <p:nvPr/>
        </p:nvSpPr>
        <p:spPr>
          <a:xfrm>
            <a:off x="1010407" y="1812208"/>
            <a:ext cx="122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Harshitha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63A2B-3714-0278-1E74-A7C29E94D3ED}"/>
              </a:ext>
            </a:extLst>
          </p:cNvPr>
          <p:cNvSpPr/>
          <p:nvPr/>
        </p:nvSpPr>
        <p:spPr>
          <a:xfrm>
            <a:off x="2877014" y="1632066"/>
            <a:ext cx="1694986" cy="700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0BEE9-C35E-7975-26EA-A536B4D8A955}"/>
              </a:ext>
            </a:extLst>
          </p:cNvPr>
          <p:cNvSpPr/>
          <p:nvPr/>
        </p:nvSpPr>
        <p:spPr>
          <a:xfrm>
            <a:off x="5068907" y="1632066"/>
            <a:ext cx="1694986" cy="700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3ABD03-5848-BE63-BDE2-A0EB5CFB87CD}"/>
              </a:ext>
            </a:extLst>
          </p:cNvPr>
          <p:cNvSpPr/>
          <p:nvPr/>
        </p:nvSpPr>
        <p:spPr>
          <a:xfrm>
            <a:off x="7260800" y="1632066"/>
            <a:ext cx="1694986" cy="700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5687D-D0F0-2C4C-695D-1B9BA00D0A77}"/>
              </a:ext>
            </a:extLst>
          </p:cNvPr>
          <p:cNvSpPr txBox="1"/>
          <p:nvPr/>
        </p:nvSpPr>
        <p:spPr>
          <a:xfrm>
            <a:off x="3193678" y="1828427"/>
            <a:ext cx="122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Madhav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3B9AC-0C95-E0D0-E6A8-C4713D5E1358}"/>
              </a:ext>
            </a:extLst>
          </p:cNvPr>
          <p:cNvSpPr txBox="1"/>
          <p:nvPr/>
        </p:nvSpPr>
        <p:spPr>
          <a:xfrm>
            <a:off x="5364133" y="1818578"/>
            <a:ext cx="122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Bhargavi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2F603-74C9-2F63-07F9-5A1E764B130F}"/>
              </a:ext>
            </a:extLst>
          </p:cNvPr>
          <p:cNvSpPr txBox="1"/>
          <p:nvPr/>
        </p:nvSpPr>
        <p:spPr>
          <a:xfrm>
            <a:off x="7494386" y="1812207"/>
            <a:ext cx="122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bg2">
                    <a:lumMod val="50000"/>
                  </a:schemeClr>
                </a:solidFill>
              </a:rPr>
              <a:t>Saiganesh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Google Shape;82;p17">
            <a:extLst>
              <a:ext uri="{FF2B5EF4-FFF2-40B4-BE49-F238E27FC236}">
                <a16:creationId xmlns:a16="http://schemas.microsoft.com/office/drawing/2014/main" id="{B2C78E91-E17C-B694-37FA-87AE259B3D71}"/>
              </a:ext>
            </a:extLst>
          </p:cNvPr>
          <p:cNvSpPr/>
          <p:nvPr/>
        </p:nvSpPr>
        <p:spPr>
          <a:xfrm>
            <a:off x="5080547" y="2810935"/>
            <a:ext cx="1595316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 sz="10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82;p17">
            <a:extLst>
              <a:ext uri="{FF2B5EF4-FFF2-40B4-BE49-F238E27FC236}">
                <a16:creationId xmlns:a16="http://schemas.microsoft.com/office/drawing/2014/main" id="{27138336-738D-E9C2-E528-BEA2FA859428}"/>
              </a:ext>
            </a:extLst>
          </p:cNvPr>
          <p:cNvSpPr/>
          <p:nvPr/>
        </p:nvSpPr>
        <p:spPr>
          <a:xfrm>
            <a:off x="7260800" y="2939469"/>
            <a:ext cx="1603193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Model development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82;p17">
            <a:extLst>
              <a:ext uri="{FF2B5EF4-FFF2-40B4-BE49-F238E27FC236}">
                <a16:creationId xmlns:a16="http://schemas.microsoft.com/office/drawing/2014/main" id="{04564CB4-FD4F-E253-BA7F-748D656CE52F}"/>
              </a:ext>
            </a:extLst>
          </p:cNvPr>
          <p:cNvSpPr/>
          <p:nvPr/>
        </p:nvSpPr>
        <p:spPr>
          <a:xfrm>
            <a:off x="868707" y="2907031"/>
            <a:ext cx="1511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-Team Leader</a:t>
            </a:r>
            <a:endParaRPr lang="en" sz="10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Model 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57976" y="197219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97" name="Google Shape;97;p18"/>
          <p:cNvSpPr/>
          <p:nvPr/>
        </p:nvSpPr>
        <p:spPr>
          <a:xfrm>
            <a:off x="7933776" y="1639924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933776" y="3651358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084927" y="1639924"/>
            <a:ext cx="539422" cy="559230"/>
          </a:xfrm>
          <a:custGeom>
            <a:avLst/>
            <a:gdLst/>
            <a:ahLst/>
            <a:cxnLst/>
            <a:rect l="l" t="t" r="r" b="b"/>
            <a:pathLst>
              <a:path w="3186" h="3299" extrusionOk="0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AA3F58-B46A-D16B-9EA9-637755421330}"/>
              </a:ext>
            </a:extLst>
          </p:cNvPr>
          <p:cNvSpPr/>
          <p:nvPr/>
        </p:nvSpPr>
        <p:spPr>
          <a:xfrm>
            <a:off x="529532" y="1125302"/>
            <a:ext cx="6986390" cy="1754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“The first issue is that 50% of the time, movies have the opposite outcome; why does this happen? due to the model's structural components? or flawed data?”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B741BC-20FE-F45F-B37A-7F55A9634EF1}"/>
              </a:ext>
            </a:extLst>
          </p:cNvPr>
          <p:cNvSpPr/>
          <p:nvPr/>
        </p:nvSpPr>
        <p:spPr>
          <a:xfrm>
            <a:off x="529532" y="3114561"/>
            <a:ext cx="6986390" cy="1754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this project another most common problem is underfitting and overfitting.?</a:t>
            </a:r>
            <a:r>
              <a:rPr lang="en-US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”,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371400" y="1814926"/>
            <a:ext cx="2667000" cy="2373900"/>
          </a:xfrm>
          <a:prstGeom prst="roundRect">
            <a:avLst>
              <a:gd name="adj" fmla="val 24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5720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#1</a:t>
            </a:r>
            <a:br>
              <a:rPr lang="en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Building Better Models with high Accuracy Training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-US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high-accuracy</a:t>
            </a:r>
            <a:endParaRPr dirty="0"/>
          </a:p>
        </p:txBody>
      </p:sp>
      <p:sp>
        <p:nvSpPr>
          <p:cNvPr id="111" name="Google Shape;111;p19"/>
          <p:cNvSpPr/>
          <p:nvPr/>
        </p:nvSpPr>
        <p:spPr>
          <a:xfrm>
            <a:off x="1374075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231682" y="1814926"/>
            <a:ext cx="2667000" cy="2373900"/>
          </a:xfrm>
          <a:prstGeom prst="roundRect">
            <a:avLst>
              <a:gd name="adj" fmla="val 244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317408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#2</a:t>
            </a:r>
            <a:br>
              <a:rPr lang="en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 More features according to problem</a:t>
            </a:r>
            <a:endParaRPr dirty="0"/>
          </a:p>
        </p:txBody>
      </p:sp>
      <p:sp>
        <p:nvSpPr>
          <p:cNvPr id="114" name="Google Shape;114;p19"/>
          <p:cNvSpPr/>
          <p:nvPr/>
        </p:nvSpPr>
        <p:spPr>
          <a:xfrm>
            <a:off x="4224757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82363" y="1814926"/>
            <a:ext cx="2667000" cy="2373900"/>
          </a:xfrm>
          <a:prstGeom prst="roundRect">
            <a:avLst>
              <a:gd name="adj" fmla="val 193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16809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#3</a:t>
            </a:r>
            <a:br>
              <a:rPr lang="en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 Hyperparameters to improve prediction accuracy.</a:t>
            </a:r>
            <a:endParaRPr dirty="0"/>
          </a:p>
        </p:txBody>
      </p:sp>
      <p:sp>
        <p:nvSpPr>
          <p:cNvPr id="117" name="Google Shape;117;p19"/>
          <p:cNvSpPr/>
          <p:nvPr/>
        </p:nvSpPr>
        <p:spPr>
          <a:xfrm>
            <a:off x="7075438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1F7A7F-90BB-C4D3-6D87-AACA97B7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Output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BA073-759A-8225-94FB-40737B5A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34069"/>
            <a:ext cx="3704103" cy="3033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7A193-33B6-D99A-B0F6-06F31044D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28" y="1234069"/>
            <a:ext cx="4454950" cy="2831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Business model / Plan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910124" y="2308014"/>
            <a:ext cx="1323900" cy="1323900"/>
          </a:xfrm>
          <a:prstGeom prst="ellipse">
            <a:avLst/>
          </a:prstGeom>
          <a:solidFill>
            <a:srgbClr val="364349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3207602" y="1605570"/>
            <a:ext cx="2728350" cy="2728350"/>
            <a:chOff x="3221982" y="1485392"/>
            <a:chExt cx="2700000" cy="2700000"/>
          </a:xfrm>
        </p:grpSpPr>
        <p:sp>
          <p:nvSpPr>
            <p:cNvPr id="146" name="Google Shape;146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2600000"/>
                <a:gd name="adj2" fmla="val 162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9000000"/>
                <a:gd name="adj2" fmla="val 126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5400000"/>
                <a:gd name="adj2" fmla="val 90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800000"/>
                <a:gd name="adj2" fmla="val 54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9800000"/>
                <a:gd name="adj2" fmla="val 18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6200000"/>
                <a:gd name="adj2" fmla="val 198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1"/>
          <p:cNvSpPr txBox="1"/>
          <p:nvPr/>
        </p:nvSpPr>
        <p:spPr>
          <a:xfrm>
            <a:off x="2334986" y="1344476"/>
            <a:ext cx="1742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900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351991" y="4359232"/>
            <a:ext cx="17523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-US" sz="1200" b="1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n-US" sz="9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1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Engineering</a:t>
            </a:r>
            <a:endParaRPr sz="1200" b="1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228141" y="3499023"/>
            <a:ext cx="1757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Model Creation</a:t>
            </a:r>
            <a:endParaRPr sz="900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228141" y="2268560"/>
            <a:ext cx="1758601" cy="30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Train and test / </a:t>
            </a:r>
            <a:r>
              <a:rPr lang="en-US" sz="1200" b="1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825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157312" y="3499023"/>
            <a:ext cx="1742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Models Analysis</a:t>
            </a:r>
            <a:endParaRPr sz="900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157312" y="2268561"/>
            <a:ext cx="1742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Data Verification</a:t>
            </a:r>
            <a:endParaRPr sz="900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4153002" y="1104316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159" name="Google Shape;159;p21"/>
          <p:cNvSpPr/>
          <p:nvPr/>
        </p:nvSpPr>
        <p:spPr>
          <a:xfrm>
            <a:off x="5181261" y="1898306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</a:p>
        </p:txBody>
      </p:sp>
      <p:sp>
        <p:nvSpPr>
          <p:cNvPr id="160" name="Google Shape;160;p21"/>
          <p:cNvSpPr/>
          <p:nvPr/>
        </p:nvSpPr>
        <p:spPr>
          <a:xfrm>
            <a:off x="5181261" y="3128769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sp>
        <p:nvSpPr>
          <p:cNvPr id="161" name="Google Shape;161;p21"/>
          <p:cNvSpPr/>
          <p:nvPr/>
        </p:nvSpPr>
        <p:spPr>
          <a:xfrm>
            <a:off x="4115649" y="3744001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</a:p>
        </p:txBody>
      </p:sp>
      <p:sp>
        <p:nvSpPr>
          <p:cNvPr id="162" name="Google Shape;162;p21"/>
          <p:cNvSpPr/>
          <p:nvPr/>
        </p:nvSpPr>
        <p:spPr>
          <a:xfrm>
            <a:off x="3050035" y="3128769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  <p:sp>
        <p:nvSpPr>
          <p:cNvPr id="163" name="Google Shape;163;p21"/>
          <p:cNvSpPr/>
          <p:nvPr/>
        </p:nvSpPr>
        <p:spPr>
          <a:xfrm>
            <a:off x="3050035" y="1898306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id="164" name="Google Shape;164;p21"/>
          <p:cNvSpPr/>
          <p:nvPr/>
        </p:nvSpPr>
        <p:spPr>
          <a:xfrm>
            <a:off x="4101836" y="2636258"/>
            <a:ext cx="9402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Plan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Technology/expertise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525151" y="1780361"/>
            <a:ext cx="2253600" cy="225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" name="Google Shape;172;p22"/>
          <p:cNvGrpSpPr/>
          <p:nvPr/>
        </p:nvGrpSpPr>
        <p:grpSpPr>
          <a:xfrm>
            <a:off x="2812734" y="1738718"/>
            <a:ext cx="1114951" cy="2336858"/>
            <a:chOff x="2979178" y="1775507"/>
            <a:chExt cx="1114951" cy="2336858"/>
          </a:xfrm>
        </p:grpSpPr>
        <p:grpSp>
          <p:nvGrpSpPr>
            <p:cNvPr id="173" name="Google Shape;173;p22"/>
            <p:cNvGrpSpPr/>
            <p:nvPr/>
          </p:nvGrpSpPr>
          <p:grpSpPr>
            <a:xfrm>
              <a:off x="2979178" y="1775507"/>
              <a:ext cx="1114951" cy="2336858"/>
              <a:chOff x="2719062" y="1949392"/>
              <a:chExt cx="1219192" cy="2336858"/>
            </a:xfrm>
          </p:grpSpPr>
          <p:grpSp>
            <p:nvGrpSpPr>
              <p:cNvPr id="174" name="Google Shape;174;p22"/>
              <p:cNvGrpSpPr/>
              <p:nvPr/>
            </p:nvGrpSpPr>
            <p:grpSpPr>
              <a:xfrm flipH="1">
                <a:off x="2719062" y="1949392"/>
                <a:ext cx="1219192" cy="533400"/>
                <a:chOff x="1676400" y="1733550"/>
                <a:chExt cx="1600200" cy="533400"/>
              </a:xfrm>
            </p:grpSpPr>
            <p:cxnSp>
              <p:nvCxnSpPr>
                <p:cNvPr id="175" name="Google Shape;175;p22"/>
                <p:cNvCxnSpPr/>
                <p:nvPr/>
              </p:nvCxnSpPr>
              <p:spPr>
                <a:xfrm>
                  <a:off x="1676400" y="1733550"/>
                  <a:ext cx="10668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6" name="Google Shape;176;p22"/>
                <p:cNvCxnSpPr/>
                <p:nvPr/>
              </p:nvCxnSpPr>
              <p:spPr>
                <a:xfrm>
                  <a:off x="2743200" y="1733550"/>
                  <a:ext cx="533400" cy="5334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77" name="Google Shape;177;p22"/>
              <p:cNvGrpSpPr/>
              <p:nvPr/>
            </p:nvGrpSpPr>
            <p:grpSpPr>
              <a:xfrm rot="10800000">
                <a:off x="2719062" y="3752850"/>
                <a:ext cx="1219192" cy="533400"/>
                <a:chOff x="1676400" y="1733550"/>
                <a:chExt cx="1600200" cy="533400"/>
              </a:xfrm>
            </p:grpSpPr>
            <p:cxnSp>
              <p:nvCxnSpPr>
                <p:cNvPr id="178" name="Google Shape;178;p22"/>
                <p:cNvCxnSpPr/>
                <p:nvPr/>
              </p:nvCxnSpPr>
              <p:spPr>
                <a:xfrm>
                  <a:off x="1676400" y="1733550"/>
                  <a:ext cx="10668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9" name="Google Shape;179;p22"/>
                <p:cNvCxnSpPr/>
                <p:nvPr/>
              </p:nvCxnSpPr>
              <p:spPr>
                <a:xfrm>
                  <a:off x="2743200" y="1733550"/>
                  <a:ext cx="533400" cy="5334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80" name="Google Shape;180;p22"/>
            <p:cNvCxnSpPr/>
            <p:nvPr/>
          </p:nvCxnSpPr>
          <p:spPr>
            <a:xfrm rot="10800000">
              <a:off x="3171860" y="2943937"/>
              <a:ext cx="922200" cy="0"/>
            </a:xfrm>
            <a:prstGeom prst="straightConnector1">
              <a:avLst/>
            </a:prstGeom>
            <a:noFill/>
            <a:ln w="19050" cap="rnd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1" name="Google Shape;181;p22"/>
          <p:cNvSpPr/>
          <p:nvPr/>
        </p:nvSpPr>
        <p:spPr>
          <a:xfrm>
            <a:off x="4072638" y="1289798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335070" y="1552231"/>
            <a:ext cx="387841" cy="387841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22" y="154"/>
                </a:moveTo>
                <a:cubicBezTo>
                  <a:pt x="220" y="162"/>
                  <a:pt x="217" y="169"/>
                  <a:pt x="213" y="176"/>
                </a:cubicBezTo>
                <a:cubicBezTo>
                  <a:pt x="213" y="177"/>
                  <a:pt x="234" y="203"/>
                  <a:pt x="221" y="215"/>
                </a:cubicBezTo>
                <a:cubicBezTo>
                  <a:pt x="215" y="222"/>
                  <a:pt x="215" y="222"/>
                  <a:pt x="215" y="222"/>
                </a:cubicBezTo>
                <a:cubicBezTo>
                  <a:pt x="205" y="231"/>
                  <a:pt x="182" y="216"/>
                  <a:pt x="176" y="212"/>
                </a:cubicBezTo>
                <a:cubicBezTo>
                  <a:pt x="169" y="217"/>
                  <a:pt x="161" y="220"/>
                  <a:pt x="152" y="222"/>
                </a:cubicBezTo>
                <a:cubicBezTo>
                  <a:pt x="154" y="222"/>
                  <a:pt x="154" y="222"/>
                  <a:pt x="154" y="222"/>
                </a:cubicBezTo>
                <a:cubicBezTo>
                  <a:pt x="154" y="222"/>
                  <a:pt x="150" y="256"/>
                  <a:pt x="131" y="256"/>
                </a:cubicBezTo>
                <a:cubicBezTo>
                  <a:pt x="125" y="256"/>
                  <a:pt x="125" y="256"/>
                  <a:pt x="125" y="256"/>
                </a:cubicBezTo>
                <a:cubicBezTo>
                  <a:pt x="111" y="256"/>
                  <a:pt x="103" y="227"/>
                  <a:pt x="102" y="221"/>
                </a:cubicBezTo>
                <a:cubicBezTo>
                  <a:pt x="94" y="219"/>
                  <a:pt x="86" y="216"/>
                  <a:pt x="79" y="211"/>
                </a:cubicBezTo>
                <a:cubicBezTo>
                  <a:pt x="80" y="213"/>
                  <a:pt x="80" y="213"/>
                  <a:pt x="80" y="213"/>
                </a:cubicBezTo>
                <a:cubicBezTo>
                  <a:pt x="80" y="213"/>
                  <a:pt x="53" y="234"/>
                  <a:pt x="40" y="221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25" y="206"/>
                  <a:pt x="41" y="180"/>
                  <a:pt x="44" y="175"/>
                </a:cubicBezTo>
                <a:cubicBezTo>
                  <a:pt x="40" y="169"/>
                  <a:pt x="37" y="162"/>
                  <a:pt x="35" y="154"/>
                </a:cubicBezTo>
                <a:cubicBezTo>
                  <a:pt x="29" y="153"/>
                  <a:pt x="0" y="145"/>
                  <a:pt x="0" y="131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8"/>
                  <a:pt x="28" y="103"/>
                  <a:pt x="35" y="102"/>
                </a:cubicBezTo>
                <a:cubicBezTo>
                  <a:pt x="37" y="94"/>
                  <a:pt x="40" y="87"/>
                  <a:pt x="44" y="80"/>
                </a:cubicBezTo>
                <a:cubicBezTo>
                  <a:pt x="41" y="76"/>
                  <a:pt x="24" y="50"/>
                  <a:pt x="34" y="40"/>
                </a:cubicBezTo>
                <a:cubicBezTo>
                  <a:pt x="40" y="35"/>
                  <a:pt x="40" y="35"/>
                  <a:pt x="40" y="35"/>
                </a:cubicBezTo>
                <a:cubicBezTo>
                  <a:pt x="51" y="23"/>
                  <a:pt x="75" y="39"/>
                  <a:pt x="80" y="43"/>
                </a:cubicBezTo>
                <a:cubicBezTo>
                  <a:pt x="87" y="39"/>
                  <a:pt x="94" y="36"/>
                  <a:pt x="102" y="34"/>
                </a:cubicBezTo>
                <a:cubicBezTo>
                  <a:pt x="104" y="27"/>
                  <a:pt x="112" y="0"/>
                  <a:pt x="12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53" y="26"/>
                  <a:pt x="154" y="34"/>
                </a:cubicBezTo>
                <a:cubicBezTo>
                  <a:pt x="162" y="36"/>
                  <a:pt x="169" y="39"/>
                  <a:pt x="176" y="43"/>
                </a:cubicBezTo>
                <a:cubicBezTo>
                  <a:pt x="182" y="39"/>
                  <a:pt x="206" y="24"/>
                  <a:pt x="216" y="34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33" y="51"/>
                  <a:pt x="217" y="74"/>
                  <a:pt x="213" y="80"/>
                </a:cubicBezTo>
                <a:cubicBezTo>
                  <a:pt x="217" y="87"/>
                  <a:pt x="220" y="94"/>
                  <a:pt x="222" y="102"/>
                </a:cubicBezTo>
                <a:cubicBezTo>
                  <a:pt x="224" y="102"/>
                  <a:pt x="256" y="107"/>
                  <a:pt x="256" y="125"/>
                </a:cubicBezTo>
                <a:cubicBezTo>
                  <a:pt x="256" y="131"/>
                  <a:pt x="256" y="131"/>
                  <a:pt x="256" y="131"/>
                </a:cubicBezTo>
                <a:cubicBezTo>
                  <a:pt x="256" y="144"/>
                  <a:pt x="229" y="152"/>
                  <a:pt x="222" y="154"/>
                </a:cubicBezTo>
                <a:moveTo>
                  <a:pt x="128" y="56"/>
                </a:moveTo>
                <a:cubicBezTo>
                  <a:pt x="88" y="56"/>
                  <a:pt x="56" y="88"/>
                  <a:pt x="56" y="128"/>
                </a:cubicBezTo>
                <a:cubicBezTo>
                  <a:pt x="56" y="168"/>
                  <a:pt x="88" y="200"/>
                  <a:pt x="128" y="200"/>
                </a:cubicBezTo>
                <a:cubicBezTo>
                  <a:pt x="168" y="200"/>
                  <a:pt x="200" y="168"/>
                  <a:pt x="200" y="128"/>
                </a:cubicBezTo>
                <a:cubicBezTo>
                  <a:pt x="200" y="88"/>
                  <a:pt x="168" y="56"/>
                  <a:pt x="128" y="56"/>
                </a:cubicBezTo>
                <a:moveTo>
                  <a:pt x="128" y="176"/>
                </a:moveTo>
                <a:cubicBezTo>
                  <a:pt x="101" y="176"/>
                  <a:pt x="80" y="155"/>
                  <a:pt x="80" y="128"/>
                </a:cubicBezTo>
                <a:cubicBezTo>
                  <a:pt x="80" y="101"/>
                  <a:pt x="101" y="80"/>
                  <a:pt x="128" y="80"/>
                </a:cubicBezTo>
                <a:cubicBezTo>
                  <a:pt x="155" y="80"/>
                  <a:pt x="176" y="101"/>
                  <a:pt x="176" y="128"/>
                </a:cubicBezTo>
                <a:cubicBezTo>
                  <a:pt x="176" y="155"/>
                  <a:pt x="155" y="176"/>
                  <a:pt x="128" y="176"/>
                </a:cubicBezTo>
                <a:moveTo>
                  <a:pt x="128" y="104"/>
                </a:moveTo>
                <a:cubicBezTo>
                  <a:pt x="115" y="104"/>
                  <a:pt x="104" y="115"/>
                  <a:pt x="104" y="128"/>
                </a:cubicBezTo>
                <a:cubicBezTo>
                  <a:pt x="104" y="141"/>
                  <a:pt x="115" y="152"/>
                  <a:pt x="128" y="152"/>
                </a:cubicBezTo>
                <a:cubicBezTo>
                  <a:pt x="141" y="152"/>
                  <a:pt x="152" y="141"/>
                  <a:pt x="152" y="128"/>
                </a:cubicBezTo>
                <a:cubicBezTo>
                  <a:pt x="152" y="115"/>
                  <a:pt x="141" y="104"/>
                  <a:pt x="128" y="10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119037" y="1492173"/>
            <a:ext cx="3567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br>
              <a:rPr lang="en" sz="1051" b="1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51" b="1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1. Random forest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lang="en" sz="1051" b="1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2. Linear Regression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lang="en" sz="1051" b="1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3.Polynomial Regression</a:t>
            </a:r>
            <a:endParaRPr dirty="0"/>
          </a:p>
        </p:txBody>
      </p:sp>
      <p:sp>
        <p:nvSpPr>
          <p:cNvPr id="184" name="Google Shape;184;p22"/>
          <p:cNvSpPr/>
          <p:nvPr/>
        </p:nvSpPr>
        <p:spPr>
          <a:xfrm>
            <a:off x="4072638" y="2450796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4342471" y="2726550"/>
            <a:ext cx="373039" cy="361196"/>
          </a:xfrm>
          <a:custGeom>
            <a:avLst/>
            <a:gdLst/>
            <a:ahLst/>
            <a:cxnLst/>
            <a:rect l="l" t="t" r="r" b="b"/>
            <a:pathLst>
              <a:path w="256" h="248" extrusionOk="0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119037" y="2618959"/>
            <a:ext cx="3567900" cy="8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1051" b="1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One of the main jobs is dividing the test and train data, as well as Feature Engineering and Dimensionality reduction.</a:t>
            </a:r>
            <a:endParaRPr dirty="0"/>
          </a:p>
        </p:txBody>
      </p:sp>
      <p:sp>
        <p:nvSpPr>
          <p:cNvPr id="187" name="Google Shape;187;p22"/>
          <p:cNvSpPr/>
          <p:nvPr/>
        </p:nvSpPr>
        <p:spPr>
          <a:xfrm>
            <a:off x="4072638" y="3577583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" name="Google Shape;188;p22"/>
          <p:cNvGrpSpPr/>
          <p:nvPr/>
        </p:nvGrpSpPr>
        <p:grpSpPr>
          <a:xfrm>
            <a:off x="4348374" y="3875022"/>
            <a:ext cx="361057" cy="317782"/>
            <a:chOff x="10059988" y="2759075"/>
            <a:chExt cx="463548" cy="407988"/>
          </a:xfrm>
        </p:grpSpPr>
        <p:sp>
          <p:nvSpPr>
            <p:cNvPr id="189" name="Google Shape;189;p22"/>
            <p:cNvSpPr/>
            <p:nvPr/>
          </p:nvSpPr>
          <p:spPr>
            <a:xfrm>
              <a:off x="10059988" y="2759075"/>
              <a:ext cx="463548" cy="168274"/>
            </a:xfrm>
            <a:custGeom>
              <a:avLst/>
              <a:gdLst/>
              <a:ahLst/>
              <a:cxnLst/>
              <a:rect l="l" t="t" r="r" b="b"/>
              <a:pathLst>
                <a:path w="3212" h="1164" extrusionOk="0">
                  <a:moveTo>
                    <a:pt x="1606" y="0"/>
                  </a:moveTo>
                  <a:lnTo>
                    <a:pt x="1606" y="0"/>
                  </a:lnTo>
                  <a:lnTo>
                    <a:pt x="1712" y="2"/>
                  </a:lnTo>
                  <a:lnTo>
                    <a:pt x="1815" y="5"/>
                  </a:lnTo>
                  <a:lnTo>
                    <a:pt x="1917" y="11"/>
                  </a:lnTo>
                  <a:lnTo>
                    <a:pt x="2016" y="19"/>
                  </a:lnTo>
                  <a:lnTo>
                    <a:pt x="2114" y="30"/>
                  </a:lnTo>
                  <a:lnTo>
                    <a:pt x="2208" y="43"/>
                  </a:lnTo>
                  <a:lnTo>
                    <a:pt x="2299" y="57"/>
                  </a:lnTo>
                  <a:lnTo>
                    <a:pt x="2388" y="74"/>
                  </a:lnTo>
                  <a:lnTo>
                    <a:pt x="2472" y="92"/>
                  </a:lnTo>
                  <a:lnTo>
                    <a:pt x="2554" y="112"/>
                  </a:lnTo>
                  <a:lnTo>
                    <a:pt x="2632" y="135"/>
                  </a:lnTo>
                  <a:lnTo>
                    <a:pt x="2706" y="158"/>
                  </a:lnTo>
                  <a:lnTo>
                    <a:pt x="2775" y="183"/>
                  </a:lnTo>
                  <a:lnTo>
                    <a:pt x="2841" y="210"/>
                  </a:lnTo>
                  <a:lnTo>
                    <a:pt x="2902" y="238"/>
                  </a:lnTo>
                  <a:lnTo>
                    <a:pt x="2958" y="268"/>
                  </a:lnTo>
                  <a:lnTo>
                    <a:pt x="3009" y="299"/>
                  </a:lnTo>
                  <a:lnTo>
                    <a:pt x="3055" y="331"/>
                  </a:lnTo>
                  <a:lnTo>
                    <a:pt x="3096" y="364"/>
                  </a:lnTo>
                  <a:lnTo>
                    <a:pt x="3130" y="398"/>
                  </a:lnTo>
                  <a:lnTo>
                    <a:pt x="3159" y="433"/>
                  </a:lnTo>
                  <a:lnTo>
                    <a:pt x="3182" y="469"/>
                  </a:lnTo>
                  <a:lnTo>
                    <a:pt x="3199" y="506"/>
                  </a:lnTo>
                  <a:lnTo>
                    <a:pt x="3209" y="544"/>
                  </a:lnTo>
                  <a:lnTo>
                    <a:pt x="3212" y="582"/>
                  </a:lnTo>
                  <a:lnTo>
                    <a:pt x="3209" y="620"/>
                  </a:lnTo>
                  <a:lnTo>
                    <a:pt x="3199" y="658"/>
                  </a:lnTo>
                  <a:lnTo>
                    <a:pt x="3182" y="695"/>
                  </a:lnTo>
                  <a:lnTo>
                    <a:pt x="3159" y="731"/>
                  </a:lnTo>
                  <a:lnTo>
                    <a:pt x="3130" y="766"/>
                  </a:lnTo>
                  <a:lnTo>
                    <a:pt x="3096" y="800"/>
                  </a:lnTo>
                  <a:lnTo>
                    <a:pt x="3055" y="833"/>
                  </a:lnTo>
                  <a:lnTo>
                    <a:pt x="3009" y="865"/>
                  </a:lnTo>
                  <a:lnTo>
                    <a:pt x="2958" y="896"/>
                  </a:lnTo>
                  <a:lnTo>
                    <a:pt x="2902" y="926"/>
                  </a:lnTo>
                  <a:lnTo>
                    <a:pt x="2841" y="954"/>
                  </a:lnTo>
                  <a:lnTo>
                    <a:pt x="2775" y="981"/>
                  </a:lnTo>
                  <a:lnTo>
                    <a:pt x="2706" y="1006"/>
                  </a:lnTo>
                  <a:lnTo>
                    <a:pt x="2632" y="1030"/>
                  </a:lnTo>
                  <a:lnTo>
                    <a:pt x="2554" y="1052"/>
                  </a:lnTo>
                  <a:lnTo>
                    <a:pt x="2472" y="1072"/>
                  </a:lnTo>
                  <a:lnTo>
                    <a:pt x="2388" y="1090"/>
                  </a:lnTo>
                  <a:lnTo>
                    <a:pt x="2299" y="1107"/>
                  </a:lnTo>
                  <a:lnTo>
                    <a:pt x="2208" y="1122"/>
                  </a:lnTo>
                  <a:lnTo>
                    <a:pt x="2114" y="1134"/>
                  </a:lnTo>
                  <a:lnTo>
                    <a:pt x="2016" y="1145"/>
                  </a:lnTo>
                  <a:lnTo>
                    <a:pt x="1917" y="1153"/>
                  </a:lnTo>
                  <a:lnTo>
                    <a:pt x="1815" y="1159"/>
                  </a:lnTo>
                  <a:lnTo>
                    <a:pt x="1712" y="1163"/>
                  </a:lnTo>
                  <a:lnTo>
                    <a:pt x="1606" y="1164"/>
                  </a:lnTo>
                  <a:lnTo>
                    <a:pt x="1500" y="1163"/>
                  </a:lnTo>
                  <a:lnTo>
                    <a:pt x="1397" y="1159"/>
                  </a:lnTo>
                  <a:lnTo>
                    <a:pt x="1295" y="1153"/>
                  </a:lnTo>
                  <a:lnTo>
                    <a:pt x="1195" y="1145"/>
                  </a:lnTo>
                  <a:lnTo>
                    <a:pt x="1098" y="1134"/>
                  </a:lnTo>
                  <a:lnTo>
                    <a:pt x="1004" y="1122"/>
                  </a:lnTo>
                  <a:lnTo>
                    <a:pt x="912" y="1107"/>
                  </a:lnTo>
                  <a:lnTo>
                    <a:pt x="824" y="1090"/>
                  </a:lnTo>
                  <a:lnTo>
                    <a:pt x="739" y="1072"/>
                  </a:lnTo>
                  <a:lnTo>
                    <a:pt x="658" y="1052"/>
                  </a:lnTo>
                  <a:lnTo>
                    <a:pt x="580" y="1030"/>
                  </a:lnTo>
                  <a:lnTo>
                    <a:pt x="506" y="1006"/>
                  </a:lnTo>
                  <a:lnTo>
                    <a:pt x="436" y="981"/>
                  </a:lnTo>
                  <a:lnTo>
                    <a:pt x="371" y="954"/>
                  </a:lnTo>
                  <a:lnTo>
                    <a:pt x="310" y="926"/>
                  </a:lnTo>
                  <a:lnTo>
                    <a:pt x="254" y="896"/>
                  </a:lnTo>
                  <a:lnTo>
                    <a:pt x="203" y="865"/>
                  </a:lnTo>
                  <a:lnTo>
                    <a:pt x="157" y="833"/>
                  </a:lnTo>
                  <a:lnTo>
                    <a:pt x="116" y="800"/>
                  </a:lnTo>
                  <a:lnTo>
                    <a:pt x="82" y="766"/>
                  </a:lnTo>
                  <a:lnTo>
                    <a:pt x="53" y="731"/>
                  </a:lnTo>
                  <a:lnTo>
                    <a:pt x="30" y="695"/>
                  </a:lnTo>
                  <a:lnTo>
                    <a:pt x="13" y="658"/>
                  </a:lnTo>
                  <a:lnTo>
                    <a:pt x="3" y="620"/>
                  </a:lnTo>
                  <a:lnTo>
                    <a:pt x="0" y="582"/>
                  </a:lnTo>
                  <a:lnTo>
                    <a:pt x="3" y="544"/>
                  </a:lnTo>
                  <a:lnTo>
                    <a:pt x="13" y="506"/>
                  </a:lnTo>
                  <a:lnTo>
                    <a:pt x="30" y="469"/>
                  </a:lnTo>
                  <a:lnTo>
                    <a:pt x="53" y="433"/>
                  </a:lnTo>
                  <a:lnTo>
                    <a:pt x="82" y="398"/>
                  </a:lnTo>
                  <a:lnTo>
                    <a:pt x="116" y="364"/>
                  </a:lnTo>
                  <a:lnTo>
                    <a:pt x="157" y="331"/>
                  </a:lnTo>
                  <a:lnTo>
                    <a:pt x="203" y="299"/>
                  </a:lnTo>
                  <a:lnTo>
                    <a:pt x="254" y="268"/>
                  </a:lnTo>
                  <a:lnTo>
                    <a:pt x="310" y="238"/>
                  </a:lnTo>
                  <a:lnTo>
                    <a:pt x="371" y="210"/>
                  </a:lnTo>
                  <a:lnTo>
                    <a:pt x="436" y="183"/>
                  </a:lnTo>
                  <a:lnTo>
                    <a:pt x="506" y="158"/>
                  </a:lnTo>
                  <a:lnTo>
                    <a:pt x="580" y="135"/>
                  </a:lnTo>
                  <a:lnTo>
                    <a:pt x="658" y="112"/>
                  </a:lnTo>
                  <a:lnTo>
                    <a:pt x="739" y="92"/>
                  </a:lnTo>
                  <a:lnTo>
                    <a:pt x="824" y="74"/>
                  </a:lnTo>
                  <a:lnTo>
                    <a:pt x="912" y="57"/>
                  </a:lnTo>
                  <a:lnTo>
                    <a:pt x="1004" y="43"/>
                  </a:lnTo>
                  <a:lnTo>
                    <a:pt x="1098" y="30"/>
                  </a:lnTo>
                  <a:lnTo>
                    <a:pt x="1195" y="19"/>
                  </a:lnTo>
                  <a:lnTo>
                    <a:pt x="1295" y="11"/>
                  </a:lnTo>
                  <a:lnTo>
                    <a:pt x="1397" y="5"/>
                  </a:lnTo>
                  <a:lnTo>
                    <a:pt x="1500" y="2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0059988" y="2917825"/>
              <a:ext cx="463548" cy="93664"/>
            </a:xfrm>
            <a:custGeom>
              <a:avLst/>
              <a:gdLst/>
              <a:ahLst/>
              <a:cxnLst/>
              <a:rect l="l" t="t" r="r" b="b"/>
              <a:pathLst>
                <a:path w="3212" h="648" extrusionOk="0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9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6"/>
                  </a:lnTo>
                  <a:lnTo>
                    <a:pt x="1606" y="338"/>
                  </a:lnTo>
                  <a:lnTo>
                    <a:pt x="1735" y="336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9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9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50"/>
                  </a:lnTo>
                  <a:lnTo>
                    <a:pt x="2958" y="381"/>
                  </a:lnTo>
                  <a:lnTo>
                    <a:pt x="2902" y="410"/>
                  </a:lnTo>
                  <a:lnTo>
                    <a:pt x="2841" y="439"/>
                  </a:lnTo>
                  <a:lnTo>
                    <a:pt x="2775" y="465"/>
                  </a:lnTo>
                  <a:lnTo>
                    <a:pt x="2706" y="491"/>
                  </a:lnTo>
                  <a:lnTo>
                    <a:pt x="2632" y="514"/>
                  </a:lnTo>
                  <a:lnTo>
                    <a:pt x="2554" y="536"/>
                  </a:lnTo>
                  <a:lnTo>
                    <a:pt x="2472" y="557"/>
                  </a:lnTo>
                  <a:lnTo>
                    <a:pt x="2388" y="575"/>
                  </a:lnTo>
                  <a:lnTo>
                    <a:pt x="2299" y="592"/>
                  </a:lnTo>
                  <a:lnTo>
                    <a:pt x="2208" y="606"/>
                  </a:lnTo>
                  <a:lnTo>
                    <a:pt x="2114" y="619"/>
                  </a:lnTo>
                  <a:lnTo>
                    <a:pt x="2016" y="629"/>
                  </a:lnTo>
                  <a:lnTo>
                    <a:pt x="1917" y="638"/>
                  </a:lnTo>
                  <a:lnTo>
                    <a:pt x="1815" y="644"/>
                  </a:lnTo>
                  <a:lnTo>
                    <a:pt x="1712" y="647"/>
                  </a:lnTo>
                  <a:lnTo>
                    <a:pt x="1606" y="648"/>
                  </a:lnTo>
                  <a:lnTo>
                    <a:pt x="1500" y="647"/>
                  </a:lnTo>
                  <a:lnTo>
                    <a:pt x="1397" y="644"/>
                  </a:lnTo>
                  <a:lnTo>
                    <a:pt x="1295" y="638"/>
                  </a:lnTo>
                  <a:lnTo>
                    <a:pt x="1195" y="629"/>
                  </a:lnTo>
                  <a:lnTo>
                    <a:pt x="1098" y="619"/>
                  </a:lnTo>
                  <a:lnTo>
                    <a:pt x="1004" y="606"/>
                  </a:lnTo>
                  <a:lnTo>
                    <a:pt x="912" y="592"/>
                  </a:lnTo>
                  <a:lnTo>
                    <a:pt x="824" y="575"/>
                  </a:lnTo>
                  <a:lnTo>
                    <a:pt x="739" y="557"/>
                  </a:lnTo>
                  <a:lnTo>
                    <a:pt x="658" y="536"/>
                  </a:lnTo>
                  <a:lnTo>
                    <a:pt x="580" y="514"/>
                  </a:lnTo>
                  <a:lnTo>
                    <a:pt x="506" y="491"/>
                  </a:lnTo>
                  <a:lnTo>
                    <a:pt x="436" y="465"/>
                  </a:lnTo>
                  <a:lnTo>
                    <a:pt x="371" y="439"/>
                  </a:lnTo>
                  <a:lnTo>
                    <a:pt x="310" y="410"/>
                  </a:lnTo>
                  <a:lnTo>
                    <a:pt x="254" y="381"/>
                  </a:lnTo>
                  <a:lnTo>
                    <a:pt x="203" y="350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9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0059988" y="2995613"/>
              <a:ext cx="463548" cy="93663"/>
            </a:xfrm>
            <a:custGeom>
              <a:avLst/>
              <a:gdLst/>
              <a:ahLst/>
              <a:cxnLst/>
              <a:rect l="l" t="t" r="r" b="b"/>
              <a:pathLst>
                <a:path w="3212" h="647" extrusionOk="0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8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49"/>
                  </a:lnTo>
                  <a:lnTo>
                    <a:pt x="2958" y="380"/>
                  </a:lnTo>
                  <a:lnTo>
                    <a:pt x="2902" y="409"/>
                  </a:lnTo>
                  <a:lnTo>
                    <a:pt x="2841" y="438"/>
                  </a:lnTo>
                  <a:lnTo>
                    <a:pt x="2775" y="464"/>
                  </a:lnTo>
                  <a:lnTo>
                    <a:pt x="2706" y="490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6"/>
                  </a:lnTo>
                  <a:lnTo>
                    <a:pt x="2388" y="574"/>
                  </a:lnTo>
                  <a:lnTo>
                    <a:pt x="2299" y="591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7"/>
                  </a:lnTo>
                  <a:lnTo>
                    <a:pt x="1815" y="643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3"/>
                  </a:lnTo>
                  <a:lnTo>
                    <a:pt x="1295" y="637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1"/>
                  </a:lnTo>
                  <a:lnTo>
                    <a:pt x="824" y="574"/>
                  </a:lnTo>
                  <a:lnTo>
                    <a:pt x="739" y="556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90"/>
                  </a:lnTo>
                  <a:lnTo>
                    <a:pt x="436" y="464"/>
                  </a:lnTo>
                  <a:lnTo>
                    <a:pt x="371" y="438"/>
                  </a:lnTo>
                  <a:lnTo>
                    <a:pt x="310" y="409"/>
                  </a:lnTo>
                  <a:lnTo>
                    <a:pt x="254" y="380"/>
                  </a:lnTo>
                  <a:lnTo>
                    <a:pt x="203" y="349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8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0059988" y="3074988"/>
              <a:ext cx="463548" cy="92075"/>
            </a:xfrm>
            <a:custGeom>
              <a:avLst/>
              <a:gdLst/>
              <a:ahLst/>
              <a:cxnLst/>
              <a:rect l="l" t="t" r="r" b="b"/>
              <a:pathLst>
                <a:path w="3212" h="647" extrusionOk="0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3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3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2"/>
                  </a:lnTo>
                  <a:lnTo>
                    <a:pt x="3212" y="65"/>
                  </a:lnTo>
                  <a:lnTo>
                    <a:pt x="3209" y="103"/>
                  </a:lnTo>
                  <a:lnTo>
                    <a:pt x="3199" y="141"/>
                  </a:lnTo>
                  <a:lnTo>
                    <a:pt x="3182" y="178"/>
                  </a:lnTo>
                  <a:lnTo>
                    <a:pt x="3159" y="214"/>
                  </a:lnTo>
                  <a:lnTo>
                    <a:pt x="3130" y="249"/>
                  </a:lnTo>
                  <a:lnTo>
                    <a:pt x="3096" y="283"/>
                  </a:lnTo>
                  <a:lnTo>
                    <a:pt x="3055" y="316"/>
                  </a:lnTo>
                  <a:lnTo>
                    <a:pt x="3009" y="348"/>
                  </a:lnTo>
                  <a:lnTo>
                    <a:pt x="2958" y="379"/>
                  </a:lnTo>
                  <a:lnTo>
                    <a:pt x="2902" y="409"/>
                  </a:lnTo>
                  <a:lnTo>
                    <a:pt x="2841" y="437"/>
                  </a:lnTo>
                  <a:lnTo>
                    <a:pt x="2775" y="464"/>
                  </a:lnTo>
                  <a:lnTo>
                    <a:pt x="2706" y="489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5"/>
                  </a:lnTo>
                  <a:lnTo>
                    <a:pt x="2388" y="574"/>
                  </a:lnTo>
                  <a:lnTo>
                    <a:pt x="2299" y="590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6"/>
                  </a:lnTo>
                  <a:lnTo>
                    <a:pt x="1815" y="642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2"/>
                  </a:lnTo>
                  <a:lnTo>
                    <a:pt x="1295" y="636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0"/>
                  </a:lnTo>
                  <a:lnTo>
                    <a:pt x="824" y="574"/>
                  </a:lnTo>
                  <a:lnTo>
                    <a:pt x="739" y="555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89"/>
                  </a:lnTo>
                  <a:lnTo>
                    <a:pt x="436" y="464"/>
                  </a:lnTo>
                  <a:lnTo>
                    <a:pt x="371" y="437"/>
                  </a:lnTo>
                  <a:lnTo>
                    <a:pt x="310" y="409"/>
                  </a:lnTo>
                  <a:lnTo>
                    <a:pt x="254" y="379"/>
                  </a:lnTo>
                  <a:lnTo>
                    <a:pt x="203" y="348"/>
                  </a:lnTo>
                  <a:lnTo>
                    <a:pt x="157" y="316"/>
                  </a:lnTo>
                  <a:lnTo>
                    <a:pt x="116" y="283"/>
                  </a:lnTo>
                  <a:lnTo>
                    <a:pt x="82" y="249"/>
                  </a:lnTo>
                  <a:lnTo>
                    <a:pt x="53" y="214"/>
                  </a:lnTo>
                  <a:lnTo>
                    <a:pt x="30" y="178"/>
                  </a:lnTo>
                  <a:lnTo>
                    <a:pt x="13" y="141"/>
                  </a:lnTo>
                  <a:lnTo>
                    <a:pt x="3" y="103"/>
                  </a:lnTo>
                  <a:lnTo>
                    <a:pt x="0" y="65"/>
                  </a:lnTo>
                  <a:lnTo>
                    <a:pt x="3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" name="Google Shape;193;p22"/>
          <p:cNvSpPr txBox="1"/>
          <p:nvPr/>
        </p:nvSpPr>
        <p:spPr>
          <a:xfrm>
            <a:off x="5228878" y="3710521"/>
            <a:ext cx="3567900" cy="72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</a:pPr>
            <a:r>
              <a:rPr lang="en" sz="12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Data-set</a:t>
            </a:r>
            <a:br>
              <a:rPr lang="en" sz="1051" b="1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We collected the data from Kaggle and referenced various local websites because data sets play an intriguing function in this research.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EF0AC-68AB-47B7-0E51-A4AEF8D0A7CB}"/>
              </a:ext>
            </a:extLst>
          </p:cNvPr>
          <p:cNvSpPr txBox="1"/>
          <p:nvPr/>
        </p:nvSpPr>
        <p:spPr>
          <a:xfrm>
            <a:off x="830478" y="2272118"/>
            <a:ext cx="1642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Techniques for creating models that are engaged in the key three processes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377967" y="1436370"/>
            <a:ext cx="2008500" cy="200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Why We are Better?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466373" y="3647128"/>
            <a:ext cx="18318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lang="en-US" sz="1000" dirty="0"/>
              <a:t>Our model is more accurate in predicting box office revenues compared to alternative models, means it provides more reliable estimates.</a:t>
            </a:r>
            <a:endParaRPr sz="1000" dirty="0"/>
          </a:p>
        </p:txBody>
      </p:sp>
      <p:sp>
        <p:nvSpPr>
          <p:cNvPr id="213" name="Google Shape;213;p24"/>
          <p:cNvSpPr/>
          <p:nvPr/>
        </p:nvSpPr>
        <p:spPr>
          <a:xfrm>
            <a:off x="3567679" y="1436370"/>
            <a:ext cx="2008500" cy="200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-US" sz="1200" b="1" dirty="0"/>
              <a:t>    Data Quality</a:t>
            </a:r>
            <a:endParaRPr lang="en-IN" sz="1200" b="1" dirty="0"/>
          </a:p>
        </p:txBody>
      </p:sp>
      <p:sp>
        <p:nvSpPr>
          <p:cNvPr id="214" name="Google Shape;214;p24"/>
          <p:cNvSpPr txBox="1"/>
          <p:nvPr/>
        </p:nvSpPr>
        <p:spPr>
          <a:xfrm>
            <a:off x="3647749" y="3647128"/>
            <a:ext cx="18318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1000" dirty="0"/>
              <a:t>If we have access to high-quality, comprehensive data that others don't, it can lead to better predictions.</a:t>
            </a:r>
            <a:endParaRPr sz="1000" dirty="0"/>
          </a:p>
        </p:txBody>
      </p:sp>
      <p:sp>
        <p:nvSpPr>
          <p:cNvPr id="218" name="Google Shape;218;p24"/>
          <p:cNvSpPr/>
          <p:nvPr/>
        </p:nvSpPr>
        <p:spPr>
          <a:xfrm>
            <a:off x="6740719" y="1436370"/>
            <a:ext cx="2008500" cy="200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endParaRPr lang="en-US" sz="1400" b="1" i="0" dirty="0">
              <a:effectLst/>
              <a:latin typeface="Söhne"/>
            </a:endParaRPr>
          </a:p>
          <a:p>
            <a:r>
              <a:rPr lang="en-US" sz="1400" b="1" i="0" dirty="0">
                <a:effectLst/>
                <a:latin typeface="Söhne"/>
              </a:rPr>
              <a:t>  Interpretability</a:t>
            </a: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6829125" y="3647128"/>
            <a:ext cx="18318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</a:pPr>
            <a:r>
              <a:rPr lang="en-US" sz="1000" dirty="0"/>
              <a:t>Some models might be better at explaining the factors that influence box office revenue, making them more suitable for decision-making in the film industry.</a:t>
            </a:r>
            <a:endParaRPr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C4795-BF53-FC93-C5A1-6A8A1ADC74F5}"/>
              </a:ext>
            </a:extLst>
          </p:cNvPr>
          <p:cNvSpPr txBox="1"/>
          <p:nvPr/>
        </p:nvSpPr>
        <p:spPr>
          <a:xfrm>
            <a:off x="542692" y="2091539"/>
            <a:ext cx="140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</a:t>
            </a:r>
          </a:p>
          <a:p>
            <a:r>
              <a:rPr lang="en-IN" dirty="0"/>
              <a:t>     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>
            <a:off x="0" y="-111494"/>
            <a:ext cx="9144000" cy="52549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200"/>
              <a:buNone/>
            </a:pPr>
            <a:r>
              <a:rPr lang="en"/>
              <a:t>The metrics that matter</a:t>
            </a: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Measuring Success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1193967" y="2223175"/>
            <a:ext cx="1325400" cy="132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effectLst/>
                <a:latin typeface="Söhne"/>
              </a:rPr>
              <a:t>Cross-Validation</a:t>
            </a:r>
            <a:endParaRPr sz="1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832727" y="3660398"/>
            <a:ext cx="2038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1051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Use techniques like k-fold cross-validation to assess the model's ability to generalize to new data and ensure that it's not overfitting.</a:t>
            </a:r>
            <a:endParaRPr sz="1051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3911684" y="2223175"/>
            <a:ext cx="1325400" cy="132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effectLst/>
                <a:latin typeface="Söhne"/>
              </a:rPr>
              <a:t>Real-world Testing</a:t>
            </a:r>
            <a:endParaRPr sz="1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3552824" y="3660398"/>
            <a:ext cx="2038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lang="en-US" sz="1051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If possible, apply the model to real movie releases and analyze its performance. This can provide valuable insights into its practical success.</a:t>
            </a:r>
            <a:endParaRPr sz="1051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29400" y="2223175"/>
            <a:ext cx="1325400" cy="132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effectLst/>
                <a:latin typeface="Söhne"/>
              </a:rPr>
              <a:t>Benchmarking</a:t>
            </a:r>
            <a:endParaRPr sz="1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272921" y="3660396"/>
            <a:ext cx="2038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lang="en-US" sz="1051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Compare your model's performance against existing models or historical data to determine if it outperforms or meets predefined success criteria.</a:t>
            </a:r>
            <a:endParaRPr sz="1051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879898" y="1353718"/>
            <a:ext cx="738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" sz="2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will we define &amp; measure success?</a:t>
            </a:r>
            <a:endParaRPr sz="16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447</Words>
  <Application>Microsoft Office PowerPoint</Application>
  <PresentationFormat>On-screen Show (16:9)</PresentationFormat>
  <Paragraphs>74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Söhne</vt:lpstr>
      <vt:lpstr>Roboto</vt:lpstr>
      <vt:lpstr>Arial</vt:lpstr>
      <vt:lpstr>Alfa Slab One</vt:lpstr>
      <vt:lpstr>Noto Sans Symbols</vt:lpstr>
      <vt:lpstr>Google Sans</vt:lpstr>
      <vt:lpstr>Proxima Nova</vt:lpstr>
      <vt:lpstr>Gameday</vt:lpstr>
      <vt:lpstr>PowerPoint Presentation</vt:lpstr>
      <vt:lpstr>Team-13</vt:lpstr>
      <vt:lpstr>The Problem</vt:lpstr>
      <vt:lpstr>The Solution</vt:lpstr>
      <vt:lpstr>Prediction Output</vt:lpstr>
      <vt:lpstr>Business model / Plan</vt:lpstr>
      <vt:lpstr>Technology/expertise</vt:lpstr>
      <vt:lpstr>Why We are Better?</vt:lpstr>
      <vt:lpstr>Measuring Success</vt:lpstr>
      <vt:lpstr>Roadmap, metrics milestones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Sula</dc:creator>
  <cp:lastModifiedBy>Varun goud</cp:lastModifiedBy>
  <cp:revision>9</cp:revision>
  <dcterms:modified xsi:type="dcterms:W3CDTF">2023-10-17T21:17:33Z</dcterms:modified>
</cp:coreProperties>
</file>