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57" r:id="rId4"/>
    <p:sldId id="258" r:id="rId5"/>
    <p:sldId id="259" r:id="rId6"/>
    <p:sldId id="260" r:id="rId7"/>
    <p:sldId id="261" r:id="rId8"/>
    <p:sldId id="267" r:id="rId9"/>
    <p:sldId id="264" r:id="rId10"/>
  </p:sldIdLst>
  <p:sldSz cx="4610100" cy="3454400"/>
  <p:notesSz cx="6858000" cy="9144000"/>
  <p:embeddedFontLst>
    <p:embeddedFont>
      <p:font typeface="IBM Plex Sans" panose="020B0503050203000203" pitchFamily="34" charset="0"/>
      <p:regular r:id="rId11"/>
      <p:bold r:id="rId12"/>
      <p:italic r:id="rId13"/>
      <p:boldItalic r:id="rId14"/>
    </p:embeddedFont>
    <p:embeddedFont>
      <p:font typeface="IBM Plex Sans Condensed" panose="020B0506050203000203" pitchFamily="34" charset="0"/>
      <p:regular r:id="rId15"/>
      <p:bold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71700-C03C-4422-A83A-B9C241F28BA5}" v="8" dt="2025-02-12T22:59:26.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622" autoAdjust="0"/>
  </p:normalViewPr>
  <p:slideViewPr>
    <p:cSldViewPr>
      <p:cViewPr varScale="1">
        <p:scale>
          <a:sx n="151" d="100"/>
          <a:sy n="151" d="100"/>
        </p:scale>
        <p:origin x="1589"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926013" y="3184131"/>
            <a:ext cx="1143105" cy="185395"/>
            <a:chOff x="0" y="0"/>
            <a:chExt cx="1143102" cy="185395"/>
          </a:xfrm>
        </p:grpSpPr>
        <p:sp>
          <p:nvSpPr>
            <p:cNvPr id="3" name="Freeform 3"/>
            <p:cNvSpPr/>
            <p:nvPr/>
          </p:nvSpPr>
          <p:spPr>
            <a:xfrm>
              <a:off x="140589"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IN" dirty="0"/>
            </a:p>
          </p:txBody>
        </p:sp>
        <p:sp>
          <p:nvSpPr>
            <p:cNvPr id="4" name="Freeform 4"/>
            <p:cNvSpPr/>
            <p:nvPr/>
          </p:nvSpPr>
          <p:spPr>
            <a:xfrm>
              <a:off x="6350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IN" dirty="0"/>
            </a:p>
          </p:txBody>
        </p:sp>
        <p:sp>
          <p:nvSpPr>
            <p:cNvPr id="5" name="Freeform 5"/>
            <p:cNvSpPr/>
            <p:nvPr/>
          </p:nvSpPr>
          <p:spPr>
            <a:xfrm>
              <a:off x="24130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IN" dirty="0"/>
            </a:p>
          </p:txBody>
        </p:sp>
        <p:sp>
          <p:nvSpPr>
            <p:cNvPr id="6" name="Freeform 6"/>
            <p:cNvSpPr/>
            <p:nvPr/>
          </p:nvSpPr>
          <p:spPr>
            <a:xfrm>
              <a:off x="395097"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1" y="12700"/>
                  </a:lnTo>
                  <a:lnTo>
                    <a:pt x="15621"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IN" dirty="0"/>
            </a:p>
          </p:txBody>
        </p:sp>
        <p:sp>
          <p:nvSpPr>
            <p:cNvPr id="7" name="Freeform 7"/>
            <p:cNvSpPr/>
            <p:nvPr/>
          </p:nvSpPr>
          <p:spPr>
            <a:xfrm>
              <a:off x="334518"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dirty="0"/>
            </a:p>
          </p:txBody>
        </p:sp>
        <p:sp>
          <p:nvSpPr>
            <p:cNvPr id="8" name="Freeform 8"/>
            <p:cNvSpPr/>
            <p:nvPr/>
          </p:nvSpPr>
          <p:spPr>
            <a:xfrm>
              <a:off x="69430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IN" dirty="0"/>
            </a:p>
          </p:txBody>
        </p:sp>
        <p:sp>
          <p:nvSpPr>
            <p:cNvPr id="9" name="Freeform 9"/>
            <p:cNvSpPr/>
            <p:nvPr/>
          </p:nvSpPr>
          <p:spPr>
            <a:xfrm>
              <a:off x="60540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dirty="0"/>
            </a:p>
          </p:txBody>
        </p:sp>
        <p:sp>
          <p:nvSpPr>
            <p:cNvPr id="10" name="Freeform 10"/>
            <p:cNvSpPr/>
            <p:nvPr/>
          </p:nvSpPr>
          <p:spPr>
            <a:xfrm>
              <a:off x="68160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IN" dirty="0"/>
            </a:p>
          </p:txBody>
        </p:sp>
        <p:sp>
          <p:nvSpPr>
            <p:cNvPr id="11" name="Freeform 11"/>
            <p:cNvSpPr/>
            <p:nvPr/>
          </p:nvSpPr>
          <p:spPr>
            <a:xfrm>
              <a:off x="952627"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IN" dirty="0"/>
            </a:p>
          </p:txBody>
        </p:sp>
        <p:sp>
          <p:nvSpPr>
            <p:cNvPr id="12" name="Freeform 12"/>
            <p:cNvSpPr/>
            <p:nvPr/>
          </p:nvSpPr>
          <p:spPr>
            <a:xfrm>
              <a:off x="876427"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dirty="0"/>
            </a:p>
          </p:txBody>
        </p:sp>
        <p:sp>
          <p:nvSpPr>
            <p:cNvPr id="13" name="Freeform 13"/>
            <p:cNvSpPr/>
            <p:nvPr/>
          </p:nvSpPr>
          <p:spPr>
            <a:xfrm>
              <a:off x="952627"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IN" dirty="0"/>
            </a:p>
          </p:txBody>
        </p:sp>
      </p:grpSp>
      <p:grpSp>
        <p:nvGrpSpPr>
          <p:cNvPr id="14" name="Group 14"/>
          <p:cNvGrpSpPr>
            <a:grpSpLocks noChangeAspect="1"/>
          </p:cNvGrpSpPr>
          <p:nvPr/>
        </p:nvGrpSpPr>
        <p:grpSpPr>
          <a:xfrm>
            <a:off x="24241" y="496567"/>
            <a:ext cx="4610367" cy="676608"/>
            <a:chOff x="0" y="0"/>
            <a:chExt cx="4610367" cy="676605"/>
          </a:xfrm>
        </p:grpSpPr>
        <p:sp>
          <p:nvSpPr>
            <p:cNvPr id="15" name="Freeform 15"/>
            <p:cNvSpPr/>
            <p:nvPr/>
          </p:nvSpPr>
          <p:spPr>
            <a:xfrm>
              <a:off x="63500" y="63500"/>
              <a:ext cx="4432554" cy="82423"/>
            </a:xfrm>
            <a:custGeom>
              <a:avLst/>
              <a:gdLst/>
              <a:ahLst/>
              <a:cxnLst/>
              <a:rect l="l" t="t" r="r" b="b"/>
              <a:pathLst>
                <a:path w="4432554" h="82423">
                  <a:moveTo>
                    <a:pt x="0" y="50800"/>
                  </a:moveTo>
                  <a:cubicBezTo>
                    <a:pt x="0" y="22860"/>
                    <a:pt x="22860" y="0"/>
                    <a:pt x="50800" y="0"/>
                  </a:cubicBezTo>
                  <a:lnTo>
                    <a:pt x="4381754" y="0"/>
                  </a:lnTo>
                  <a:cubicBezTo>
                    <a:pt x="4409694" y="0"/>
                    <a:pt x="4432554" y="22860"/>
                    <a:pt x="4432554" y="50800"/>
                  </a:cubicBezTo>
                  <a:lnTo>
                    <a:pt x="4432554" y="82423"/>
                  </a:lnTo>
                  <a:lnTo>
                    <a:pt x="0" y="82423"/>
                  </a:lnTo>
                </a:path>
              </a:pathLst>
            </a:custGeom>
            <a:solidFill>
              <a:srgbClr val="FFFFFF"/>
            </a:solidFill>
          </p:spPr>
          <p:txBody>
            <a:bodyPr/>
            <a:lstStyle/>
            <a:p>
              <a:endParaRPr lang="en-IN" dirty="0"/>
            </a:p>
          </p:txBody>
        </p:sp>
        <p:sp>
          <p:nvSpPr>
            <p:cNvPr id="16" name="Freeform 16"/>
            <p:cNvSpPr/>
            <p:nvPr/>
          </p:nvSpPr>
          <p:spPr>
            <a:xfrm>
              <a:off x="114300" y="126746"/>
              <a:ext cx="4432554" cy="486410"/>
            </a:xfrm>
            <a:custGeom>
              <a:avLst/>
              <a:gdLst/>
              <a:ahLst/>
              <a:cxnLst/>
              <a:rect l="l" t="t" r="r" b="b"/>
              <a:pathLst>
                <a:path w="4432554" h="486410">
                  <a:moveTo>
                    <a:pt x="0" y="486410"/>
                  </a:moveTo>
                  <a:lnTo>
                    <a:pt x="4432554" y="486410"/>
                  </a:lnTo>
                  <a:lnTo>
                    <a:pt x="4432554" y="0"/>
                  </a:lnTo>
                  <a:lnTo>
                    <a:pt x="0" y="0"/>
                  </a:lnTo>
                  <a:close/>
                </a:path>
              </a:pathLst>
            </a:custGeom>
            <a:solidFill>
              <a:srgbClr val="FFFFFF"/>
            </a:solidFill>
          </p:spPr>
          <p:txBody>
            <a:bodyPr/>
            <a:lstStyle/>
            <a:p>
              <a:endParaRPr lang="en-IN" dirty="0"/>
            </a:p>
          </p:txBody>
        </p:sp>
        <p:sp>
          <p:nvSpPr>
            <p:cNvPr id="17" name="Freeform 17"/>
            <p:cNvSpPr/>
            <p:nvPr/>
          </p:nvSpPr>
          <p:spPr>
            <a:xfrm>
              <a:off x="63500" y="107950"/>
              <a:ext cx="4432554" cy="454406"/>
            </a:xfrm>
            <a:custGeom>
              <a:avLst/>
              <a:gdLst/>
              <a:ahLst/>
              <a:cxnLst/>
              <a:rect l="l" t="t" r="r" b="b"/>
              <a:pathLst>
                <a:path w="4432554" h="454406">
                  <a:moveTo>
                    <a:pt x="0" y="403606"/>
                  </a:moveTo>
                  <a:cubicBezTo>
                    <a:pt x="0" y="431546"/>
                    <a:pt x="22860" y="454406"/>
                    <a:pt x="50800" y="454406"/>
                  </a:cubicBezTo>
                  <a:lnTo>
                    <a:pt x="4381754" y="454406"/>
                  </a:lnTo>
                  <a:cubicBezTo>
                    <a:pt x="4409694" y="454406"/>
                    <a:pt x="4432554" y="431546"/>
                    <a:pt x="4432554" y="403606"/>
                  </a:cubicBezTo>
                  <a:lnTo>
                    <a:pt x="4432554" y="0"/>
                  </a:lnTo>
                  <a:lnTo>
                    <a:pt x="0" y="0"/>
                  </a:lnTo>
                </a:path>
              </a:pathLst>
            </a:custGeom>
            <a:solidFill>
              <a:srgbClr val="FFFFFF"/>
            </a:solidFill>
          </p:spPr>
          <p:txBody>
            <a:bodyPr/>
            <a:lstStyle/>
            <a:p>
              <a:endParaRPr lang="en-IN" dirty="0"/>
            </a:p>
          </p:txBody>
        </p:sp>
      </p:grpSp>
      <p:grpSp>
        <p:nvGrpSpPr>
          <p:cNvPr id="18" name="Group 18"/>
          <p:cNvGrpSpPr>
            <a:grpSpLocks noChangeAspect="1"/>
          </p:cNvGrpSpPr>
          <p:nvPr/>
        </p:nvGrpSpPr>
        <p:grpSpPr>
          <a:xfrm>
            <a:off x="-63503" y="-63446"/>
            <a:ext cx="4734944" cy="266881"/>
            <a:chOff x="0" y="0"/>
            <a:chExt cx="4734941" cy="266878"/>
          </a:xfrm>
        </p:grpSpPr>
        <p:sp>
          <p:nvSpPr>
            <p:cNvPr id="19" name="Freeform 19"/>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20" name="Freeform 20"/>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grpSp>
      <p:grpSp>
        <p:nvGrpSpPr>
          <p:cNvPr id="21" name="Group 21"/>
          <p:cNvGrpSpPr>
            <a:grpSpLocks noChangeAspect="1"/>
          </p:cNvGrpSpPr>
          <p:nvPr/>
        </p:nvGrpSpPr>
        <p:grpSpPr>
          <a:xfrm>
            <a:off x="4086082" y="3184131"/>
            <a:ext cx="543049" cy="185395"/>
            <a:chOff x="0" y="0"/>
            <a:chExt cx="543052" cy="185395"/>
          </a:xfrm>
        </p:grpSpPr>
        <p:sp>
          <p:nvSpPr>
            <p:cNvPr id="22" name="Freeform 22"/>
            <p:cNvSpPr/>
            <p:nvPr/>
          </p:nvSpPr>
          <p:spPr>
            <a:xfrm>
              <a:off x="63500"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IN" dirty="0"/>
            </a:p>
          </p:txBody>
        </p:sp>
        <p:sp>
          <p:nvSpPr>
            <p:cNvPr id="23" name="Freeform 23"/>
            <p:cNvSpPr/>
            <p:nvPr/>
          </p:nvSpPr>
          <p:spPr>
            <a:xfrm>
              <a:off x="362331"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IN" dirty="0"/>
            </a:p>
          </p:txBody>
        </p:sp>
        <p:sp>
          <p:nvSpPr>
            <p:cNvPr id="24" name="Freeform 24"/>
            <p:cNvSpPr/>
            <p:nvPr/>
          </p:nvSpPr>
          <p:spPr>
            <a:xfrm>
              <a:off x="335534"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IN" dirty="0"/>
            </a:p>
          </p:txBody>
        </p:sp>
        <p:sp>
          <p:nvSpPr>
            <p:cNvPr id="25" name="Freeform 25"/>
            <p:cNvSpPr/>
            <p:nvPr/>
          </p:nvSpPr>
          <p:spPr>
            <a:xfrm>
              <a:off x="240157" y="64770"/>
              <a:ext cx="239268" cy="55880"/>
            </a:xfrm>
            <a:custGeom>
              <a:avLst/>
              <a:gdLst/>
              <a:ahLst/>
              <a:cxnLst/>
              <a:rect l="l" t="t" r="r" b="b"/>
              <a:pathLst>
                <a:path w="239268" h="55880">
                  <a:moveTo>
                    <a:pt x="43561" y="50800"/>
                  </a:moveTo>
                  <a:cubicBezTo>
                    <a:pt x="55880" y="50800"/>
                    <a:pt x="66421" y="40513"/>
                    <a:pt x="66421" y="27940"/>
                  </a:cubicBezTo>
                  <a:lnTo>
                    <a:pt x="68961" y="27940"/>
                  </a:lnTo>
                  <a:lnTo>
                    <a:pt x="66421" y="27940"/>
                  </a:lnTo>
                  <a:cubicBezTo>
                    <a:pt x="66421" y="15367"/>
                    <a:pt x="56134" y="5080"/>
                    <a:pt x="43561" y="5080"/>
                  </a:cubicBezTo>
                  <a:lnTo>
                    <a:pt x="43561" y="2540"/>
                  </a:lnTo>
                  <a:lnTo>
                    <a:pt x="43561" y="5080"/>
                  </a:lnTo>
                  <a:cubicBezTo>
                    <a:pt x="30988" y="5080"/>
                    <a:pt x="20701" y="15367"/>
                    <a:pt x="20701" y="27940"/>
                  </a:cubicBezTo>
                  <a:cubicBezTo>
                    <a:pt x="20701" y="29337"/>
                    <a:pt x="19558" y="30480"/>
                    <a:pt x="18161" y="30480"/>
                  </a:cubicBezTo>
                  <a:cubicBezTo>
                    <a:pt x="16764" y="30480"/>
                    <a:pt x="15621" y="29337"/>
                    <a:pt x="15621" y="27940"/>
                  </a:cubicBezTo>
                  <a:cubicBezTo>
                    <a:pt x="15621" y="12573"/>
                    <a:pt x="28194" y="0"/>
                    <a:pt x="43561" y="0"/>
                  </a:cubicBezTo>
                  <a:cubicBezTo>
                    <a:pt x="58928" y="0"/>
                    <a:pt x="71501" y="12573"/>
                    <a:pt x="71501" y="27940"/>
                  </a:cubicBezTo>
                  <a:cubicBezTo>
                    <a:pt x="71501" y="43307"/>
                    <a:pt x="58674" y="55880"/>
                    <a:pt x="43561" y="55880"/>
                  </a:cubicBezTo>
                  <a:cubicBezTo>
                    <a:pt x="42164" y="55880"/>
                    <a:pt x="41021" y="54737"/>
                    <a:pt x="41021" y="53340"/>
                  </a:cubicBezTo>
                  <a:cubicBezTo>
                    <a:pt x="41021" y="51943"/>
                    <a:pt x="42164" y="50800"/>
                    <a:pt x="43561" y="50800"/>
                  </a:cubicBezTo>
                  <a:close/>
                  <a:moveTo>
                    <a:pt x="35052" y="22225"/>
                  </a:moveTo>
                  <a:lnTo>
                    <a:pt x="19812"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1" y="55880"/>
                  </a:moveTo>
                  <a:cubicBezTo>
                    <a:pt x="180594" y="55880"/>
                    <a:pt x="168021" y="43307"/>
                    <a:pt x="168021" y="27940"/>
                  </a:cubicBezTo>
                  <a:lnTo>
                    <a:pt x="170561" y="27940"/>
                  </a:lnTo>
                  <a:lnTo>
                    <a:pt x="168021" y="27940"/>
                  </a:lnTo>
                  <a:cubicBezTo>
                    <a:pt x="168021" y="12573"/>
                    <a:pt x="180594" y="0"/>
                    <a:pt x="195961" y="0"/>
                  </a:cubicBezTo>
                  <a:lnTo>
                    <a:pt x="195961" y="2540"/>
                  </a:lnTo>
                  <a:lnTo>
                    <a:pt x="195961" y="0"/>
                  </a:lnTo>
                  <a:cubicBezTo>
                    <a:pt x="211328" y="0"/>
                    <a:pt x="223901" y="12573"/>
                    <a:pt x="223901" y="27940"/>
                  </a:cubicBezTo>
                  <a:cubicBezTo>
                    <a:pt x="223901" y="29337"/>
                    <a:pt x="222758" y="30480"/>
                    <a:pt x="221361" y="30480"/>
                  </a:cubicBezTo>
                  <a:cubicBezTo>
                    <a:pt x="219964" y="30480"/>
                    <a:pt x="218821" y="29337"/>
                    <a:pt x="218821" y="27940"/>
                  </a:cubicBezTo>
                  <a:cubicBezTo>
                    <a:pt x="218821" y="15367"/>
                    <a:pt x="208534" y="5080"/>
                    <a:pt x="195961" y="5080"/>
                  </a:cubicBezTo>
                  <a:cubicBezTo>
                    <a:pt x="183388" y="5080"/>
                    <a:pt x="173101" y="15367"/>
                    <a:pt x="173101" y="27940"/>
                  </a:cubicBezTo>
                  <a:cubicBezTo>
                    <a:pt x="173101" y="40513"/>
                    <a:pt x="183388" y="50800"/>
                    <a:pt x="195961" y="50800"/>
                  </a:cubicBezTo>
                  <a:cubicBezTo>
                    <a:pt x="197358" y="50800"/>
                    <a:pt x="198501" y="51943"/>
                    <a:pt x="198501" y="53340"/>
                  </a:cubicBezTo>
                  <a:cubicBezTo>
                    <a:pt x="198501" y="54737"/>
                    <a:pt x="197358" y="55880"/>
                    <a:pt x="195961" y="55880"/>
                  </a:cubicBezTo>
                  <a:close/>
                  <a:moveTo>
                    <a:pt x="238252" y="22225"/>
                  </a:moveTo>
                  <a:lnTo>
                    <a:pt x="223012"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IN" dirty="0"/>
            </a:p>
          </p:txBody>
        </p:sp>
      </p:grpSp>
      <p:sp>
        <p:nvSpPr>
          <p:cNvPr id="26" name="Freeform 26"/>
          <p:cNvSpPr/>
          <p:nvPr/>
        </p:nvSpPr>
        <p:spPr>
          <a:xfrm>
            <a:off x="631099" y="2483463"/>
            <a:ext cx="3387264" cy="363541"/>
          </a:xfrm>
          <a:custGeom>
            <a:avLst/>
            <a:gdLst/>
            <a:ahLst/>
            <a:cxnLst/>
            <a:rect l="l" t="t" r="r" b="b"/>
            <a:pathLst>
              <a:path w="1948901" h="363541">
                <a:moveTo>
                  <a:pt x="0" y="0"/>
                </a:moveTo>
                <a:lnTo>
                  <a:pt x="1948901" y="0"/>
                </a:lnTo>
                <a:lnTo>
                  <a:pt x="1948901" y="363540"/>
                </a:lnTo>
                <a:lnTo>
                  <a:pt x="0" y="363540"/>
                </a:lnTo>
                <a:lnTo>
                  <a:pt x="0" y="0"/>
                </a:lnTo>
                <a:close/>
              </a:path>
            </a:pathLst>
          </a:custGeom>
          <a:blipFill>
            <a:blip r:embed="rId2"/>
            <a:stretch>
              <a:fillRect/>
            </a:stretch>
          </a:blipFill>
        </p:spPr>
        <p:txBody>
          <a:bodyPr/>
          <a:lstStyle/>
          <a:p>
            <a:endParaRPr lang="en-IN" dirty="0"/>
          </a:p>
        </p:txBody>
      </p:sp>
      <p:grpSp>
        <p:nvGrpSpPr>
          <p:cNvPr id="27" name="Group 27"/>
          <p:cNvGrpSpPr>
            <a:grpSpLocks noChangeAspect="1"/>
          </p:cNvGrpSpPr>
          <p:nvPr/>
        </p:nvGrpSpPr>
        <p:grpSpPr>
          <a:xfrm>
            <a:off x="-63503" y="3283001"/>
            <a:ext cx="4734925" cy="236553"/>
            <a:chOff x="0" y="0"/>
            <a:chExt cx="4734928" cy="236550"/>
          </a:xfrm>
        </p:grpSpPr>
        <p:sp>
          <p:nvSpPr>
            <p:cNvPr id="28" name="Freeform 28"/>
            <p:cNvSpPr/>
            <p:nvPr/>
          </p:nvSpPr>
          <p:spPr>
            <a:xfrm>
              <a:off x="63500" y="63500"/>
              <a:ext cx="1535938" cy="109601"/>
            </a:xfrm>
            <a:custGeom>
              <a:avLst/>
              <a:gdLst/>
              <a:ahLst/>
              <a:cxnLst/>
              <a:rect l="l" t="t" r="r" b="b"/>
              <a:pathLst>
                <a:path w="1535938" h="109601">
                  <a:moveTo>
                    <a:pt x="0" y="109601"/>
                  </a:moveTo>
                  <a:lnTo>
                    <a:pt x="1535938" y="109601"/>
                  </a:lnTo>
                  <a:lnTo>
                    <a:pt x="1535938" y="0"/>
                  </a:lnTo>
                  <a:lnTo>
                    <a:pt x="0" y="0"/>
                  </a:lnTo>
                  <a:close/>
                </a:path>
              </a:pathLst>
            </a:custGeom>
            <a:solidFill>
              <a:srgbClr val="A30000"/>
            </a:solidFill>
          </p:spPr>
          <p:txBody>
            <a:bodyPr/>
            <a:lstStyle/>
            <a:p>
              <a:endParaRPr lang="en-IN" dirty="0"/>
            </a:p>
          </p:txBody>
        </p:sp>
        <p:sp>
          <p:nvSpPr>
            <p:cNvPr id="29" name="Freeform 29"/>
            <p:cNvSpPr/>
            <p:nvPr/>
          </p:nvSpPr>
          <p:spPr>
            <a:xfrm>
              <a:off x="1599438" y="63500"/>
              <a:ext cx="1536065" cy="109601"/>
            </a:xfrm>
            <a:custGeom>
              <a:avLst/>
              <a:gdLst/>
              <a:ahLst/>
              <a:cxnLst/>
              <a:rect l="l" t="t" r="r" b="b"/>
              <a:pathLst>
                <a:path w="1536065" h="109601">
                  <a:moveTo>
                    <a:pt x="0" y="109601"/>
                  </a:moveTo>
                  <a:lnTo>
                    <a:pt x="1536065" y="109601"/>
                  </a:lnTo>
                  <a:lnTo>
                    <a:pt x="1536065" y="0"/>
                  </a:lnTo>
                  <a:lnTo>
                    <a:pt x="0" y="0"/>
                  </a:lnTo>
                  <a:close/>
                </a:path>
              </a:pathLst>
            </a:custGeom>
            <a:solidFill>
              <a:srgbClr val="ECECEC"/>
            </a:solidFill>
          </p:spPr>
          <p:txBody>
            <a:bodyPr/>
            <a:lstStyle/>
            <a:p>
              <a:endParaRPr lang="en-IN" dirty="0"/>
            </a:p>
          </p:txBody>
        </p:sp>
        <p:sp>
          <p:nvSpPr>
            <p:cNvPr id="30" name="Freeform 30"/>
            <p:cNvSpPr/>
            <p:nvPr/>
          </p:nvSpPr>
          <p:spPr>
            <a:xfrm>
              <a:off x="3135503" y="63500"/>
              <a:ext cx="1535938" cy="109601"/>
            </a:xfrm>
            <a:custGeom>
              <a:avLst/>
              <a:gdLst/>
              <a:ahLst/>
              <a:cxnLst/>
              <a:rect l="l" t="t" r="r" b="b"/>
              <a:pathLst>
                <a:path w="1535938" h="109601">
                  <a:moveTo>
                    <a:pt x="0" y="109601"/>
                  </a:moveTo>
                  <a:lnTo>
                    <a:pt x="1535938" y="109601"/>
                  </a:lnTo>
                  <a:lnTo>
                    <a:pt x="1535938" y="0"/>
                  </a:lnTo>
                  <a:lnTo>
                    <a:pt x="0" y="0"/>
                  </a:lnTo>
                  <a:close/>
                </a:path>
              </a:pathLst>
            </a:custGeom>
            <a:solidFill>
              <a:srgbClr val="D9D9D9"/>
            </a:solidFill>
          </p:spPr>
          <p:txBody>
            <a:bodyPr/>
            <a:lstStyle/>
            <a:p>
              <a:endParaRPr lang="en-IN" dirty="0"/>
            </a:p>
          </p:txBody>
        </p:sp>
      </p:grpSp>
      <p:sp>
        <p:nvSpPr>
          <p:cNvPr id="31" name="TextBox 31"/>
          <p:cNvSpPr txBox="1"/>
          <p:nvPr/>
        </p:nvSpPr>
        <p:spPr>
          <a:xfrm>
            <a:off x="270283" y="420219"/>
            <a:ext cx="4124560" cy="495520"/>
          </a:xfrm>
          <a:prstGeom prst="rect">
            <a:avLst/>
          </a:prstGeom>
        </p:spPr>
        <p:txBody>
          <a:bodyPr wrap="square" lIns="0" tIns="0" rIns="0" bIns="0" rtlCol="0" anchor="t">
            <a:spAutoFit/>
          </a:bodyPr>
          <a:lstStyle/>
          <a:p>
            <a:pPr algn="ctr">
              <a:lnSpc>
                <a:spcPts val="2008"/>
              </a:lnSpc>
            </a:pPr>
            <a:r>
              <a:rPr lang="en-US" sz="1434" b="1" spc="-15" dirty="0">
                <a:solidFill>
                  <a:srgbClr val="CC0000"/>
                </a:solidFill>
                <a:latin typeface="IBM Plex Sans Condensed"/>
                <a:ea typeface="IBM Plex Sans Condensed"/>
                <a:cs typeface="IBM Plex Sans Condensed"/>
                <a:sym typeface="IBM Plex Sans Condensed"/>
              </a:rPr>
              <a:t>BLOOD BRIDGE</a:t>
            </a:r>
          </a:p>
          <a:p>
            <a:pPr algn="ctr">
              <a:lnSpc>
                <a:spcPts val="2008"/>
              </a:lnSpc>
            </a:pPr>
            <a:r>
              <a:rPr lang="en-US" sz="1434" spc="-15" dirty="0">
                <a:solidFill>
                  <a:srgbClr val="CC0000"/>
                </a:solidFill>
                <a:latin typeface="IBM Plex Sans Condensed"/>
                <a:ea typeface="IBM Plex Sans Condensed"/>
                <a:cs typeface="IBM Plex Sans Condensed"/>
                <a:sym typeface="IBM Plex Sans Condensed"/>
              </a:rPr>
              <a:t>Connecting Lives , Saving  Future</a:t>
            </a:r>
          </a:p>
        </p:txBody>
      </p:sp>
      <p:sp>
        <p:nvSpPr>
          <p:cNvPr id="32" name="TextBox 32"/>
          <p:cNvSpPr txBox="1"/>
          <p:nvPr/>
        </p:nvSpPr>
        <p:spPr>
          <a:xfrm>
            <a:off x="880682" y="2000564"/>
            <a:ext cx="2903763" cy="239040"/>
          </a:xfrm>
          <a:prstGeom prst="rect">
            <a:avLst/>
          </a:prstGeom>
        </p:spPr>
        <p:txBody>
          <a:bodyPr lIns="0" tIns="0" rIns="0" bIns="0" rtlCol="0" anchor="t">
            <a:spAutoFit/>
          </a:bodyPr>
          <a:lstStyle/>
          <a:p>
            <a:pPr algn="l">
              <a:lnSpc>
                <a:spcPts val="2008"/>
              </a:lnSpc>
            </a:pPr>
            <a:r>
              <a:rPr lang="en-US" sz="1434" b="1" spc="-15" dirty="0">
                <a:solidFill>
                  <a:srgbClr val="000000"/>
                </a:solidFill>
                <a:latin typeface="IBM Plex Sans Condensed"/>
                <a:ea typeface="IBM Plex Sans Condensed"/>
                <a:cs typeface="IBM Plex Sans Condensed"/>
                <a:sym typeface="IBM Plex Sans Condensed"/>
              </a:rPr>
              <a:t>School of Engineering and Technology</a:t>
            </a:r>
          </a:p>
        </p:txBody>
      </p:sp>
      <p:sp>
        <p:nvSpPr>
          <p:cNvPr id="33" name="TextBox 33"/>
          <p:cNvSpPr txBox="1"/>
          <p:nvPr/>
        </p:nvSpPr>
        <p:spPr>
          <a:xfrm>
            <a:off x="-3" y="1175678"/>
            <a:ext cx="4607937" cy="535788"/>
          </a:xfrm>
          <a:prstGeom prst="rect">
            <a:avLst/>
          </a:prstGeom>
        </p:spPr>
        <p:txBody>
          <a:bodyPr wrap="square" lIns="0" tIns="0" rIns="0" bIns="0" rtlCol="0" anchor="t">
            <a:spAutoFit/>
          </a:bodyPr>
          <a:lstStyle/>
          <a:p>
            <a:pPr algn="ctr">
              <a:lnSpc>
                <a:spcPts val="1527"/>
              </a:lnSpc>
            </a:pPr>
            <a:r>
              <a:rPr lang="en-US" sz="1400" spc="1" dirty="0">
                <a:solidFill>
                  <a:srgbClr val="000000"/>
                </a:solidFill>
                <a:latin typeface="IBM Plex Sans Condensed"/>
                <a:ea typeface="IBM Plex Sans Condensed"/>
                <a:cs typeface="IBM Plex Sans Condensed"/>
                <a:sym typeface="IBM Plex Sans Condensed"/>
              </a:rPr>
              <a:t>Harshit Malik</a:t>
            </a:r>
          </a:p>
          <a:p>
            <a:pPr algn="ctr">
              <a:lnSpc>
                <a:spcPts val="1115"/>
              </a:lnSpc>
            </a:pPr>
            <a:r>
              <a:rPr lang="en-US" sz="797" spc="-6" dirty="0">
                <a:solidFill>
                  <a:srgbClr val="000000"/>
                </a:solidFill>
                <a:latin typeface="IBM Plex Sans"/>
                <a:ea typeface="IBM Plex Sans"/>
                <a:cs typeface="IBM Plex Sans"/>
                <a:sym typeface="IBM Plex Sans"/>
              </a:rPr>
              <a:t>Under Supervision of</a:t>
            </a:r>
          </a:p>
          <a:p>
            <a:pPr algn="ctr">
              <a:lnSpc>
                <a:spcPts val="1673"/>
              </a:lnSpc>
            </a:pPr>
            <a:r>
              <a:rPr lang="en-US" sz="1195" spc="-13" dirty="0">
                <a:solidFill>
                  <a:srgbClr val="000000"/>
                </a:solidFill>
                <a:latin typeface="IBM Plex Sans Condensed"/>
                <a:ea typeface="IBM Plex Sans Condensed"/>
                <a:cs typeface="IBM Plex Sans Condensed"/>
                <a:sym typeface="IBM Plex Sans Condensed"/>
              </a:rPr>
              <a:t>Internal: Dr. Solanki Gupta, External: M.L. Malik</a:t>
            </a:r>
          </a:p>
        </p:txBody>
      </p:sp>
      <p:sp>
        <p:nvSpPr>
          <p:cNvPr id="35" name="TextBox 35"/>
          <p:cNvSpPr txBox="1"/>
          <p:nvPr/>
        </p:nvSpPr>
        <p:spPr>
          <a:xfrm>
            <a:off x="0" y="3348268"/>
            <a:ext cx="4610100"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1/8</a:t>
            </a:r>
            <a:endParaRPr lang="en-US" sz="597" spc="-5" dirty="0">
              <a:solidFill>
                <a:srgbClr val="8F0000"/>
              </a:solidFill>
              <a:latin typeface="IBM Plex Sans"/>
              <a:ea typeface="IBM Plex Sans"/>
              <a:cs typeface="IBM Plex Sans"/>
              <a:sym typeface="IBM Plex Sans"/>
              <a:hlinkClick r:id="rId3" action="ppaction://hlinksldjum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03" y="-63446"/>
            <a:ext cx="4734944" cy="617172"/>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grpSp>
        <p:nvGrpSpPr>
          <p:cNvPr id="6" name="Group 6"/>
          <p:cNvGrpSpPr>
            <a:grpSpLocks noChangeAspect="1"/>
          </p:cNvGrpSpPr>
          <p:nvPr/>
        </p:nvGrpSpPr>
        <p:grpSpPr>
          <a:xfrm>
            <a:off x="-63503" y="3184131"/>
            <a:ext cx="4734925" cy="335423"/>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IN" dirty="0"/>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IN" dirty="0"/>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IN" dirty="0"/>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IN" dirty="0"/>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dirty="0"/>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IN" dirty="0"/>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dirty="0"/>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IN" dirty="0"/>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IN" dirty="0"/>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dirty="0"/>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IN" dirty="0"/>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IN" dirty="0"/>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IN" dirty="0"/>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IN" dirty="0"/>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IN" dirty="0"/>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IN" dirty="0"/>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IN" dirty="0"/>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IN" dirty="0"/>
            </a:p>
          </p:txBody>
        </p:sp>
      </p:grpSp>
      <p:sp>
        <p:nvSpPr>
          <p:cNvPr id="25" name="TextBox 25"/>
          <p:cNvSpPr txBox="1"/>
          <p:nvPr/>
        </p:nvSpPr>
        <p:spPr>
          <a:xfrm>
            <a:off x="108004" y="164325"/>
            <a:ext cx="1054046" cy="239040"/>
          </a:xfrm>
          <a:prstGeom prst="rect">
            <a:avLst/>
          </a:prstGeom>
        </p:spPr>
        <p:txBody>
          <a:bodyPr wrap="square"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INDEX</a:t>
            </a:r>
          </a:p>
        </p:txBody>
      </p:sp>
      <p:sp>
        <p:nvSpPr>
          <p:cNvPr id="27" name="TextBox 27"/>
          <p:cNvSpPr txBox="1"/>
          <p:nvPr/>
        </p:nvSpPr>
        <p:spPr>
          <a:xfrm>
            <a:off x="0" y="3348222"/>
            <a:ext cx="4610100"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2/8</a:t>
            </a:r>
            <a:endParaRPr lang="en-US" sz="597" spc="-5" dirty="0">
              <a:solidFill>
                <a:srgbClr val="8F0000"/>
              </a:solidFill>
              <a:latin typeface="IBM Plex Sans"/>
              <a:ea typeface="IBM Plex Sans"/>
              <a:cs typeface="IBM Plex Sans"/>
              <a:sym typeface="IBM Plex Sans"/>
              <a:hlinkClick r:id="rId2" action="ppaction://hlinksldjump"/>
            </a:endParaRPr>
          </a:p>
        </p:txBody>
      </p:sp>
      <p:sp>
        <p:nvSpPr>
          <p:cNvPr id="28" name="TextBox 27">
            <a:extLst>
              <a:ext uri="{FF2B5EF4-FFF2-40B4-BE49-F238E27FC236}">
                <a16:creationId xmlns:a16="http://schemas.microsoft.com/office/drawing/2014/main" id="{E69479B5-DBA2-E2F3-B8A2-13C856C55AB1}"/>
              </a:ext>
            </a:extLst>
          </p:cNvPr>
          <p:cNvSpPr txBox="1"/>
          <p:nvPr/>
        </p:nvSpPr>
        <p:spPr>
          <a:xfrm>
            <a:off x="306036" y="918395"/>
            <a:ext cx="3286597" cy="1200329"/>
          </a:xfrm>
          <a:prstGeom prst="rect">
            <a:avLst/>
          </a:prstGeom>
          <a:noFill/>
        </p:spPr>
        <p:txBody>
          <a:bodyPr wrap="square">
            <a:spAutoFit/>
          </a:bodyPr>
          <a:lstStyle/>
          <a:p>
            <a:pPr marL="171450" indent="-171450">
              <a:buFont typeface="Arial" panose="020B0604020202020204" pitchFamily="34" charset="0"/>
              <a:buChar char="•"/>
            </a:pPr>
            <a:r>
              <a:rPr lang="en-US" sz="1200" dirty="0"/>
              <a:t>Introduction</a:t>
            </a:r>
          </a:p>
          <a:p>
            <a:pPr marL="171450" indent="-171450">
              <a:buFont typeface="Arial" panose="020B0604020202020204" pitchFamily="34" charset="0"/>
              <a:buChar char="•"/>
            </a:pPr>
            <a:r>
              <a:rPr lang="en-US" sz="1200" dirty="0"/>
              <a:t>Objectives</a:t>
            </a:r>
          </a:p>
          <a:p>
            <a:pPr marL="171450" indent="-171450">
              <a:buFont typeface="Arial" panose="020B0604020202020204" pitchFamily="34" charset="0"/>
              <a:buChar char="•"/>
            </a:pPr>
            <a:r>
              <a:rPr lang="en-US" sz="1200" dirty="0"/>
              <a:t>Problem Statement</a:t>
            </a:r>
          </a:p>
          <a:p>
            <a:pPr marL="171450" indent="-171450">
              <a:buFont typeface="Arial" panose="020B0604020202020204" pitchFamily="34" charset="0"/>
              <a:buChar char="•"/>
            </a:pPr>
            <a:r>
              <a:rPr lang="en-US" sz="1200" dirty="0"/>
              <a:t>Methodology</a:t>
            </a:r>
          </a:p>
          <a:p>
            <a:pPr marL="171450" indent="-171450">
              <a:buFont typeface="Arial" panose="020B0604020202020204" pitchFamily="34" charset="0"/>
              <a:buChar char="•"/>
            </a:pPr>
            <a:r>
              <a:rPr lang="en-US" sz="1200" dirty="0"/>
              <a:t>Existing Solutions and Limitations</a:t>
            </a:r>
          </a:p>
          <a:p>
            <a:pPr marL="171450" indent="-171450">
              <a:buFont typeface="Arial" panose="020B0604020202020204" pitchFamily="34" charset="0"/>
              <a:buChar char="•"/>
            </a:pPr>
            <a:r>
              <a:rPr lang="en-US" sz="12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a:grpSpLocks noChangeAspect="1"/>
          </p:cNvGrpSpPr>
          <p:nvPr/>
        </p:nvGrpSpPr>
        <p:grpSpPr>
          <a:xfrm>
            <a:off x="-63503" y="-63446"/>
            <a:ext cx="4734944" cy="617172"/>
            <a:chOff x="0" y="0"/>
            <a:chExt cx="4734941" cy="617169"/>
          </a:xfrm>
        </p:grpSpPr>
        <p:sp>
          <p:nvSpPr>
            <p:cNvPr id="8" name="Freeform 8"/>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9" name="Freeform 9"/>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10" name="Freeform 10"/>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sp>
        <p:nvSpPr>
          <p:cNvPr id="11" name="Freeform 11"/>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12" name="TextBox 12"/>
          <p:cNvSpPr txBox="1"/>
          <p:nvPr/>
        </p:nvSpPr>
        <p:spPr>
          <a:xfrm>
            <a:off x="108004" y="164325"/>
            <a:ext cx="926792" cy="239040"/>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Introduction</a:t>
            </a:r>
          </a:p>
        </p:txBody>
      </p:sp>
      <p:sp>
        <p:nvSpPr>
          <p:cNvPr id="13" name="TextBox 13"/>
          <p:cNvSpPr txBox="1"/>
          <p:nvPr/>
        </p:nvSpPr>
        <p:spPr>
          <a:xfrm>
            <a:off x="184689" y="603926"/>
            <a:ext cx="4238556" cy="2215991"/>
          </a:xfrm>
          <a:prstGeom prst="rect">
            <a:avLst/>
          </a:prstGeom>
        </p:spPr>
        <p:txBody>
          <a:bodyPr wrap="square" lIns="0" tIns="0" rIns="0" bIns="0" rtlCol="0" anchor="t">
            <a:spAutoFit/>
          </a:bodyPr>
          <a:lstStyle/>
          <a:p>
            <a:r>
              <a:rPr lang="en-US" sz="900" dirty="0" err="1"/>
              <a:t>BloodBridge</a:t>
            </a:r>
            <a:r>
              <a:rPr lang="en-US" sz="900" dirty="0"/>
              <a:t> is an online platform that directly connects blood donors and recipients, enabling quick access to life-saving blood donations through a real-time search and chat system.</a:t>
            </a:r>
          </a:p>
          <a:p>
            <a:endParaRPr lang="en-US" sz="400" b="1" dirty="0"/>
          </a:p>
          <a:p>
            <a:r>
              <a:rPr lang="en-US" sz="1000" b="1" dirty="0"/>
              <a:t> Importance &amp; Relevance</a:t>
            </a:r>
          </a:p>
          <a:p>
            <a:endParaRPr lang="en-US" sz="400" b="1" dirty="0"/>
          </a:p>
          <a:p>
            <a:r>
              <a:rPr lang="en-US" sz="900" b="0" i="0" dirty="0">
                <a:solidFill>
                  <a:srgbClr val="000000"/>
                </a:solidFill>
                <a:effectLst/>
                <a:latin typeface="__GeistSans_3a0388"/>
              </a:rPr>
              <a:t>Medical crises take longer to deal with since blood shortages together with limited donor access primarily affect rare blood type patients. Patient care is seriously affected by hospitals which demand blood donors to match the types of blood required during emergencies. The BloodBridge platform provides an efficient and quick system for blood donation processes.</a:t>
            </a:r>
          </a:p>
          <a:p>
            <a:endParaRPr lang="en-US" sz="900" dirty="0"/>
          </a:p>
          <a:p>
            <a:r>
              <a:rPr lang="en-US" sz="1000" b="1" dirty="0"/>
              <a:t> Key Problem Statement</a:t>
            </a:r>
          </a:p>
          <a:p>
            <a:endParaRPr lang="en-US" sz="400" b="1" dirty="0"/>
          </a:p>
          <a:p>
            <a:pPr>
              <a:buFont typeface="+mj-lt"/>
              <a:buAutoNum type="arabicPeriod"/>
            </a:pPr>
            <a:r>
              <a:rPr lang="en-US" sz="900" dirty="0"/>
              <a:t> Blood shortages and donor unavailability in emergencies.</a:t>
            </a:r>
          </a:p>
          <a:p>
            <a:pPr>
              <a:buFont typeface="+mj-lt"/>
              <a:buAutoNum type="arabicPeriod"/>
            </a:pPr>
            <a:r>
              <a:rPr lang="en-US" sz="900" dirty="0"/>
              <a:t> Hospital’s "blood-for-blood" policy causing delays.</a:t>
            </a:r>
          </a:p>
          <a:p>
            <a:pPr>
              <a:buFont typeface="+mj-lt"/>
              <a:buAutoNum type="arabicPeriod"/>
            </a:pPr>
            <a:r>
              <a:rPr lang="en-US" sz="900" dirty="0"/>
              <a:t> Lack of awareness and motivation for regular donations.</a:t>
            </a:r>
          </a:p>
        </p:txBody>
      </p:sp>
      <p:sp>
        <p:nvSpPr>
          <p:cNvPr id="16" name="TextBox 16"/>
          <p:cNvSpPr txBox="1"/>
          <p:nvPr/>
        </p:nvSpPr>
        <p:spPr>
          <a:xfrm>
            <a:off x="-4" y="3358027"/>
            <a:ext cx="4607943"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3/8</a:t>
            </a:r>
            <a:endParaRPr lang="en-US" sz="597" spc="-5" dirty="0">
              <a:solidFill>
                <a:srgbClr val="8F0000"/>
              </a:solidFill>
              <a:latin typeface="IBM Plex Sans"/>
              <a:ea typeface="IBM Plex Sans"/>
              <a:cs typeface="IBM Plex Sans"/>
              <a:sym typeface="IBM Plex Sans"/>
              <a:hlinkClick r:id="rId3" action="ppaction://hlinksldjum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noChangeAspect="1"/>
          </p:cNvGrpSpPr>
          <p:nvPr/>
        </p:nvGrpSpPr>
        <p:grpSpPr>
          <a:xfrm>
            <a:off x="-63503" y="-63446"/>
            <a:ext cx="4734944" cy="617172"/>
            <a:chOff x="0" y="0"/>
            <a:chExt cx="4734941" cy="617169"/>
          </a:xfrm>
        </p:grpSpPr>
        <p:sp>
          <p:nvSpPr>
            <p:cNvPr id="6" name="Freeform 6"/>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7" name="Freeform 7"/>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8" name="Freeform 8"/>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sp>
        <p:nvSpPr>
          <p:cNvPr id="9" name="Freeform 9"/>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10" name="TextBox 10"/>
          <p:cNvSpPr txBox="1"/>
          <p:nvPr/>
        </p:nvSpPr>
        <p:spPr>
          <a:xfrm>
            <a:off x="108004" y="164325"/>
            <a:ext cx="779412" cy="268672"/>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Objectives</a:t>
            </a:r>
          </a:p>
        </p:txBody>
      </p:sp>
      <p:sp>
        <p:nvSpPr>
          <p:cNvPr id="12" name="TextBox 12"/>
          <p:cNvSpPr txBox="1"/>
          <p:nvPr/>
        </p:nvSpPr>
        <p:spPr>
          <a:xfrm>
            <a:off x="-2159" y="3352795"/>
            <a:ext cx="4610100"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4/8</a:t>
            </a:r>
            <a:endParaRPr lang="en-US" sz="597" spc="-5" dirty="0">
              <a:solidFill>
                <a:srgbClr val="8F0000"/>
              </a:solidFill>
              <a:latin typeface="IBM Plex Sans"/>
              <a:ea typeface="IBM Plex Sans"/>
              <a:cs typeface="IBM Plex Sans"/>
              <a:sym typeface="IBM Plex Sans"/>
              <a:hlinkClick r:id="rId3" action="ppaction://hlinksldjump"/>
            </a:endParaRPr>
          </a:p>
        </p:txBody>
      </p:sp>
      <p:sp>
        <p:nvSpPr>
          <p:cNvPr id="13" name="TextBox 13"/>
          <p:cNvSpPr txBox="1"/>
          <p:nvPr/>
        </p:nvSpPr>
        <p:spPr>
          <a:xfrm>
            <a:off x="2737285" y="3242996"/>
            <a:ext cx="1932442" cy="202363"/>
          </a:xfrm>
          <a:prstGeom prst="rect">
            <a:avLst/>
          </a:prstGeom>
        </p:spPr>
        <p:txBody>
          <a:bodyPr wrap="square" lIns="0" tIns="0" rIns="0" bIns="0" rtlCol="0" anchor="t">
            <a:spAutoFit/>
          </a:bodyPr>
          <a:lstStyle/>
          <a:p>
            <a:pPr algn="l">
              <a:lnSpc>
                <a:spcPts val="1673"/>
              </a:lnSpc>
            </a:pPr>
            <a:endParaRPr lang="en-US" sz="1195" spc="-13" dirty="0">
              <a:solidFill>
                <a:srgbClr val="F2F2F2"/>
              </a:solidFill>
              <a:latin typeface="IBM Plex Sans Condensed"/>
              <a:ea typeface="IBM Plex Sans Condensed"/>
              <a:cs typeface="IBM Plex Sans Condensed"/>
              <a:sym typeface="IBM Plex Sans Condensed"/>
            </a:endParaRPr>
          </a:p>
        </p:txBody>
      </p:sp>
      <p:sp>
        <p:nvSpPr>
          <p:cNvPr id="17" name="TextBox 16">
            <a:extLst>
              <a:ext uri="{FF2B5EF4-FFF2-40B4-BE49-F238E27FC236}">
                <a16:creationId xmlns:a16="http://schemas.microsoft.com/office/drawing/2014/main" id="{0A37950D-287F-75F6-46ED-6B866C9835B8}"/>
              </a:ext>
            </a:extLst>
          </p:cNvPr>
          <p:cNvSpPr txBox="1"/>
          <p:nvPr/>
        </p:nvSpPr>
        <p:spPr>
          <a:xfrm>
            <a:off x="247650" y="753492"/>
            <a:ext cx="3976734" cy="2192908"/>
          </a:xfrm>
          <a:prstGeom prst="rect">
            <a:avLst/>
          </a:prstGeom>
          <a:noFill/>
        </p:spPr>
        <p:txBody>
          <a:bodyPr wrap="square">
            <a:spAutoFit/>
          </a:bodyPr>
          <a:lstStyle/>
          <a:p>
            <a:pPr marL="400050" indent="-171450">
              <a:buFont typeface="Arial" panose="020B0604020202020204" pitchFamily="34" charset="0"/>
              <a:buChar char="•"/>
            </a:pPr>
            <a:r>
              <a:rPr lang="en-IN" sz="1050" dirty="0">
                <a:solidFill>
                  <a:srgbClr val="010101"/>
                </a:solidFill>
                <a:effectLst/>
                <a:latin typeface="Arial" panose="020B0604020202020204" pitchFamily="34" charset="0"/>
                <a:ea typeface="Times New Roman" panose="02020603050405020304" pitchFamily="18" charset="0"/>
              </a:rPr>
              <a:t>Seamless Donor-Recipient Connection</a:t>
            </a:r>
          </a:p>
          <a:p>
            <a:pPr marL="400050" indent="-171450">
              <a:buFont typeface="Arial" panose="020B0604020202020204" pitchFamily="34" charset="0"/>
              <a:buChar char="•"/>
            </a:pPr>
            <a:endParaRPr lang="en-IN" sz="1050" dirty="0">
              <a:solidFill>
                <a:srgbClr val="010101"/>
              </a:solidFill>
              <a:latin typeface="Arial" panose="020B0604020202020204" pitchFamily="34" charset="0"/>
              <a:ea typeface="Times New Roman" panose="02020603050405020304" pitchFamily="18" charset="0"/>
            </a:endParaRPr>
          </a:p>
          <a:p>
            <a:pPr marL="400050" indent="-171450">
              <a:buFont typeface="Arial" panose="020B0604020202020204" pitchFamily="34" charset="0"/>
              <a:buChar char="•"/>
            </a:pPr>
            <a:r>
              <a:rPr lang="en-IN" sz="1050" dirty="0">
                <a:solidFill>
                  <a:srgbClr val="010101"/>
                </a:solidFill>
                <a:effectLst/>
                <a:latin typeface="Arial" panose="020B0604020202020204" pitchFamily="34" charset="0"/>
                <a:ea typeface="Times New Roman" panose="02020603050405020304" pitchFamily="18" charset="0"/>
              </a:rPr>
              <a:t>Real-Time Donor Availability</a:t>
            </a:r>
          </a:p>
          <a:p>
            <a:pPr marL="400050" indent="-171450">
              <a:buFont typeface="Arial" panose="020B0604020202020204" pitchFamily="34" charset="0"/>
              <a:buChar char="•"/>
            </a:pPr>
            <a:endParaRPr lang="en-IN" sz="1050" dirty="0">
              <a:solidFill>
                <a:srgbClr val="010101"/>
              </a:solidFill>
              <a:effectLst/>
              <a:latin typeface="Arial" panose="020B0604020202020204" pitchFamily="34" charset="0"/>
              <a:ea typeface="Times New Roman" panose="02020603050405020304" pitchFamily="18" charset="0"/>
            </a:endParaRPr>
          </a:p>
          <a:p>
            <a:pPr marL="400050" indent="-171450">
              <a:buFont typeface="Arial" panose="020B0604020202020204" pitchFamily="34" charset="0"/>
              <a:buChar char="•"/>
            </a:pPr>
            <a:r>
              <a:rPr lang="en-IN" sz="1050" dirty="0">
                <a:solidFill>
                  <a:srgbClr val="010101"/>
                </a:solidFill>
                <a:effectLst/>
                <a:latin typeface="Arial" panose="020B0604020202020204" pitchFamily="34" charset="0"/>
                <a:ea typeface="Times New Roman" panose="02020603050405020304" pitchFamily="18" charset="0"/>
              </a:rPr>
              <a:t>Encourage Frequent Donations</a:t>
            </a:r>
          </a:p>
          <a:p>
            <a:pPr marL="400050" indent="-171450">
              <a:buFont typeface="Arial" panose="020B0604020202020204" pitchFamily="34" charset="0"/>
              <a:buChar char="•"/>
            </a:pPr>
            <a:endParaRPr lang="en-IN" sz="1050" dirty="0">
              <a:solidFill>
                <a:srgbClr val="010101"/>
              </a:solidFill>
              <a:effectLst/>
              <a:latin typeface="Arial" panose="020B0604020202020204" pitchFamily="34" charset="0"/>
              <a:ea typeface="Times New Roman" panose="02020603050405020304" pitchFamily="18" charset="0"/>
            </a:endParaRPr>
          </a:p>
          <a:p>
            <a:pPr marL="400050" indent="-171450">
              <a:buFont typeface="Arial" panose="020B0604020202020204" pitchFamily="34" charset="0"/>
              <a:buChar char="•"/>
            </a:pPr>
            <a:r>
              <a:rPr lang="en-IN" sz="1050" dirty="0">
                <a:solidFill>
                  <a:srgbClr val="010101"/>
                </a:solidFill>
                <a:effectLst/>
                <a:latin typeface="Arial" panose="020B0604020202020204" pitchFamily="34" charset="0"/>
                <a:ea typeface="Times New Roman" panose="02020603050405020304" pitchFamily="18" charset="0"/>
              </a:rPr>
              <a:t>Enhance Awareness &amp; Engagement</a:t>
            </a:r>
          </a:p>
          <a:p>
            <a:pPr marL="400050" indent="-171450">
              <a:buFont typeface="Arial" panose="020B0604020202020204" pitchFamily="34" charset="0"/>
              <a:buChar char="•"/>
            </a:pPr>
            <a:endParaRPr lang="en-IN" sz="1050" dirty="0">
              <a:solidFill>
                <a:srgbClr val="010101"/>
              </a:solidFill>
              <a:latin typeface="Arial" panose="020B0604020202020204" pitchFamily="34" charset="0"/>
              <a:ea typeface="Times New Roman" panose="02020603050405020304" pitchFamily="18" charset="0"/>
            </a:endParaRPr>
          </a:p>
          <a:p>
            <a:pPr marL="400050" indent="-171450">
              <a:buFont typeface="Arial" panose="020B0604020202020204" pitchFamily="34" charset="0"/>
              <a:buChar char="•"/>
            </a:pPr>
            <a:r>
              <a:rPr lang="en-IN" sz="1050" dirty="0">
                <a:solidFill>
                  <a:srgbClr val="010101"/>
                </a:solidFill>
                <a:effectLst/>
                <a:latin typeface="Arial" panose="020B0604020202020204" pitchFamily="34" charset="0"/>
                <a:ea typeface="Times New Roman" panose="02020603050405020304" pitchFamily="18" charset="0"/>
              </a:rPr>
              <a:t>Reduce Emergency Delays</a:t>
            </a:r>
          </a:p>
          <a:p>
            <a:pPr marL="400050" indent="-171450">
              <a:buFont typeface="Arial" panose="020B0604020202020204" pitchFamily="34" charset="0"/>
              <a:buChar char="•"/>
            </a:pPr>
            <a:endParaRPr lang="en-IN" sz="1050" dirty="0">
              <a:solidFill>
                <a:srgbClr val="010101"/>
              </a:solidFill>
              <a:effectLst/>
              <a:latin typeface="Arial" panose="020B0604020202020204" pitchFamily="34" charset="0"/>
              <a:ea typeface="Times New Roman" panose="02020603050405020304" pitchFamily="18" charset="0"/>
            </a:endParaRPr>
          </a:p>
          <a:p>
            <a:pPr marL="400050" indent="-171450">
              <a:buFont typeface="Arial" panose="020B0604020202020204" pitchFamily="34" charset="0"/>
              <a:buChar char="•"/>
            </a:pPr>
            <a:r>
              <a:rPr lang="en-IN" sz="1050" dirty="0">
                <a:solidFill>
                  <a:srgbClr val="010101"/>
                </a:solidFill>
                <a:effectLst/>
                <a:latin typeface="Arial" panose="020B0604020202020204" pitchFamily="34" charset="0"/>
                <a:ea typeface="Times New Roman" panose="02020603050405020304" pitchFamily="18" charset="0"/>
              </a:rPr>
              <a:t>Ensure Security &amp; Privacy </a:t>
            </a:r>
          </a:p>
          <a:p>
            <a:pPr marL="400050" indent="-171450">
              <a:buFont typeface="Arial" panose="020B0604020202020204" pitchFamily="34" charset="0"/>
              <a:buChar char="•"/>
            </a:pPr>
            <a:endParaRPr lang="en-IN" sz="1050" dirty="0">
              <a:solidFill>
                <a:srgbClr val="010101"/>
              </a:solidFill>
              <a:effectLst/>
              <a:latin typeface="Arial" panose="020B0604020202020204" pitchFamily="34" charset="0"/>
              <a:ea typeface="Times New Roman" panose="02020603050405020304" pitchFamily="18" charset="0"/>
            </a:endParaRPr>
          </a:p>
          <a:p>
            <a:pPr marL="400050" indent="-171450">
              <a:buFont typeface="Arial" panose="020B0604020202020204" pitchFamily="34" charset="0"/>
              <a:buChar char="•"/>
            </a:pPr>
            <a:r>
              <a:rPr lang="en-IN" sz="1050" dirty="0">
                <a:solidFill>
                  <a:srgbClr val="010101"/>
                </a:solidFill>
                <a:effectLst/>
                <a:latin typeface="Arial" panose="020B0604020202020204" pitchFamily="34" charset="0"/>
                <a:ea typeface="Times New Roman" panose="02020603050405020304" pitchFamily="18" charset="0"/>
              </a:rPr>
              <a:t>Expand Accessibility</a:t>
            </a:r>
            <a:endParaRPr lang="en-IN" sz="105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63503" y="-63446"/>
            <a:ext cx="4734944" cy="617172"/>
            <a:chOff x="0" y="0"/>
            <a:chExt cx="4734941" cy="617169"/>
          </a:xfrm>
        </p:grpSpPr>
        <p:sp>
          <p:nvSpPr>
            <p:cNvPr id="5" name="Freeform 5"/>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6" name="Freeform 6"/>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7" name="Freeform 7"/>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sp>
        <p:nvSpPr>
          <p:cNvPr id="8" name="Freeform 8"/>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9" name="TextBox 9"/>
          <p:cNvSpPr txBox="1"/>
          <p:nvPr/>
        </p:nvSpPr>
        <p:spPr>
          <a:xfrm>
            <a:off x="108004" y="164325"/>
            <a:ext cx="1474460" cy="268672"/>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Problem</a:t>
            </a:r>
            <a:r>
              <a:rPr lang="en-US" sz="1434" spc="-15" dirty="0">
                <a:solidFill>
                  <a:srgbClr val="000000"/>
                </a:solidFill>
                <a:latin typeface="IBM Plex Sans Condensed"/>
                <a:ea typeface="IBM Plex Sans Condensed"/>
                <a:cs typeface="IBM Plex Sans Condensed"/>
                <a:sym typeface="IBM Plex Sans Condensed"/>
              </a:rPr>
              <a:t> </a:t>
            </a:r>
            <a:r>
              <a:rPr lang="en-US" sz="1434" spc="-15" dirty="0">
                <a:solidFill>
                  <a:srgbClr val="CC0000"/>
                </a:solidFill>
                <a:latin typeface="IBM Plex Sans Condensed"/>
                <a:ea typeface="IBM Plex Sans Condensed"/>
                <a:cs typeface="IBM Plex Sans Condensed"/>
                <a:sym typeface="IBM Plex Sans Condensed"/>
              </a:rPr>
              <a:t>Statement</a:t>
            </a:r>
          </a:p>
        </p:txBody>
      </p:sp>
      <p:sp>
        <p:nvSpPr>
          <p:cNvPr id="10" name="TextBox 10"/>
          <p:cNvSpPr txBox="1"/>
          <p:nvPr/>
        </p:nvSpPr>
        <p:spPr>
          <a:xfrm>
            <a:off x="170369" y="843811"/>
            <a:ext cx="4267200" cy="2031325"/>
          </a:xfrm>
          <a:prstGeom prst="rect">
            <a:avLst/>
          </a:prstGeom>
        </p:spPr>
        <p:txBody>
          <a:bodyPr wrap="square" lIns="0" tIns="0" rIns="0" bIns="0" rtlCol="0" anchor="t">
            <a:spAutoFit/>
          </a:bodyPr>
          <a:lstStyle/>
          <a:p>
            <a:pPr marL="171450" indent="-171450">
              <a:buSzPct val="153000"/>
              <a:buFont typeface="Arial" panose="020B0604020202020204" pitchFamily="34" charset="0"/>
              <a:buChar char="•"/>
            </a:pPr>
            <a:r>
              <a:rPr lang="en-US" sz="1100" dirty="0"/>
              <a:t>Many hospitals and blood banks operate on a blood-for-blood policy, requiring patients to arrange for a donor before receiving blood, even in emergencies.</a:t>
            </a:r>
          </a:p>
          <a:p>
            <a:pPr marL="171450" indent="-171450">
              <a:buSzPct val="153000"/>
              <a:buFont typeface="Arial" panose="020B0604020202020204" pitchFamily="34" charset="0"/>
              <a:buChar char="•"/>
            </a:pPr>
            <a:endParaRPr lang="en-US" sz="1100" dirty="0"/>
          </a:p>
          <a:p>
            <a:pPr marL="171450" indent="-171450">
              <a:buSzPct val="153000"/>
              <a:buFont typeface="Arial" panose="020B0604020202020204" pitchFamily="34" charset="0"/>
              <a:buChar char="•"/>
            </a:pPr>
            <a:r>
              <a:rPr lang="en-US" sz="1100" dirty="0"/>
              <a:t>Individuals with rare blood types face greater challenges in finding compatible donors quickly.</a:t>
            </a:r>
          </a:p>
          <a:p>
            <a:pPr marL="171450" indent="-171450">
              <a:buSzPct val="153000"/>
              <a:buFont typeface="Arial" panose="020B0604020202020204" pitchFamily="34" charset="0"/>
              <a:buChar char="•"/>
            </a:pPr>
            <a:endParaRPr lang="en-US" sz="1100" dirty="0"/>
          </a:p>
          <a:p>
            <a:pPr marL="171450" indent="-171450">
              <a:buSzPct val="153000"/>
              <a:buFont typeface="Arial" panose="020B0604020202020204" pitchFamily="34" charset="0"/>
              <a:buChar char="•"/>
            </a:pPr>
            <a:r>
              <a:rPr lang="en-US" sz="1100" dirty="0"/>
              <a:t>Contacting major blood banks such as the Red Cross Society or Rotary Blood Banks can be difficult due to lack of awareness and accessibility.</a:t>
            </a:r>
          </a:p>
          <a:p>
            <a:pPr marL="171450" indent="-171450">
              <a:buSzPct val="153000"/>
              <a:buFont typeface="Arial" panose="020B0604020202020204" pitchFamily="34" charset="0"/>
              <a:buChar char="•"/>
            </a:pPr>
            <a:endParaRPr lang="en-US" sz="1100" dirty="0"/>
          </a:p>
          <a:p>
            <a:pPr marL="171450" indent="-171450">
              <a:buSzPct val="153000"/>
              <a:buFont typeface="Arial" panose="020B0604020202020204" pitchFamily="34" charset="0"/>
              <a:buChar char="•"/>
            </a:pPr>
            <a:r>
              <a:rPr lang="en-US" sz="1100" dirty="0"/>
              <a:t>Blood shortages and delays in availability can lead to severe health risks and potential loss of life.</a:t>
            </a:r>
          </a:p>
        </p:txBody>
      </p:sp>
      <p:sp>
        <p:nvSpPr>
          <p:cNvPr id="12" name="TextBox 12"/>
          <p:cNvSpPr txBox="1"/>
          <p:nvPr/>
        </p:nvSpPr>
        <p:spPr>
          <a:xfrm>
            <a:off x="0" y="3352795"/>
            <a:ext cx="4610100"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5/8</a:t>
            </a:r>
            <a:endParaRPr lang="en-US" sz="597" spc="-5" dirty="0">
              <a:solidFill>
                <a:srgbClr val="8F0000"/>
              </a:solidFill>
              <a:latin typeface="IBM Plex Sans"/>
              <a:ea typeface="IBM Plex Sans"/>
              <a:cs typeface="IBM Plex Sans"/>
              <a:sym typeface="IBM Plex Sans"/>
              <a:hlinkClick r:id="rId3" action="ppaction://hlinksldjum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noChangeAspect="1"/>
          </p:cNvGrpSpPr>
          <p:nvPr/>
        </p:nvGrpSpPr>
        <p:grpSpPr>
          <a:xfrm>
            <a:off x="-63503" y="-63446"/>
            <a:ext cx="4734944" cy="617172"/>
            <a:chOff x="0" y="0"/>
            <a:chExt cx="4734941" cy="617169"/>
          </a:xfrm>
        </p:grpSpPr>
        <p:sp>
          <p:nvSpPr>
            <p:cNvPr id="4" name="Freeform 4"/>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5" name="Freeform 5"/>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6" name="Freeform 6"/>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sp>
        <p:nvSpPr>
          <p:cNvPr id="7" name="Freeform 7"/>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8" name="TextBox 8"/>
          <p:cNvSpPr txBox="1"/>
          <p:nvPr/>
        </p:nvSpPr>
        <p:spPr>
          <a:xfrm>
            <a:off x="108004" y="164325"/>
            <a:ext cx="986447" cy="239040"/>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Methodology</a:t>
            </a:r>
          </a:p>
        </p:txBody>
      </p:sp>
      <p:sp>
        <p:nvSpPr>
          <p:cNvPr id="10" name="TextBox 10"/>
          <p:cNvSpPr txBox="1"/>
          <p:nvPr/>
        </p:nvSpPr>
        <p:spPr>
          <a:xfrm>
            <a:off x="2159" y="3352795"/>
            <a:ext cx="4607941"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6/8</a:t>
            </a:r>
            <a:endParaRPr lang="en-US" sz="597" spc="-5" dirty="0">
              <a:solidFill>
                <a:srgbClr val="8F0000"/>
              </a:solidFill>
              <a:latin typeface="IBM Plex Sans"/>
              <a:ea typeface="IBM Plex Sans"/>
              <a:cs typeface="IBM Plex Sans"/>
              <a:sym typeface="IBM Plex Sans"/>
              <a:hlinkClick r:id="rId3" action="ppaction://hlinksldjump"/>
            </a:endParaRPr>
          </a:p>
        </p:txBody>
      </p:sp>
      <p:sp>
        <p:nvSpPr>
          <p:cNvPr id="14" name="TextBox 13">
            <a:extLst>
              <a:ext uri="{FF2B5EF4-FFF2-40B4-BE49-F238E27FC236}">
                <a16:creationId xmlns:a16="http://schemas.microsoft.com/office/drawing/2014/main" id="{A1DEE740-88FE-34B9-4461-49C6F3D5E4EB}"/>
              </a:ext>
            </a:extLst>
          </p:cNvPr>
          <p:cNvSpPr txBox="1"/>
          <p:nvPr/>
        </p:nvSpPr>
        <p:spPr>
          <a:xfrm>
            <a:off x="138646" y="668075"/>
            <a:ext cx="4330646" cy="2585323"/>
          </a:xfrm>
          <a:prstGeom prst="rect">
            <a:avLst/>
          </a:prstGeom>
          <a:noFill/>
        </p:spPr>
        <p:txBody>
          <a:bodyPr wrap="square">
            <a:spAutoFit/>
          </a:bodyPr>
          <a:lstStyle/>
          <a:p>
            <a:pPr marL="228600" indent="-228600">
              <a:buAutoNum type="arabicPeriod"/>
            </a:pPr>
            <a:r>
              <a:rPr lang="en-US" sz="900" b="1" i="0" dirty="0">
                <a:solidFill>
                  <a:srgbClr val="000000"/>
                </a:solidFill>
                <a:effectLst/>
                <a:latin typeface="__GeistSans_3a0388"/>
              </a:rPr>
              <a:t>Donor-Recipient Connectivity: </a:t>
            </a:r>
          </a:p>
          <a:p>
            <a:r>
              <a:rPr lang="en-US" sz="900" b="0" i="0" dirty="0">
                <a:solidFill>
                  <a:srgbClr val="000000"/>
                </a:solidFill>
                <a:effectLst/>
                <a:latin typeface="__GeistSans_3a0388"/>
              </a:rPr>
              <a:t>          People who want to be donors must </a:t>
            </a:r>
            <a:r>
              <a:rPr lang="en-US" sz="900" dirty="0">
                <a:solidFill>
                  <a:srgbClr val="000000"/>
                </a:solidFill>
                <a:latin typeface="__GeistSans_3a0388"/>
              </a:rPr>
              <a:t>register</a:t>
            </a:r>
            <a:r>
              <a:rPr lang="en-US" sz="900" b="0" i="0" dirty="0">
                <a:solidFill>
                  <a:srgbClr val="000000"/>
                </a:solidFill>
                <a:effectLst/>
                <a:latin typeface="__GeistSans_3a0388"/>
              </a:rPr>
              <a:t> which contains basic information such as blood type together with donation records and their physical address. </a:t>
            </a:r>
          </a:p>
          <a:p>
            <a:endParaRPr lang="en-US" sz="900" b="0" i="0" dirty="0">
              <a:solidFill>
                <a:srgbClr val="000000"/>
              </a:solidFill>
              <a:effectLst/>
              <a:latin typeface="__GeistSans_3a0388"/>
            </a:endParaRPr>
          </a:p>
          <a:p>
            <a:r>
              <a:rPr lang="en-US" sz="900" b="1" i="0" dirty="0">
                <a:solidFill>
                  <a:srgbClr val="000000"/>
                </a:solidFill>
                <a:effectLst/>
                <a:latin typeface="__GeistSans_3a0388"/>
              </a:rPr>
              <a:t>2.      Direct Communication: </a:t>
            </a:r>
          </a:p>
          <a:p>
            <a:r>
              <a:rPr lang="en-US" sz="900" b="1" dirty="0">
                <a:solidFill>
                  <a:srgbClr val="000000"/>
                </a:solidFill>
                <a:latin typeface="__GeistSans_3a0388"/>
              </a:rPr>
              <a:t>           </a:t>
            </a:r>
            <a:r>
              <a:rPr lang="en-US" sz="900" b="0" i="0" dirty="0">
                <a:solidFill>
                  <a:srgbClr val="000000"/>
                </a:solidFill>
                <a:effectLst/>
                <a:latin typeface="__GeistSans_3a0388"/>
              </a:rPr>
              <a:t>The platform provides a protected communication system which enables direct donor access from recipients at the time of emergencies in real time. </a:t>
            </a:r>
          </a:p>
          <a:p>
            <a:endParaRPr lang="en-US" sz="900" b="0" i="0" dirty="0">
              <a:solidFill>
                <a:srgbClr val="000000"/>
              </a:solidFill>
              <a:effectLst/>
              <a:latin typeface="__GeistSans_3a0388"/>
            </a:endParaRPr>
          </a:p>
          <a:p>
            <a:pPr marL="228600" indent="-228600">
              <a:buAutoNum type="arabicPeriod" startAt="3"/>
            </a:pPr>
            <a:r>
              <a:rPr lang="en-US" sz="900" b="1" i="0" dirty="0">
                <a:solidFill>
                  <a:srgbClr val="000000"/>
                </a:solidFill>
                <a:effectLst/>
                <a:latin typeface="__GeistSans_3a0388"/>
              </a:rPr>
              <a:t>Notifications and Alerts: </a:t>
            </a:r>
          </a:p>
          <a:p>
            <a:r>
              <a:rPr lang="en-US" sz="900" b="1" dirty="0">
                <a:solidFill>
                  <a:srgbClr val="000000"/>
                </a:solidFill>
                <a:latin typeface="__GeistSans_3a0388"/>
              </a:rPr>
              <a:t>           </a:t>
            </a:r>
            <a:r>
              <a:rPr lang="en-US" sz="900" b="0" i="0" dirty="0">
                <a:solidFill>
                  <a:srgbClr val="000000"/>
                </a:solidFill>
                <a:effectLst/>
                <a:latin typeface="__GeistSans_3a0388"/>
              </a:rPr>
              <a:t>The platform will send notifications to donors about their future donation eligibility according to medical rules during urgent blood requirements or nearby donation drives. </a:t>
            </a:r>
          </a:p>
          <a:p>
            <a:endParaRPr lang="en-US" sz="900" b="0" i="0" dirty="0">
              <a:solidFill>
                <a:srgbClr val="000000"/>
              </a:solidFill>
              <a:effectLst/>
              <a:latin typeface="__GeistSans_3a0388"/>
            </a:endParaRPr>
          </a:p>
          <a:p>
            <a:r>
              <a:rPr lang="en-US" sz="900" b="1" i="0" dirty="0">
                <a:solidFill>
                  <a:srgbClr val="000000"/>
                </a:solidFill>
                <a:effectLst/>
                <a:latin typeface="__GeistSans_3a0388"/>
              </a:rPr>
              <a:t>4.      Encouraging Participation:</a:t>
            </a:r>
            <a:endParaRPr lang="en-US" sz="900" b="1" dirty="0">
              <a:solidFill>
                <a:srgbClr val="000000"/>
              </a:solidFill>
              <a:latin typeface="__GeistSans_3a0388"/>
            </a:endParaRPr>
          </a:p>
          <a:p>
            <a:r>
              <a:rPr lang="en-US" sz="900" b="0" i="0" dirty="0">
                <a:solidFill>
                  <a:srgbClr val="000000"/>
                </a:solidFill>
                <a:effectLst/>
                <a:latin typeface="__GeistSans_3a0388"/>
              </a:rPr>
              <a:t>            The system uses gamification to boost contributions through life-saving progress tracking and donation milestone logging together with reward badges to maintain donation consistency.</a:t>
            </a:r>
            <a:endParaRPr lang="en-IN" sz="900" dirty="0"/>
          </a:p>
          <a:p>
            <a:endParaRPr lang="en-US" sz="900" b="0" i="0" dirty="0">
              <a:solidFill>
                <a:srgbClr val="000000"/>
              </a:solidFill>
              <a:effectLst/>
              <a:latin typeface="__GeistSans_3a038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noChangeAspect="1"/>
          </p:cNvGrpSpPr>
          <p:nvPr/>
        </p:nvGrpSpPr>
        <p:grpSpPr>
          <a:xfrm>
            <a:off x="-63505" y="-71865"/>
            <a:ext cx="4734944" cy="617172"/>
            <a:chOff x="0" y="0"/>
            <a:chExt cx="4734941" cy="617169"/>
          </a:xfrm>
        </p:grpSpPr>
        <p:sp>
          <p:nvSpPr>
            <p:cNvPr id="6" name="Freeform 6"/>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7" name="Freeform 7"/>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8" name="Freeform 8"/>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sp>
        <p:nvSpPr>
          <p:cNvPr id="9" name="Freeform 9"/>
          <p:cNvSpPr/>
          <p:nvPr/>
        </p:nvSpPr>
        <p:spPr>
          <a:xfrm>
            <a:off x="-5" y="3174996"/>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10" name="TextBox 10"/>
          <p:cNvSpPr txBox="1"/>
          <p:nvPr/>
        </p:nvSpPr>
        <p:spPr>
          <a:xfrm>
            <a:off x="108004" y="164325"/>
            <a:ext cx="2806646" cy="239040"/>
          </a:xfrm>
          <a:prstGeom prst="rect">
            <a:avLst/>
          </a:prstGeom>
        </p:spPr>
        <p:txBody>
          <a:bodyPr wrap="square" lIns="0" tIns="0" rIns="0" bIns="0" rtlCol="0" anchor="t">
            <a:spAutoFit/>
          </a:bodyPr>
          <a:lstStyle/>
          <a:p>
            <a:pPr algn="l">
              <a:lnSpc>
                <a:spcPts val="2008"/>
              </a:lnSpc>
            </a:pPr>
            <a:r>
              <a:rPr lang="en-US" sz="1434" spc="-12" dirty="0">
                <a:solidFill>
                  <a:srgbClr val="CC0000"/>
                </a:solidFill>
                <a:latin typeface="IBM Plex Sans Condensed"/>
                <a:ea typeface="IBM Plex Sans Condensed"/>
                <a:cs typeface="IBM Plex Sans Condensed"/>
                <a:sym typeface="IBM Plex Sans Condensed"/>
              </a:rPr>
              <a:t>Existing Solutions and Limitations </a:t>
            </a:r>
          </a:p>
        </p:txBody>
      </p:sp>
      <p:sp>
        <p:nvSpPr>
          <p:cNvPr id="11" name="TextBox 11"/>
          <p:cNvSpPr txBox="1"/>
          <p:nvPr/>
        </p:nvSpPr>
        <p:spPr>
          <a:xfrm>
            <a:off x="133369" y="771172"/>
            <a:ext cx="4305281" cy="2907463"/>
          </a:xfrm>
          <a:prstGeom prst="rect">
            <a:avLst/>
          </a:prstGeom>
        </p:spPr>
        <p:txBody>
          <a:bodyPr wrap="square" lIns="0" tIns="0" rIns="0" bIns="0" rtlCol="0" anchor="t">
            <a:spAutoFit/>
          </a:bodyPr>
          <a:lstStyle/>
          <a:p>
            <a:r>
              <a:rPr lang="en-US" sz="1100" b="1" dirty="0"/>
              <a:t>Traditional Blood Banks and Hospitals - </a:t>
            </a:r>
            <a:r>
              <a:rPr lang="en-US" sz="1100" dirty="0"/>
              <a:t>Often require a donor in exchange before providing blood.</a:t>
            </a:r>
          </a:p>
          <a:p>
            <a:r>
              <a:rPr lang="en-US" sz="1100" b="1" dirty="0"/>
              <a:t>Online Blood Donation Platforms - </a:t>
            </a:r>
            <a:r>
              <a:rPr lang="en-US" sz="1100" dirty="0"/>
              <a:t>Platforms like Red Cross and Rotary Blood Banks offer blood donation services, but accessibility and response time can be slow.</a:t>
            </a:r>
          </a:p>
          <a:p>
            <a:r>
              <a:rPr lang="en-US" sz="1100" b="1" dirty="0"/>
              <a:t>Social Media  - </a:t>
            </a:r>
            <a:r>
              <a:rPr lang="en-US" sz="1100" dirty="0"/>
              <a:t>Many people resort to social media platforms like Facebook and WhatsApp to find donors.</a:t>
            </a:r>
          </a:p>
          <a:p>
            <a:endParaRPr lang="en-US" sz="1100" dirty="0"/>
          </a:p>
          <a:p>
            <a:r>
              <a:rPr lang="en-US" sz="1100" b="1" dirty="0"/>
              <a:t>Limitations of Other Blood Donation Websites</a:t>
            </a:r>
          </a:p>
          <a:p>
            <a:pPr marL="228600" indent="-228600">
              <a:buFont typeface="+mj-lt"/>
              <a:buAutoNum type="arabicPeriod"/>
            </a:pPr>
            <a:r>
              <a:rPr lang="en-IN" sz="1100" dirty="0"/>
              <a:t>Delayed response in emergencies</a:t>
            </a:r>
          </a:p>
          <a:p>
            <a:pPr marL="228600" indent="-228600">
              <a:buFont typeface="+mj-lt"/>
              <a:buAutoNum type="arabicPeriod"/>
            </a:pPr>
            <a:r>
              <a:rPr lang="en-US" sz="1100" dirty="0"/>
              <a:t>Limited coverage and donor reach</a:t>
            </a:r>
          </a:p>
          <a:p>
            <a:pPr marL="228600" indent="-228600">
              <a:buFont typeface="+mj-lt"/>
              <a:buAutoNum type="arabicPeriod"/>
            </a:pPr>
            <a:r>
              <a:rPr lang="en-US" sz="1100" dirty="0"/>
              <a:t>Lack of real-time donor availability</a:t>
            </a:r>
          </a:p>
          <a:p>
            <a:endParaRPr lang="en-US" sz="1100" dirty="0"/>
          </a:p>
          <a:p>
            <a:endParaRPr lang="en-US" sz="1100" b="1" dirty="0"/>
          </a:p>
          <a:p>
            <a:pPr>
              <a:buFont typeface="Arial" panose="020B0604020202020204" pitchFamily="34" charset="0"/>
              <a:buChar char="•"/>
            </a:pPr>
            <a:endParaRPr lang="en-US" sz="1100" dirty="0"/>
          </a:p>
          <a:p>
            <a:pPr>
              <a:buFont typeface="Arial" panose="020B0604020202020204" pitchFamily="34" charset="0"/>
              <a:buChar char="•"/>
            </a:pPr>
            <a:endParaRPr lang="en-US" sz="1100" dirty="0"/>
          </a:p>
          <a:p>
            <a:pPr algn="l">
              <a:lnSpc>
                <a:spcPts val="1653"/>
              </a:lnSpc>
            </a:pPr>
            <a:endParaRPr lang="en-US" sz="1090" spc="1" dirty="0">
              <a:solidFill>
                <a:srgbClr val="000000"/>
              </a:solidFill>
              <a:latin typeface="IBM Plex Sans Condensed"/>
              <a:ea typeface="IBM Plex Sans Condensed"/>
              <a:cs typeface="IBM Plex Sans Condensed"/>
              <a:sym typeface="IBM Plex Sans Condensed"/>
            </a:endParaRPr>
          </a:p>
        </p:txBody>
      </p:sp>
      <p:sp>
        <p:nvSpPr>
          <p:cNvPr id="12" name="TextBox 12"/>
          <p:cNvSpPr txBox="1"/>
          <p:nvPr/>
        </p:nvSpPr>
        <p:spPr>
          <a:xfrm>
            <a:off x="-57150" y="3352795"/>
            <a:ext cx="4607941"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7/8</a:t>
            </a:r>
            <a:endParaRPr lang="en-US" sz="597" spc="-5" dirty="0">
              <a:solidFill>
                <a:srgbClr val="8F0000"/>
              </a:solidFill>
              <a:latin typeface="IBM Plex Sans"/>
              <a:ea typeface="IBM Plex Sans"/>
              <a:cs typeface="IBM Plex Sans"/>
              <a:sym typeface="IBM Plex Sans"/>
              <a:hlinkClick r:id="rId3" action="ppaction://hlinksldjum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0CED780B-3139-7F99-EA90-0B103A38533E}"/>
              </a:ext>
            </a:extLst>
          </p:cNvPr>
          <p:cNvGrpSpPr>
            <a:grpSpLocks noChangeAspect="1"/>
          </p:cNvGrpSpPr>
          <p:nvPr/>
        </p:nvGrpSpPr>
        <p:grpSpPr>
          <a:xfrm>
            <a:off x="-63505" y="-71865"/>
            <a:ext cx="4734944" cy="617172"/>
            <a:chOff x="0" y="0"/>
            <a:chExt cx="4734941" cy="617169"/>
          </a:xfrm>
        </p:grpSpPr>
        <p:sp>
          <p:nvSpPr>
            <p:cNvPr id="3" name="Freeform 6">
              <a:extLst>
                <a:ext uri="{FF2B5EF4-FFF2-40B4-BE49-F238E27FC236}">
                  <a16:creationId xmlns:a16="http://schemas.microsoft.com/office/drawing/2014/main" id="{02DBA4B1-FFB4-039A-5195-F915D1122280}"/>
                </a:ext>
              </a:extLst>
            </p:cNvPr>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4" name="Freeform 7">
              <a:extLst>
                <a:ext uri="{FF2B5EF4-FFF2-40B4-BE49-F238E27FC236}">
                  <a16:creationId xmlns:a16="http://schemas.microsoft.com/office/drawing/2014/main" id="{0C18179F-27A6-B4FE-7639-568835F4559C}"/>
                </a:ext>
              </a:extLst>
            </p:cNvPr>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5" name="Freeform 8">
              <a:extLst>
                <a:ext uri="{FF2B5EF4-FFF2-40B4-BE49-F238E27FC236}">
                  <a16:creationId xmlns:a16="http://schemas.microsoft.com/office/drawing/2014/main" id="{8F0D56EE-F298-9296-97AD-8063DD7F36C8}"/>
                </a:ext>
              </a:extLst>
            </p:cNvPr>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sp>
        <p:nvSpPr>
          <p:cNvPr id="14" name="Freeform 9">
            <a:extLst>
              <a:ext uri="{FF2B5EF4-FFF2-40B4-BE49-F238E27FC236}">
                <a16:creationId xmlns:a16="http://schemas.microsoft.com/office/drawing/2014/main" id="{4BAD5C8D-A07A-7464-5E84-E433FD64DE14}"/>
              </a:ext>
            </a:extLst>
          </p:cNvPr>
          <p:cNvSpPr/>
          <p:nvPr/>
        </p:nvSpPr>
        <p:spPr>
          <a:xfrm>
            <a:off x="-5" y="3175000"/>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16" name="TextBox 15">
            <a:extLst>
              <a:ext uri="{FF2B5EF4-FFF2-40B4-BE49-F238E27FC236}">
                <a16:creationId xmlns:a16="http://schemas.microsoft.com/office/drawing/2014/main" id="{96E18F47-CC44-32CC-8D50-AE3A919EB8B7}"/>
              </a:ext>
            </a:extLst>
          </p:cNvPr>
          <p:cNvSpPr txBox="1"/>
          <p:nvPr/>
        </p:nvSpPr>
        <p:spPr>
          <a:xfrm>
            <a:off x="323850" y="3305957"/>
            <a:ext cx="4607939" cy="184666"/>
          </a:xfrm>
          <a:prstGeom prst="rect">
            <a:avLst/>
          </a:prstGeom>
          <a:noFill/>
        </p:spPr>
        <p:txBody>
          <a:bodyPr wrap="square">
            <a:spAutoFit/>
          </a:bodyPr>
          <a:lstStyle/>
          <a:p>
            <a:r>
              <a:rPr lang="en-US" sz="600" spc="-5" dirty="0">
                <a:solidFill>
                  <a:srgbClr val="F2F2F2"/>
                </a:solidFill>
                <a:latin typeface="IBM Plex Sans"/>
                <a:ea typeface="IBM Plex Sans"/>
                <a:cs typeface="IBM Plex Sans"/>
                <a:sym typeface="IBM Plex Sans"/>
              </a:rPr>
              <a:t> Harshit Malik</a:t>
            </a:r>
            <a:r>
              <a:rPr lang="en-US" sz="600" spc="-5" dirty="0">
                <a:solidFill>
                  <a:srgbClr val="8F0000"/>
                </a:solidFill>
                <a:latin typeface="IBM Plex Sans"/>
                <a:ea typeface="IBM Plex Sans"/>
                <a:cs typeface="IBM Plex Sans"/>
                <a:sym typeface="IBM Plex Sans"/>
              </a:rPr>
              <a:t>                                        BLOOD BRIDGE – Connecting Lives, Saving Future                   ENSI152                         7/8</a:t>
            </a:r>
            <a:endParaRPr lang="en-IN" sz="600" dirty="0"/>
          </a:p>
        </p:txBody>
      </p:sp>
      <p:sp>
        <p:nvSpPr>
          <p:cNvPr id="18" name="TextBox 17">
            <a:extLst>
              <a:ext uri="{FF2B5EF4-FFF2-40B4-BE49-F238E27FC236}">
                <a16:creationId xmlns:a16="http://schemas.microsoft.com/office/drawing/2014/main" id="{E593E510-2DEF-FBD0-09DA-2E719D200407}"/>
              </a:ext>
            </a:extLst>
          </p:cNvPr>
          <p:cNvSpPr txBox="1"/>
          <p:nvPr/>
        </p:nvSpPr>
        <p:spPr>
          <a:xfrm>
            <a:off x="19050" y="156480"/>
            <a:ext cx="2465342" cy="348813"/>
          </a:xfrm>
          <a:prstGeom prst="rect">
            <a:avLst/>
          </a:prstGeom>
          <a:noFill/>
        </p:spPr>
        <p:txBody>
          <a:bodyPr wrap="square">
            <a:spAutoFit/>
          </a:bodyPr>
          <a:lstStyle/>
          <a:p>
            <a:pPr algn="l">
              <a:lnSpc>
                <a:spcPts val="2008"/>
              </a:lnSpc>
            </a:pPr>
            <a:r>
              <a:rPr lang="en-US" spc="-12" dirty="0">
                <a:solidFill>
                  <a:srgbClr val="CC0000"/>
                </a:solidFill>
                <a:latin typeface="IBM Plex Sans Condensed"/>
                <a:ea typeface="IBM Plex Sans Condensed"/>
                <a:cs typeface="IBM Plex Sans Condensed"/>
                <a:sym typeface="IBM Plex Sans Condensed"/>
              </a:rPr>
              <a:t>Future Updates</a:t>
            </a:r>
            <a:endParaRPr lang="en-US" sz="1800" spc="-12" dirty="0">
              <a:solidFill>
                <a:srgbClr val="CC0000"/>
              </a:solidFill>
              <a:latin typeface="IBM Plex Sans Condensed"/>
              <a:ea typeface="IBM Plex Sans Condensed"/>
              <a:cs typeface="IBM Plex Sans Condensed"/>
              <a:sym typeface="IBM Plex Sans Condensed"/>
            </a:endParaRPr>
          </a:p>
        </p:txBody>
      </p:sp>
      <p:sp>
        <p:nvSpPr>
          <p:cNvPr id="21" name="Rectangle 1">
            <a:extLst>
              <a:ext uri="{FF2B5EF4-FFF2-40B4-BE49-F238E27FC236}">
                <a16:creationId xmlns:a16="http://schemas.microsoft.com/office/drawing/2014/main" id="{D7D04A39-F92C-59F2-B4F4-641E83D710A7}"/>
              </a:ext>
            </a:extLst>
          </p:cNvPr>
          <p:cNvSpPr>
            <a:spLocks noChangeArrowheads="1"/>
          </p:cNvSpPr>
          <p:nvPr/>
        </p:nvSpPr>
        <p:spPr bwMode="auto">
          <a:xfrm>
            <a:off x="290276" y="919286"/>
            <a:ext cx="3905249"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Char char="•"/>
              <a:tabLst/>
            </a:pPr>
            <a:r>
              <a:rPr lang="en-US" altLang="en-US" sz="1100" dirty="0"/>
              <a:t> </a:t>
            </a:r>
            <a:r>
              <a:rPr lang="en-US" altLang="en-US" sz="1100" b="1" dirty="0"/>
              <a:t>Donate Money Feature</a:t>
            </a:r>
            <a:br>
              <a:rPr lang="en-US" altLang="en-US" sz="1100" dirty="0"/>
            </a:br>
            <a:r>
              <a:rPr lang="en-US" altLang="en-US" sz="1100" dirty="0"/>
              <a:t>We will be introducing a secure payment gateway to allow users to donate money directly and support urgent blood-related needs, logistics, and outreach efforts.</a:t>
            </a:r>
          </a:p>
          <a:p>
            <a:pPr marR="0" lvl="0" indent="0" fontAlgn="base">
              <a:lnSpc>
                <a:spcPct val="100000"/>
              </a:lnSpc>
              <a:spcBef>
                <a:spcPct val="0"/>
              </a:spcBef>
              <a:spcAft>
                <a:spcPct val="0"/>
              </a:spcAft>
              <a:buClrTx/>
              <a:buSzTx/>
              <a:buFontTx/>
              <a:buChar char="•"/>
              <a:tabLst/>
            </a:pPr>
            <a:endParaRPr lang="en-US" altLang="en-US" sz="1100" dirty="0"/>
          </a:p>
          <a:p>
            <a:pPr marR="0" lvl="0" indent="0" fontAlgn="base">
              <a:lnSpc>
                <a:spcPct val="100000"/>
              </a:lnSpc>
              <a:spcBef>
                <a:spcPct val="0"/>
              </a:spcBef>
              <a:spcAft>
                <a:spcPct val="0"/>
              </a:spcAft>
              <a:buClrTx/>
              <a:buSzTx/>
              <a:buFontTx/>
              <a:buChar char="•"/>
              <a:tabLst/>
            </a:pPr>
            <a:r>
              <a:rPr lang="en-US" altLang="en-US" sz="1100" dirty="0"/>
              <a:t> </a:t>
            </a:r>
            <a:r>
              <a:rPr lang="en-US" altLang="en-US" sz="1100" b="1" dirty="0"/>
              <a:t>Hospital Collaborations</a:t>
            </a:r>
            <a:br>
              <a:rPr lang="en-US" altLang="en-US" sz="1100" dirty="0"/>
            </a:br>
            <a:r>
              <a:rPr lang="en-US" altLang="en-US" sz="1100" dirty="0" err="1"/>
              <a:t>BloodBridge</a:t>
            </a:r>
            <a:r>
              <a:rPr lang="en-US" altLang="en-US" sz="1100" dirty="0"/>
              <a:t> will be partnering with reputed hospitals to streamline donor-hospital coordination and ensure faster, more reliable service to those in need.</a:t>
            </a:r>
          </a:p>
        </p:txBody>
      </p:sp>
    </p:spTree>
    <p:extLst>
      <p:ext uri="{BB962C8B-B14F-4D97-AF65-F5344CB8AC3E}">
        <p14:creationId xmlns:p14="http://schemas.microsoft.com/office/powerpoint/2010/main" val="40747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63503" y="-63446"/>
            <a:ext cx="4734944" cy="617172"/>
            <a:chOff x="0" y="0"/>
            <a:chExt cx="4734941" cy="617169"/>
          </a:xfrm>
        </p:grpSpPr>
        <p:sp>
          <p:nvSpPr>
            <p:cNvPr id="5" name="Freeform 5"/>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dirty="0"/>
            </a:p>
          </p:txBody>
        </p:sp>
        <p:sp>
          <p:nvSpPr>
            <p:cNvPr id="6" name="Freeform 6"/>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dirty="0"/>
            </a:p>
          </p:txBody>
        </p:sp>
        <p:sp>
          <p:nvSpPr>
            <p:cNvPr id="7" name="Freeform 7"/>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sp>
        <p:nvSpPr>
          <p:cNvPr id="8" name="Freeform 8"/>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9" name="TextBox 9"/>
          <p:cNvSpPr txBox="1"/>
          <p:nvPr/>
        </p:nvSpPr>
        <p:spPr>
          <a:xfrm>
            <a:off x="108004" y="164325"/>
            <a:ext cx="814349" cy="268672"/>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Conclusion</a:t>
            </a:r>
          </a:p>
        </p:txBody>
      </p:sp>
      <p:sp>
        <p:nvSpPr>
          <p:cNvPr id="10" name="TextBox 10"/>
          <p:cNvSpPr txBox="1"/>
          <p:nvPr/>
        </p:nvSpPr>
        <p:spPr>
          <a:xfrm>
            <a:off x="206733" y="514720"/>
            <a:ext cx="4194467" cy="2595775"/>
          </a:xfrm>
          <a:prstGeom prst="rect">
            <a:avLst/>
          </a:prstGeom>
        </p:spPr>
        <p:txBody>
          <a:bodyPr wrap="square" lIns="0" tIns="0" rIns="0" bIns="0" rtlCol="0" anchor="t">
            <a:spAutoFit/>
          </a:bodyPr>
          <a:lstStyle/>
          <a:p>
            <a:pPr algn="l">
              <a:lnSpc>
                <a:spcPts val="1653"/>
              </a:lnSpc>
            </a:pPr>
            <a:r>
              <a:rPr lang="en-US" sz="1050" b="0" i="0" dirty="0">
                <a:solidFill>
                  <a:srgbClr val="000000"/>
                </a:solidFill>
                <a:effectLst/>
                <a:latin typeface="__GeistSans_3a0388"/>
              </a:rPr>
              <a:t>The BLOODBRIDGE initiative takes a revolutionary approach to unite blood donors with recipients so needed life-sustaining blood remains accessible during emergencies. Through its real-time connection system and awareness promotion activities and integrated essential features the platform achieves reduced delays and enhanced blood donation process efficiency. </a:t>
            </a:r>
          </a:p>
          <a:p>
            <a:pPr algn="l">
              <a:lnSpc>
                <a:spcPts val="1653"/>
              </a:lnSpc>
            </a:pPr>
            <a:endParaRPr lang="en-US" sz="1050" dirty="0">
              <a:solidFill>
                <a:srgbClr val="000000"/>
              </a:solidFill>
              <a:latin typeface="__GeistSans_3a0388"/>
            </a:endParaRPr>
          </a:p>
          <a:p>
            <a:pPr algn="l">
              <a:lnSpc>
                <a:spcPts val="1653"/>
              </a:lnSpc>
            </a:pPr>
            <a:r>
              <a:rPr lang="en-US" sz="1050" b="0" i="0" dirty="0">
                <a:solidFill>
                  <a:srgbClr val="000000"/>
                </a:solidFill>
                <a:effectLst/>
                <a:latin typeface="__GeistSans_3a0388"/>
              </a:rPr>
              <a:t>BLOODBRIDGE continuously works towards developing a technology-based ecosystem to increase voluntary blood donation and save numerous lives using ongoing development and upcoming platform enhancements.</a:t>
            </a:r>
          </a:p>
          <a:p>
            <a:pPr algn="ctr">
              <a:lnSpc>
                <a:spcPts val="1653"/>
              </a:lnSpc>
            </a:pPr>
            <a:endParaRPr lang="en-US" sz="1050" i="1" spc="1" dirty="0">
              <a:solidFill>
                <a:srgbClr val="000000"/>
              </a:solidFill>
              <a:latin typeface="__GeistSans_3a0388"/>
              <a:ea typeface="IBM Plex Sans Condensed"/>
              <a:cs typeface="IBM Plex Sans Condensed"/>
              <a:sym typeface="IBM Plex Sans Condensed"/>
            </a:endParaRPr>
          </a:p>
          <a:p>
            <a:pPr algn="ctr">
              <a:lnSpc>
                <a:spcPts val="1653"/>
              </a:lnSpc>
            </a:pPr>
            <a:r>
              <a:rPr lang="en-US" sz="1050" i="1" spc="1" dirty="0">
                <a:solidFill>
                  <a:srgbClr val="000000"/>
                </a:solidFill>
                <a:latin typeface="IBM Plex Sans Condensed"/>
                <a:ea typeface="IBM Plex Sans Condensed"/>
                <a:cs typeface="IBM Plex Sans Condensed"/>
                <a:sym typeface="IBM Plex Sans Condensed"/>
              </a:rPr>
              <a:t>Together, we can build a future where no life is lost due to blood unavailability.</a:t>
            </a:r>
          </a:p>
        </p:txBody>
      </p:sp>
      <p:sp>
        <p:nvSpPr>
          <p:cNvPr id="11" name="TextBox 11"/>
          <p:cNvSpPr txBox="1"/>
          <p:nvPr/>
        </p:nvSpPr>
        <p:spPr>
          <a:xfrm>
            <a:off x="-3" y="3352795"/>
            <a:ext cx="4607941"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Harshit Malik</a:t>
            </a:r>
            <a:r>
              <a:rPr lang="en-US" sz="597" spc="-5" dirty="0">
                <a:solidFill>
                  <a:srgbClr val="8F0000"/>
                </a:solidFill>
                <a:latin typeface="IBM Plex Sans"/>
                <a:ea typeface="IBM Plex Sans"/>
                <a:cs typeface="IBM Plex Sans"/>
                <a:sym typeface="IBM Plex Sans"/>
              </a:rPr>
              <a:t>                                        BLOOD BRIDGE – Connecting Lives, Saving Future                   ENSI152                         8/8</a:t>
            </a:r>
            <a:endParaRPr lang="en-US" sz="597" spc="-5" dirty="0">
              <a:solidFill>
                <a:srgbClr val="8F0000"/>
              </a:solidFill>
              <a:latin typeface="IBM Plex Sans"/>
              <a:ea typeface="IBM Plex Sans"/>
              <a:cs typeface="IBM Plex Sans"/>
              <a:sym typeface="IBM Plex Sans"/>
              <a:hlinkClick r:id="rId3" action="ppaction://hlinksldjum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744</Words>
  <Application>Microsoft Office PowerPoint</Application>
  <PresentationFormat>Custom</PresentationFormat>
  <Paragraphs>90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Times New Roman</vt:lpstr>
      <vt:lpstr>IBM Plex Sans</vt:lpstr>
      <vt:lpstr>__GeistSans_3a0388</vt:lpstr>
      <vt:lpstr>Calibri</vt:lpstr>
      <vt:lpstr>IBM Plex Sans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Synopsis.pdf</dc:title>
  <cp:lastModifiedBy>HARSHIT MALIK 2401201031</cp:lastModifiedBy>
  <cp:revision>2</cp:revision>
  <dcterms:created xsi:type="dcterms:W3CDTF">2006-08-16T00:00:00Z</dcterms:created>
  <dcterms:modified xsi:type="dcterms:W3CDTF">2025-05-07T18:39:33Z</dcterms:modified>
  <dc:identifier>DAGe3T3r85E</dc:identifier>
</cp:coreProperties>
</file>