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71" r:id="rId13"/>
    <p:sldId id="272" r:id="rId14"/>
    <p:sldId id="267" r:id="rId15"/>
    <p:sldId id="268" r:id="rId16"/>
    <p:sldId id="269" r:id="rId17"/>
    <p:sldId id="270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21848-5B49-47D5-AC92-66E7D6D32BD1}" type="datetimeFigureOut">
              <a:rPr lang="en-IN" smtClean="0"/>
              <a:t>08-06-2019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07876-5B18-44D2-867E-FF7C4EDA5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742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07876-5B18-44D2-867E-FF7C4EDA57D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82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06B4-53E5-4B03-AD46-B22F66D1F062}" type="datetime1">
              <a:rPr lang="en-IN" smtClean="0"/>
              <a:t>08-06-2019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WIRELESS DIGITL NOTICE BOARD                            ITMUR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520-421E-405E-A74F-41F1856B37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B022-2419-4F4F-A68F-7A93833AD93E}" type="datetime1">
              <a:rPr lang="en-IN" smtClean="0"/>
              <a:t>08-06-2019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WIRELESS DIGITL NOTICE BOARD                            ITMUR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520-421E-405E-A74F-41F1856B37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27CE-C745-48C5-AD8F-B3750BE44B51}" type="datetime1">
              <a:rPr lang="en-IN" smtClean="0"/>
              <a:t>08-06-2019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WIRELESS DIGITL NOTICE BOARD                            ITMUR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520-421E-405E-A74F-41F1856B37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0E0E-9901-4098-9AC7-9EB376C77A90}" type="datetime1">
              <a:rPr lang="en-IN" smtClean="0"/>
              <a:t>08-06-2019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WIRELESS DIGITL NOTICE BOARD                            ITMUR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520-421E-405E-A74F-41F1856B37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7BBD-D1B6-4251-95A3-B567DA0FF30E}" type="datetime1">
              <a:rPr lang="en-IN" smtClean="0"/>
              <a:t>08-06-2019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WIRELESS DIGITL NOTICE BOARD                            ITMUR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520-421E-405E-A74F-41F1856B37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A81A-B862-44A0-9D7B-4B2A821E9766}" type="datetime1">
              <a:rPr lang="en-IN" smtClean="0"/>
              <a:t>08-06-2019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WIRELESS DIGITL NOTICE BOARD                            ITMUR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520-421E-405E-A74F-41F1856B37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D5DE-A531-44F0-BF60-CCAEFF0E66E3}" type="datetime1">
              <a:rPr lang="en-IN" smtClean="0"/>
              <a:t>08-06-2019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WIRELESS DIGITL NOTICE BOARD                            ITMUR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520-421E-405E-A74F-41F1856B37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F957-E224-476E-A380-24C09DC20D6F}" type="datetime1">
              <a:rPr lang="en-IN" smtClean="0"/>
              <a:t>08-06-2019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WIRELESS DIGITL NOTICE BOARD                            ITMUR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520-421E-405E-A74F-41F1856B37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EA3E-A22D-42DC-B299-425FC855DBF6}" type="datetime1">
              <a:rPr lang="en-IN" smtClean="0"/>
              <a:t>08-06-2019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WIRELESS DIGITL NOTICE BOARD                            ITMUR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520-421E-405E-A74F-41F1856B37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9120-EE2B-4744-B63D-158DF99AD05A}" type="datetime1">
              <a:rPr lang="en-IN" smtClean="0"/>
              <a:t>08-06-2019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WIRELESS DIGITL NOTICE BOARD                            ITMUR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520-421E-405E-A74F-41F1856B372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E34A-174E-4118-9D24-95E02CD580D1}" type="datetime1">
              <a:rPr lang="en-IN" smtClean="0"/>
              <a:t>08-06-2019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F97520-421E-405E-A74F-41F1856B372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WIRELESS DIGITL NOTICE BOARD                            ITMUR</a:t>
            </a:r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AF97520-421E-405E-A74F-41F1856B3720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WIRELESS DIGITL NOTICE BOARD                            ITMUR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F798E80-C2B2-4A63-AD1F-6890DE642735}" type="datetime1">
              <a:rPr lang="en-IN" smtClean="0"/>
              <a:t>08-06-2019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howtomechatronics.com/tutorials/arduino/lcd-tutorial/" TargetMode="External"/><Relationship Id="rId3" Type="http://schemas.openxmlformats.org/officeDocument/2006/relationships/hyperlink" Target="http://ai2.appinventor.mit.edu/#4625328107028480" TargetMode="External"/><Relationship Id="rId7" Type="http://schemas.openxmlformats.org/officeDocument/2006/relationships/hyperlink" Target="https://www.arduino.cc/en/Tutorial/HelloWorld" TargetMode="External"/><Relationship Id="rId2" Type="http://schemas.openxmlformats.org/officeDocument/2006/relationships/hyperlink" Target="http://www.ijsrd.com/articles/IJSRDV4I11055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ircuitdigest.com/microcontroller-projects/wireless-notice-board-using-gsm-and-arduino" TargetMode="External"/><Relationship Id="rId5" Type="http://schemas.openxmlformats.org/officeDocument/2006/relationships/hyperlink" Target="http://www.ijfrcsce.org/download/browse/Volume_4/April_18_Volume_4_Issue_4/1524280824_20-04-2018.pdf" TargetMode="External"/><Relationship Id="rId4" Type="http://schemas.openxmlformats.org/officeDocument/2006/relationships/hyperlink" Target="https://www.draw.io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0192" y="5157192"/>
            <a:ext cx="3307904" cy="144016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Presented By: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Harshit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Badaya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Lekhram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Dhruw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573016"/>
            <a:ext cx="8064896" cy="648072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b="1" dirty="0">
                <a:latin typeface="Times New Roman" pitchFamily="18" charset="0"/>
                <a:ea typeface="Times New Roman"/>
                <a:cs typeface="Times New Roman" pitchFamily="18" charset="0"/>
              </a:rPr>
              <a:t>WIRELESS DIGITAL NOTICE BOARD</a:t>
            </a:r>
            <a:endParaRPr lang="en-IN" sz="3200" dirty="0"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endParaRPr lang="en-IN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520-421E-405E-A74F-41F1856B3720}" type="slidenum">
              <a:rPr lang="en-IN" smtClean="0"/>
              <a:t>1</a:t>
            </a:fld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772816"/>
            <a:ext cx="1524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647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Block Diagram</a:t>
            </a:r>
            <a:endParaRPr lang="en-IN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520-421E-405E-A74F-41F1856B3720}" type="slidenum">
              <a:rPr lang="en-IN" smtClean="0"/>
              <a:t>10</a:t>
            </a:fld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6264696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1819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Project Image</a:t>
            </a:r>
            <a:endParaRPr lang="en-IN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520-421E-405E-A74F-41F1856B3720}" type="slidenum">
              <a:rPr lang="en-IN" smtClean="0"/>
              <a:t>11</a:t>
            </a:fld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367" y="1556792"/>
            <a:ext cx="5060032" cy="41518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678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Results of Raspberry Pi based system</a:t>
            </a:r>
            <a:endParaRPr lang="en-IN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0607" y="5877272"/>
            <a:ext cx="7408333" cy="4649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Login Page</a:t>
            </a:r>
            <a:endParaRPr lang="en-IN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520-421E-405E-A74F-41F1856B3720}" type="slidenum">
              <a:rPr lang="en-IN" smtClean="0"/>
              <a:t>12</a:t>
            </a:fld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89070"/>
            <a:ext cx="7674412" cy="36241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3211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u="sng" dirty="0" smtClean="0">
                <a:latin typeface="Times New Roman" pitchFamily="18" charset="0"/>
                <a:cs typeface="Times New Roman" pitchFamily="18" charset="0"/>
              </a:rPr>
              <a:t>User Web Interface</a:t>
            </a:r>
            <a:endParaRPr lang="en-IN" sz="36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520-421E-405E-A74F-41F1856B3720}" type="slidenum">
              <a:rPr lang="en-IN" smtClean="0"/>
              <a:t>13</a:t>
            </a:fld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3"/>
            <a:ext cx="7344816" cy="48886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0282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Advantages</a:t>
            </a:r>
            <a:endParaRPr lang="en-IN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484784"/>
            <a:ext cx="7408333" cy="4104456"/>
          </a:xfrm>
        </p:spPr>
        <p:txBody>
          <a:bodyPr>
            <a:normAutofit fontScale="25000" lnSpcReduction="20000"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q"/>
            </a:pPr>
            <a:r>
              <a:rPr lang="en-US" sz="8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Low cost of manufacturing and no need of lengthy wires.</a:t>
            </a:r>
            <a:endParaRPr lang="en-IN" sz="8000" dirty="0">
              <a:solidFill>
                <a:schemeClr val="tx1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q"/>
            </a:pPr>
            <a:r>
              <a:rPr lang="en-US" sz="8000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flexible </a:t>
            </a:r>
            <a:r>
              <a:rPr lang="en-US" sz="8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and supple</a:t>
            </a:r>
            <a:endParaRPr lang="en-IN" sz="8000" dirty="0">
              <a:solidFill>
                <a:schemeClr val="tx1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q"/>
            </a:pPr>
            <a:r>
              <a:rPr lang="en-US" sz="8000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Data </a:t>
            </a:r>
            <a:r>
              <a:rPr lang="en-US" sz="8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can be sent wireless without taking much of time.</a:t>
            </a:r>
            <a:endParaRPr lang="en-IN" sz="8000" dirty="0">
              <a:solidFill>
                <a:schemeClr val="tx1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q"/>
            </a:pPr>
            <a:r>
              <a:rPr lang="en-US" sz="8000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Communication </a:t>
            </a:r>
            <a:r>
              <a:rPr lang="en-US" sz="8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is totally wireless.</a:t>
            </a:r>
            <a:endParaRPr lang="en-IN" sz="8000" dirty="0">
              <a:solidFill>
                <a:schemeClr val="tx1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q"/>
            </a:pPr>
            <a:r>
              <a:rPr lang="en-US" sz="8000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low </a:t>
            </a:r>
            <a:r>
              <a:rPr lang="en-US" sz="8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power </a:t>
            </a:r>
            <a:r>
              <a:rPr lang="en-US" sz="8000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consumption.</a:t>
            </a:r>
            <a:endParaRPr lang="en-IN" sz="8000" dirty="0" smtClean="0">
              <a:solidFill>
                <a:schemeClr val="tx1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q"/>
            </a:pPr>
            <a:r>
              <a:rPr lang="en-US" sz="8000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Data </a:t>
            </a:r>
            <a:r>
              <a:rPr lang="en-US" sz="8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will not be lost in power failure.</a:t>
            </a:r>
            <a:endParaRPr lang="en-IN" sz="8000" dirty="0">
              <a:solidFill>
                <a:schemeClr val="tx1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q"/>
            </a:pPr>
            <a:r>
              <a:rPr lang="en-US" sz="8000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Saves </a:t>
            </a:r>
            <a:r>
              <a:rPr lang="en-US" sz="8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manual time and paper.</a:t>
            </a:r>
            <a:endParaRPr lang="en-IN" sz="8000" dirty="0">
              <a:solidFill>
                <a:schemeClr val="tx1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q"/>
            </a:pPr>
            <a:r>
              <a:rPr lang="en-US" sz="8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I</a:t>
            </a:r>
            <a:r>
              <a:rPr lang="en-US" sz="8000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 </a:t>
            </a:r>
            <a:r>
              <a:rPr lang="en-US" sz="8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can send notices in various ways like images, </a:t>
            </a:r>
            <a:r>
              <a:rPr lang="en-US" sz="8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pdf</a:t>
            </a:r>
            <a:r>
              <a:rPr lang="en-US" sz="8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video etc</a:t>
            </a:r>
            <a:r>
              <a:rPr lang="en-US" sz="8000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  <a:r>
              <a:rPr lang="en-US" sz="80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 </a:t>
            </a:r>
            <a:endParaRPr lang="en-IN" sz="8000" dirty="0">
              <a:solidFill>
                <a:schemeClr val="tx1"/>
              </a:solidFill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520-421E-405E-A74F-41F1856B3720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967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Applications of our project</a:t>
            </a:r>
            <a:endParaRPr lang="en-IN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556792"/>
            <a:ext cx="7408333" cy="3450696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It can used in bank for creating ticket system for withdrawals line.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In advertisement industry it can be used.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In educational institutes, schools, colleges, tuitions, coaching it can be used for notices.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In stock exchange it can imply for displaying stock update on real time.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It can used in Cafe’s, restaurants and hotels.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In traffic control system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520-421E-405E-A74F-41F1856B372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229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Future Scope</a:t>
            </a:r>
            <a:endParaRPr lang="en-IN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484784"/>
            <a:ext cx="7408333" cy="3744416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This can be developed in online portal where it can need same network to 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connect.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We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can create Android application for better convenience as user interface.</a:t>
            </a:r>
            <a:endParaRPr lang="en-IN" sz="1800" dirty="0">
              <a:solidFill>
                <a:schemeClr val="tx1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We can create multiple screen for same output and android app device for viewing the notices regularly.</a:t>
            </a:r>
            <a:endParaRPr lang="en-IN" sz="1800" dirty="0">
              <a:solidFill>
                <a:schemeClr val="tx1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It can be created for Pc’s, monitors mean it display on one screen, we can create a platform or service where it can send notices, content to many screens, devices etc. at same 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time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  <a:r>
              <a:rPr lang="en-US" sz="1800" dirty="0">
                <a:latin typeface="Times New Roman"/>
                <a:ea typeface="Calibri"/>
                <a:cs typeface="Mangal"/>
              </a:rPr>
              <a:t> </a:t>
            </a:r>
            <a:endParaRPr lang="en-IN" sz="1800" dirty="0">
              <a:latin typeface="Calibri"/>
              <a:ea typeface="Calibri"/>
              <a:cs typeface="Mangal"/>
            </a:endParaRPr>
          </a:p>
          <a:p>
            <a:endParaRPr lang="en-IN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520-421E-405E-A74F-41F1856B372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9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484784"/>
            <a:ext cx="7408333" cy="4353347"/>
          </a:xfrm>
        </p:spPr>
        <p:txBody>
          <a:bodyPr>
            <a:normAutofit fontScale="40000" lnSpcReduction="20000"/>
          </a:bodyPr>
          <a:lstStyle/>
          <a:p>
            <a:pPr algn="just">
              <a:lnSpc>
                <a:spcPct val="150000"/>
              </a:lnSpc>
              <a:spcAft>
                <a:spcPts val="700"/>
              </a:spcAft>
              <a:buFont typeface="Wingdings" pitchFamily="2" charset="2"/>
              <a:buChar char="q"/>
            </a:pPr>
            <a:r>
              <a:rPr lang="en-IN" sz="4500" u="sng" kern="50" dirty="0">
                <a:solidFill>
                  <a:schemeClr val="tx1"/>
                </a:solidFill>
                <a:latin typeface="Times New Roman" pitchFamily="18" charset="0"/>
                <a:ea typeface="Droid Sans Fallback"/>
                <a:cs typeface="Times New Roman" pitchFamily="18" charset="0"/>
                <a:hlinkClick r:id="rId2"/>
              </a:rPr>
              <a:t>http://www.ijsrd.com/articles/IJSRDV4I110551.pdf</a:t>
            </a:r>
            <a:endParaRPr lang="en-IN" sz="4500" kern="50" dirty="0">
              <a:solidFill>
                <a:schemeClr val="tx1"/>
              </a:solidFill>
              <a:latin typeface="Times New Roman" pitchFamily="18" charset="0"/>
              <a:ea typeface="Droid Sans Fallback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Aft>
                <a:spcPts val="700"/>
              </a:spcAft>
              <a:buFont typeface="Wingdings" pitchFamily="2" charset="2"/>
              <a:buChar char="q"/>
            </a:pPr>
            <a:r>
              <a:rPr lang="en-IN" sz="4500" u="sng" kern="50" dirty="0">
                <a:solidFill>
                  <a:schemeClr val="tx1"/>
                </a:solidFill>
                <a:latin typeface="Times New Roman" pitchFamily="18" charset="0"/>
                <a:ea typeface="Droid Sans Fallback"/>
                <a:cs typeface="Times New Roman" pitchFamily="18" charset="0"/>
                <a:hlinkClick r:id="rId3"/>
              </a:rPr>
              <a:t>http://ai2.appinventor.mit.edu/#4625328107028480</a:t>
            </a:r>
            <a:endParaRPr lang="en-IN" sz="4500" kern="50" dirty="0">
              <a:solidFill>
                <a:schemeClr val="tx1"/>
              </a:solidFill>
              <a:latin typeface="Times New Roman" pitchFamily="18" charset="0"/>
              <a:ea typeface="Droid Sans Fallback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Aft>
                <a:spcPts val="700"/>
              </a:spcAft>
              <a:buFont typeface="Wingdings" pitchFamily="2" charset="2"/>
              <a:buChar char="q"/>
            </a:pPr>
            <a:r>
              <a:rPr lang="en-IN" sz="4500" u="sng" kern="50" dirty="0">
                <a:solidFill>
                  <a:schemeClr val="tx1"/>
                </a:solidFill>
                <a:latin typeface="Times New Roman" pitchFamily="18" charset="0"/>
                <a:ea typeface="Droid Sans Fallback"/>
                <a:cs typeface="Times New Roman" pitchFamily="18" charset="0"/>
                <a:hlinkClick r:id="rId4"/>
              </a:rPr>
              <a:t>https://www.draw.io/</a:t>
            </a:r>
            <a:endParaRPr lang="en-IN" sz="4500" kern="50" dirty="0">
              <a:solidFill>
                <a:schemeClr val="tx1"/>
              </a:solidFill>
              <a:latin typeface="Times New Roman" pitchFamily="18" charset="0"/>
              <a:ea typeface="Droid Sans Fallback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Aft>
                <a:spcPts val="700"/>
              </a:spcAft>
              <a:buFont typeface="Wingdings" pitchFamily="2" charset="2"/>
              <a:buChar char="q"/>
            </a:pPr>
            <a:r>
              <a:rPr lang="en-IN" sz="4500" u="sng" kern="50" dirty="0">
                <a:solidFill>
                  <a:schemeClr val="tx1"/>
                </a:solidFill>
                <a:latin typeface="Times New Roman" pitchFamily="18" charset="0"/>
                <a:ea typeface="Droid Sans Fallback"/>
                <a:cs typeface="Times New Roman" pitchFamily="18" charset="0"/>
                <a:hlinkClick r:id="rId5"/>
              </a:rPr>
              <a:t>http://www.ijfrcsce.org/download/browse/Volume_4/April_18_Volume_4_Issue_4/1524280824_20-04-2018.pdf</a:t>
            </a:r>
            <a:endParaRPr lang="en-IN" sz="4500" kern="50" dirty="0">
              <a:solidFill>
                <a:schemeClr val="tx1"/>
              </a:solidFill>
              <a:latin typeface="Times New Roman" pitchFamily="18" charset="0"/>
              <a:ea typeface="Droid Sans Fallback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Aft>
                <a:spcPts val="700"/>
              </a:spcAft>
              <a:buFont typeface="Wingdings" pitchFamily="2" charset="2"/>
              <a:buChar char="q"/>
            </a:pPr>
            <a:r>
              <a:rPr lang="en-IN" sz="4500" u="sng" kern="50" dirty="0">
                <a:solidFill>
                  <a:schemeClr val="tx1"/>
                </a:solidFill>
                <a:latin typeface="Times New Roman" pitchFamily="18" charset="0"/>
                <a:ea typeface="Droid Sans Fallback"/>
                <a:cs typeface="Times New Roman" pitchFamily="18" charset="0"/>
                <a:hlinkClick r:id="rId6"/>
              </a:rPr>
              <a:t>https://circuitdigest.com/microcontroller-projects/wireless-notice-board-using-gsm-and-arduino</a:t>
            </a:r>
            <a:endParaRPr lang="en-IN" sz="4500" kern="50" dirty="0">
              <a:solidFill>
                <a:schemeClr val="tx1"/>
              </a:solidFill>
              <a:latin typeface="Times New Roman" pitchFamily="18" charset="0"/>
              <a:ea typeface="Droid Sans Fallback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Aft>
                <a:spcPts val="700"/>
              </a:spcAft>
              <a:buFont typeface="Wingdings" pitchFamily="2" charset="2"/>
              <a:buChar char="q"/>
            </a:pPr>
            <a:r>
              <a:rPr lang="en-IN" sz="4500" u="sng" kern="50" dirty="0">
                <a:solidFill>
                  <a:schemeClr val="tx1"/>
                </a:solidFill>
                <a:latin typeface="Times New Roman" pitchFamily="18" charset="0"/>
                <a:ea typeface="Droid Sans Fallback"/>
                <a:cs typeface="Times New Roman" pitchFamily="18" charset="0"/>
                <a:hlinkClick r:id="rId7"/>
              </a:rPr>
              <a:t>https://www.arduino.cc/en/Tutorial/HelloWorld</a:t>
            </a:r>
            <a:endParaRPr lang="en-IN" sz="4500" kern="50" dirty="0">
              <a:solidFill>
                <a:schemeClr val="tx1"/>
              </a:solidFill>
              <a:latin typeface="Times New Roman" pitchFamily="18" charset="0"/>
              <a:ea typeface="Droid Sans Fallback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Aft>
                <a:spcPts val="700"/>
              </a:spcAft>
              <a:buFont typeface="Wingdings" pitchFamily="2" charset="2"/>
              <a:buChar char="q"/>
            </a:pPr>
            <a:r>
              <a:rPr lang="en-IN" sz="4500" u="sng" kern="50" dirty="0">
                <a:solidFill>
                  <a:schemeClr val="tx1"/>
                </a:solidFill>
                <a:latin typeface="Times New Roman" pitchFamily="18" charset="0"/>
                <a:ea typeface="Droid Sans Fallback"/>
                <a:cs typeface="Times New Roman" pitchFamily="18" charset="0"/>
                <a:hlinkClick r:id="rId8"/>
              </a:rPr>
              <a:t>https://howtomechatronics.com/tutorials/arduino/lcd-tutorial/</a:t>
            </a:r>
            <a:endParaRPr lang="en-IN" sz="4500" kern="50" dirty="0">
              <a:solidFill>
                <a:schemeClr val="tx1"/>
              </a:solidFill>
              <a:latin typeface="Times New Roman" pitchFamily="18" charset="0"/>
              <a:ea typeface="Droid Sans Fallback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520-421E-405E-A74F-41F1856B3720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878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548680"/>
            <a:ext cx="76200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Thank you 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4149080"/>
            <a:ext cx="4585320" cy="225172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Any Queries?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520-421E-405E-A74F-41F1856B3720}" type="slidenum">
              <a:rPr lang="en-IN" smtClean="0"/>
              <a:t>18</a:t>
            </a:fld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988840"/>
            <a:ext cx="172819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559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412776"/>
            <a:ext cx="7408333" cy="590465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rgbClr val="263238"/>
                </a:solidFill>
                <a:latin typeface="Times New Roman"/>
                <a:ea typeface="Times New Roman"/>
              </a:rPr>
              <a:t>In today’s world people desire wireless connection because they can intermingle with people easily and it require a smaller amount of time. </a:t>
            </a:r>
            <a:endParaRPr lang="en-US" sz="2000" dirty="0" smtClean="0">
              <a:solidFill>
                <a:srgbClr val="263238"/>
              </a:solidFill>
              <a:latin typeface="Times New Roman"/>
              <a:ea typeface="Times New Roman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263238"/>
                </a:solidFill>
                <a:latin typeface="Times New Roman"/>
                <a:ea typeface="Times New Roman"/>
              </a:rPr>
              <a:t>The </a:t>
            </a:r>
            <a:r>
              <a:rPr lang="en-US" sz="2000" dirty="0">
                <a:solidFill>
                  <a:srgbClr val="263238"/>
                </a:solidFill>
                <a:latin typeface="Times New Roman"/>
                <a:ea typeface="Times New Roman"/>
              </a:rPr>
              <a:t>main reason behind this project is to develop a wireless digital notice board that displays message sent from the approved </a:t>
            </a:r>
            <a:r>
              <a:rPr lang="en-US" sz="2000" dirty="0" smtClean="0">
                <a:solidFill>
                  <a:srgbClr val="263238"/>
                </a:solidFill>
                <a:latin typeface="Times New Roman"/>
                <a:ea typeface="Times New Roman"/>
              </a:rPr>
              <a:t>user.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263238"/>
                </a:solidFill>
                <a:latin typeface="Times New Roman"/>
                <a:ea typeface="Times New Roman"/>
              </a:rPr>
              <a:t> To </a:t>
            </a:r>
            <a:r>
              <a:rPr lang="en-US" sz="2000" dirty="0">
                <a:solidFill>
                  <a:srgbClr val="263238"/>
                </a:solidFill>
                <a:latin typeface="Times New Roman"/>
                <a:ea typeface="Times New Roman"/>
              </a:rPr>
              <a:t>design a simple, easy to install, user friendly system, which can collect and display notice in a particular order with respect to date and </a:t>
            </a:r>
            <a:r>
              <a:rPr lang="en-US" sz="2000" dirty="0" smtClean="0">
                <a:solidFill>
                  <a:srgbClr val="263238"/>
                </a:solidFill>
                <a:latin typeface="Times New Roman"/>
                <a:ea typeface="Times New Roman"/>
              </a:rPr>
              <a:t>time.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263238"/>
                </a:solidFill>
                <a:latin typeface="Times New Roman"/>
                <a:ea typeface="Times New Roman"/>
              </a:rPr>
              <a:t> It </a:t>
            </a:r>
            <a:r>
              <a:rPr lang="en-US" sz="2000" dirty="0">
                <a:solidFill>
                  <a:srgbClr val="263238"/>
                </a:solidFill>
                <a:latin typeface="Times New Roman"/>
                <a:ea typeface="Times New Roman"/>
              </a:rPr>
              <a:t>will help the user to easily keep the track of notice board each time he uses the </a:t>
            </a:r>
            <a:r>
              <a:rPr lang="en-US" sz="2000" dirty="0" smtClean="0">
                <a:solidFill>
                  <a:srgbClr val="263238"/>
                </a:solidFill>
                <a:latin typeface="Times New Roman"/>
                <a:ea typeface="Times New Roman"/>
              </a:rPr>
              <a:t>system.</a:t>
            </a: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24328" y="6309320"/>
            <a:ext cx="1161826" cy="365125"/>
          </a:xfrm>
        </p:spPr>
        <p:txBody>
          <a:bodyPr/>
          <a:lstStyle/>
          <a:p>
            <a:fld id="{2AF97520-421E-405E-A74F-41F1856B3720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9575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69" y="1268760"/>
            <a:ext cx="8784976" cy="4623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520-421E-405E-A74F-41F1856B372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59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Problem Identification</a:t>
            </a:r>
            <a:endParaRPr lang="en-IN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412776"/>
            <a:ext cx="7992888" cy="43868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/>
                <a:ea typeface="Times New Roman"/>
                <a:cs typeface="Mangal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Mangal"/>
              </a:rPr>
              <a:t>The developments are increasing in the face of the situations that cause human life, notice boards are commonly used in variety of institutions which we come across in a daily basis. </a:t>
            </a:r>
            <a:endParaRPr lang="en-US" sz="2000" dirty="0" smtClean="0">
              <a:solidFill>
                <a:schemeClr val="tx1"/>
              </a:solidFill>
              <a:latin typeface="Times New Roman"/>
              <a:ea typeface="Times New Roman"/>
              <a:cs typeface="Mangal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latin typeface="Times New Roman"/>
                <a:ea typeface="Times New Roman"/>
                <a:cs typeface="Mangal"/>
              </a:rPr>
              <a:t>In 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Mangal"/>
              </a:rPr>
              <a:t>the present generation the advertisement notice boards are being managed manually. </a:t>
            </a:r>
            <a:endParaRPr lang="en-US" sz="2000" dirty="0" smtClean="0">
              <a:solidFill>
                <a:schemeClr val="tx1"/>
              </a:solidFill>
              <a:latin typeface="Times New Roman"/>
              <a:ea typeface="Times New Roman"/>
              <a:cs typeface="Mangal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latin typeface="Times New Roman"/>
                <a:ea typeface="Times New Roman"/>
                <a:cs typeface="Mangal"/>
              </a:rPr>
              <a:t>This 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Mangal"/>
              </a:rPr>
              <a:t>process is difficult to involve in order to put a notice on the notice board. </a:t>
            </a:r>
            <a:endParaRPr lang="en-US" sz="2000" dirty="0" smtClean="0">
              <a:solidFill>
                <a:schemeClr val="tx1"/>
              </a:solidFill>
              <a:latin typeface="Times New Roman"/>
              <a:ea typeface="Times New Roman"/>
              <a:cs typeface="Mangal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latin typeface="Times New Roman"/>
                <a:ea typeface="Times New Roman"/>
                <a:cs typeface="Mangal"/>
              </a:rPr>
              <a:t>This 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Mangal"/>
              </a:rPr>
              <a:t>waste a lot of things like paper printer ink, manpower and also brings the loss of time.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520-421E-405E-A74F-41F1856B372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73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Our approach to the Problem</a:t>
            </a:r>
            <a:endParaRPr lang="en-IN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484784"/>
            <a:ext cx="8208912" cy="478539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We 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have proposed a system through wireless transmit notices on a notice board or screen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using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IOT technology.</a:t>
            </a:r>
          </a:p>
          <a:p>
            <a:pPr>
              <a:lnSpc>
                <a:spcPct val="115000"/>
              </a:lnSpc>
              <a:spcAft>
                <a:spcPts val="1000"/>
              </a:spcAft>
              <a:buFont typeface="Wingdings" pitchFamily="2" charset="2"/>
              <a:buChar char="q"/>
            </a:pP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We have used Raspberry 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Pi board and network connection meanwhile local area connection of an particular organization connect both system and web interface with same 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network.</a:t>
            </a:r>
          </a:p>
          <a:p>
            <a:pPr>
              <a:lnSpc>
                <a:spcPct val="115000"/>
              </a:lnSpc>
              <a:spcAft>
                <a:spcPts val="1000"/>
              </a:spcAft>
              <a:buFont typeface="Wingdings" pitchFamily="2" charset="2"/>
              <a:buChar char="q"/>
            </a:pP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A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fter that we 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can send notices, audio files ,video files, images etc. to the screen wirelessly notice board being used specially at offices and public places to display important news and notices. </a:t>
            </a:r>
            <a:endParaRPr lang="en-US" sz="1900" dirty="0" smtClean="0">
              <a:solidFill>
                <a:schemeClr val="tx1"/>
              </a:solidFill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Font typeface="Wingdings" pitchFamily="2" charset="2"/>
              <a:buChar char="q"/>
            </a:pP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T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his 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notice board is easy to use and effective everywhere and user Friendly.</a:t>
            </a:r>
            <a:endParaRPr lang="en-IN" sz="1900" dirty="0">
              <a:solidFill>
                <a:schemeClr val="tx1"/>
              </a:solidFill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520-421E-405E-A74F-41F1856B372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66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33"/>
          <a:stretch/>
        </p:blipFill>
        <p:spPr bwMode="auto">
          <a:xfrm>
            <a:off x="-34846" y="980728"/>
            <a:ext cx="8240431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520-421E-405E-A74F-41F1856B372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18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List of components used</a:t>
            </a:r>
            <a:endParaRPr lang="en-IN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484784"/>
            <a:ext cx="7408333" cy="4968552"/>
          </a:xfrm>
        </p:spPr>
        <p:txBody>
          <a:bodyPr>
            <a:normAutofit/>
          </a:bodyPr>
          <a:lstStyle/>
          <a:p>
            <a:pPr lvl="0" fontAlgn="t">
              <a:buClr>
                <a:srgbClr val="A9A57C"/>
              </a:buClr>
              <a:buFont typeface="Wingdings" pitchFamily="2" charset="2"/>
              <a:buChar char="q"/>
            </a:pP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Hardware Components:</a:t>
            </a:r>
          </a:p>
          <a:p>
            <a:pPr lvl="0" fontAlgn="t">
              <a:buClr>
                <a:srgbClr val="A9A57C"/>
              </a:buClr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2F2B20"/>
                </a:solidFill>
                <a:latin typeface="Times New Roman" pitchFamily="18" charset="0"/>
                <a:cs typeface="Times New Roman" pitchFamily="18" charset="0"/>
              </a:rPr>
              <a:t>Raspberry </a:t>
            </a:r>
            <a:r>
              <a:rPr lang="en-US" sz="1800" dirty="0">
                <a:solidFill>
                  <a:srgbClr val="2F2B20"/>
                </a:solidFill>
                <a:latin typeface="Times New Roman" pitchFamily="18" charset="0"/>
                <a:cs typeface="Times New Roman" pitchFamily="18" charset="0"/>
              </a:rPr>
              <a:t>Pi 3 Board</a:t>
            </a:r>
            <a:endParaRPr lang="en-IN" sz="1800" dirty="0">
              <a:solidFill>
                <a:srgbClr val="2F2B2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fontAlgn="t">
              <a:buClr>
                <a:srgbClr val="A9A57C"/>
              </a:buClr>
              <a:buFont typeface="Wingdings" pitchFamily="2" charset="2"/>
              <a:buChar char="Ø"/>
            </a:pPr>
            <a:r>
              <a:rPr lang="en-US" sz="1800" dirty="0">
                <a:solidFill>
                  <a:srgbClr val="2F2B20"/>
                </a:solidFill>
                <a:latin typeface="Times New Roman" pitchFamily="18" charset="0"/>
                <a:cs typeface="Times New Roman" pitchFamily="18" charset="0"/>
              </a:rPr>
              <a:t>LCD (16x2)</a:t>
            </a:r>
            <a:endParaRPr lang="en-IN" sz="1800" dirty="0">
              <a:solidFill>
                <a:srgbClr val="2F2B2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fontAlgn="t">
              <a:buClr>
                <a:srgbClr val="A9A57C"/>
              </a:buClr>
              <a:buFont typeface="Wingdings" pitchFamily="2" charset="2"/>
              <a:buChar char="Ø"/>
            </a:pPr>
            <a:r>
              <a:rPr lang="en-US" sz="1800" dirty="0">
                <a:solidFill>
                  <a:srgbClr val="2F2B20"/>
                </a:solidFill>
                <a:latin typeface="Times New Roman" pitchFamily="18" charset="0"/>
                <a:cs typeface="Times New Roman" pitchFamily="18" charset="0"/>
              </a:rPr>
              <a:t>Bread Board</a:t>
            </a:r>
            <a:endParaRPr lang="en-IN" sz="1800" dirty="0">
              <a:solidFill>
                <a:srgbClr val="2F2B2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fontAlgn="t">
              <a:buClr>
                <a:srgbClr val="A9A57C"/>
              </a:buClr>
              <a:buFont typeface="Wingdings" pitchFamily="2" charset="2"/>
              <a:buChar char="Ø"/>
            </a:pPr>
            <a:r>
              <a:rPr lang="en-US" sz="1800" dirty="0">
                <a:solidFill>
                  <a:srgbClr val="2F2B20"/>
                </a:solidFill>
                <a:latin typeface="Times New Roman" pitchFamily="18" charset="0"/>
                <a:cs typeface="Times New Roman" pitchFamily="18" charset="0"/>
              </a:rPr>
              <a:t>Connecting wires and jumper wires (Male &amp; Female)</a:t>
            </a:r>
            <a:endParaRPr lang="en-IN" sz="1800" dirty="0">
              <a:solidFill>
                <a:srgbClr val="2F2B2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fontAlgn="t">
              <a:buClr>
                <a:srgbClr val="A9A57C"/>
              </a:buClr>
              <a:buFont typeface="Wingdings" pitchFamily="2" charset="2"/>
              <a:buChar char="Ø"/>
            </a:pPr>
            <a:r>
              <a:rPr lang="en-US" sz="1800" dirty="0">
                <a:solidFill>
                  <a:srgbClr val="2F2B20"/>
                </a:solidFill>
                <a:latin typeface="Times New Roman" pitchFamily="18" charset="0"/>
                <a:cs typeface="Times New Roman" pitchFamily="18" charset="0"/>
              </a:rPr>
              <a:t>Power supply or Power Adapter &amp; USB Cable</a:t>
            </a:r>
            <a:endParaRPr lang="en-IN" sz="1800" dirty="0">
              <a:solidFill>
                <a:srgbClr val="2F2B2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fontAlgn="t">
              <a:buClr>
                <a:srgbClr val="A9A57C"/>
              </a:buClr>
              <a:buFont typeface="Wingdings" pitchFamily="2" charset="2"/>
              <a:buChar char="Ø"/>
            </a:pPr>
            <a:r>
              <a:rPr lang="en-US" sz="1800" dirty="0">
                <a:solidFill>
                  <a:srgbClr val="2F2B20"/>
                </a:solidFill>
                <a:latin typeface="Times New Roman" pitchFamily="18" charset="0"/>
                <a:cs typeface="Times New Roman" pitchFamily="18" charset="0"/>
              </a:rPr>
              <a:t>SD </a:t>
            </a:r>
            <a:r>
              <a:rPr lang="en-US" sz="1800" dirty="0" smtClean="0">
                <a:solidFill>
                  <a:srgbClr val="2F2B20"/>
                </a:solidFill>
                <a:latin typeface="Times New Roman" pitchFamily="18" charset="0"/>
                <a:cs typeface="Times New Roman" pitchFamily="18" charset="0"/>
              </a:rPr>
              <a:t>card</a:t>
            </a:r>
            <a:endParaRPr lang="en-US" sz="2400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Software Components:</a:t>
            </a:r>
          </a:p>
          <a:p>
            <a:pPr fontAlgn="t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Win32disk imager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fontAlgn="t">
              <a:buFont typeface="Wingdings" pitchFamily="2" charset="2"/>
              <a:buChar char="Ø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Raspbian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OS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fontAlgn="t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Python 3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fontAlgn="t">
              <a:buFont typeface="Wingdings" pitchFamily="2" charset="2"/>
              <a:buChar char="Ø"/>
            </a:pPr>
            <a:r>
              <a:rPr lang="en-US" sz="2000" dirty="0">
                <a:latin typeface="Times New Roman"/>
                <a:ea typeface="Times New Roman"/>
              </a:rPr>
              <a:t>SD card formatter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IN" sz="24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520-421E-405E-A74F-41F1856B372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582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Raspberry Pi Board</a:t>
            </a:r>
            <a:endParaRPr lang="en-IN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22" y="1340768"/>
            <a:ext cx="8424936" cy="373872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q"/>
            </a:pPr>
            <a:r>
              <a:rPr lang="en-IN" sz="2000" dirty="0">
                <a:solidFill>
                  <a:srgbClr val="333333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Raspberry Pi is a small single board computer. </a:t>
            </a:r>
            <a:endParaRPr lang="en-IN" sz="2000" dirty="0" smtClean="0">
              <a:solidFill>
                <a:srgbClr val="333333"/>
              </a:solidFill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q"/>
            </a:pPr>
            <a:r>
              <a:rPr lang="en-IN" sz="2000" dirty="0" smtClean="0">
                <a:solidFill>
                  <a:srgbClr val="333333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By </a:t>
            </a:r>
            <a:r>
              <a:rPr lang="en-IN" sz="2000" dirty="0">
                <a:solidFill>
                  <a:srgbClr val="333333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linking peripherals like Keyboard, mouse, display to the Raspberry Pi, it will act as a mini personal computer</a:t>
            </a:r>
            <a:r>
              <a:rPr lang="en-IN" sz="2000" dirty="0" smtClean="0">
                <a:solidFill>
                  <a:srgbClr val="333333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q"/>
            </a:pPr>
            <a:r>
              <a:rPr lang="en-IN" sz="2000" dirty="0" smtClean="0">
                <a:solidFill>
                  <a:srgbClr val="333333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IN" sz="2000" dirty="0">
                <a:solidFill>
                  <a:srgbClr val="333333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It is popularly used for real time Image/Video Dispensation, </a:t>
            </a:r>
            <a:r>
              <a:rPr lang="en-IN" sz="2000" dirty="0" err="1">
                <a:solidFill>
                  <a:srgbClr val="333333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IoT</a:t>
            </a:r>
            <a:r>
              <a:rPr lang="en-IN" sz="2000" dirty="0">
                <a:solidFill>
                  <a:srgbClr val="333333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based bids and Robotics </a:t>
            </a:r>
            <a:r>
              <a:rPr lang="en-IN" sz="2000" dirty="0" smtClean="0">
                <a:solidFill>
                  <a:srgbClr val="333333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bids. </a:t>
            </a:r>
            <a:endParaRPr lang="en-IN" sz="2000" dirty="0"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algn="just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520-421E-405E-A74F-41F1856B372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480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16077" y="4797152"/>
            <a:ext cx="7408333" cy="71439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(FRONT)                                          (BACK)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520-421E-405E-A74F-41F1856B3720}" type="slidenum">
              <a:rPr lang="en-IN" smtClean="0"/>
              <a:t>9</a:t>
            </a:fld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24744"/>
            <a:ext cx="2206625" cy="3298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160271"/>
            <a:ext cx="2232248" cy="34110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3616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547</TotalTime>
  <Words>688</Words>
  <Application>Microsoft Office PowerPoint</Application>
  <PresentationFormat>On-screen Show (4:3)</PresentationFormat>
  <Paragraphs>90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Adjacency</vt:lpstr>
      <vt:lpstr>Presented By: Harshit Badaya Lekhram Dhruw</vt:lpstr>
      <vt:lpstr>Introduction</vt:lpstr>
      <vt:lpstr>PowerPoint Presentation</vt:lpstr>
      <vt:lpstr>Problem Identification</vt:lpstr>
      <vt:lpstr>Our approach to the Problem</vt:lpstr>
      <vt:lpstr>PowerPoint Presentation</vt:lpstr>
      <vt:lpstr>List of components used</vt:lpstr>
      <vt:lpstr>Raspberry Pi Board</vt:lpstr>
      <vt:lpstr>PowerPoint Presentation</vt:lpstr>
      <vt:lpstr>Block Diagram</vt:lpstr>
      <vt:lpstr>Project Image</vt:lpstr>
      <vt:lpstr>Results of Raspberry Pi based system</vt:lpstr>
      <vt:lpstr>User Web Interface</vt:lpstr>
      <vt:lpstr>Advantages</vt:lpstr>
      <vt:lpstr>Applications of our project</vt:lpstr>
      <vt:lpstr>Future Scope</vt:lpstr>
      <vt:lpstr>References</vt:lpstr>
      <vt:lpstr>Thank you  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 Harshit Badaya Lekhram Dhruw</dc:title>
  <dc:creator>Admin</dc:creator>
  <cp:lastModifiedBy>Admin</cp:lastModifiedBy>
  <cp:revision>5</cp:revision>
  <dcterms:created xsi:type="dcterms:W3CDTF">2019-06-07T16:56:21Z</dcterms:created>
  <dcterms:modified xsi:type="dcterms:W3CDTF">2019-06-08T02:03:53Z</dcterms:modified>
</cp:coreProperties>
</file>