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94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10"/>
  </p:normalViewPr>
  <p:slideViewPr>
    <p:cSldViewPr snapToGrid="0" snapToObjects="1">
      <p:cViewPr>
        <p:scale>
          <a:sx n="68" d="100"/>
          <a:sy n="68" d="100"/>
        </p:scale>
        <p:origin x="71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61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60000" t="80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png"/><Relationship Id="rId7"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6.png"/><Relationship Id="rId4" Type="http://schemas.openxmlformats.org/officeDocument/2006/relationships/image" Target="../media/image25.png"/><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19.jpeg"/><Relationship Id="rId5" Type="http://schemas.openxmlformats.org/officeDocument/2006/relationships/image" Target="../media/image15.png"/><Relationship Id="rId10" Type="http://schemas.openxmlformats.org/officeDocument/2006/relationships/image" Target="../media/image18.jpeg"/><Relationship Id="rId4" Type="http://schemas.openxmlformats.org/officeDocument/2006/relationships/image" Target="../media/image14.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745343"/>
            <a:ext cx="4869180" cy="2738914"/>
          </a:xfrm>
          <a:prstGeom prst="rect">
            <a:avLst/>
          </a:prstGeom>
        </p:spPr>
      </p:pic>
      <p:sp>
        <p:nvSpPr>
          <p:cNvPr id="6" name="Text 1"/>
          <p:cNvSpPr/>
          <p:nvPr/>
        </p:nvSpPr>
        <p:spPr>
          <a:xfrm>
            <a:off x="6350437" y="741045"/>
            <a:ext cx="7415927" cy="4482465"/>
          </a:xfrm>
          <a:prstGeom prst="rect">
            <a:avLst/>
          </a:prstGeom>
          <a:noFill/>
          <a:ln/>
        </p:spPr>
        <p:txBody>
          <a:bodyPr wrap="square" rtlCol="0" anchor="t"/>
          <a:lstStyle/>
          <a:p>
            <a:pPr marL="0" indent="0">
              <a:lnSpc>
                <a:spcPts val="8825"/>
              </a:lnSpc>
              <a:buNone/>
            </a:pPr>
            <a:r>
              <a:rPr lang="en-US" sz="7060" b="1" dirty="0">
                <a:solidFill>
                  <a:srgbClr val="396AF1"/>
                </a:solidFill>
                <a:latin typeface="Barlow" pitchFamily="34" charset="0"/>
                <a:ea typeface="Barlow" pitchFamily="34" charset="-122"/>
                <a:cs typeface="Barlow" pitchFamily="34" charset="-120"/>
              </a:rPr>
              <a:t>BOB-SAHAYAK</a:t>
            </a:r>
          </a:p>
          <a:p>
            <a:pPr marL="0" indent="0">
              <a:lnSpc>
                <a:spcPts val="8825"/>
              </a:lnSpc>
              <a:buNone/>
            </a:pPr>
            <a:endParaRPr lang="en-US" sz="7060" b="1" dirty="0">
              <a:solidFill>
                <a:srgbClr val="396AF1"/>
              </a:solidFill>
              <a:latin typeface="Barlow" pitchFamily="34" charset="0"/>
              <a:ea typeface="Barlow" pitchFamily="34" charset="-122"/>
              <a:cs typeface="Barlow" pitchFamily="34" charset="-120"/>
            </a:endParaRPr>
          </a:p>
          <a:p>
            <a:pPr marL="0" indent="0">
              <a:lnSpc>
                <a:spcPts val="8825"/>
              </a:lnSpc>
              <a:buNone/>
            </a:pPr>
            <a:r>
              <a:rPr lang="en-US" sz="7060" b="1" dirty="0">
                <a:solidFill>
                  <a:srgbClr val="396AF1"/>
                </a:solidFill>
                <a:latin typeface="Barlow" pitchFamily="34" charset="0"/>
                <a:ea typeface="Barlow" pitchFamily="34" charset="-122"/>
                <a:cs typeface="Barlow" pitchFamily="34" charset="-120"/>
              </a:rPr>
              <a:t>Bank of Baroda Hackathon 2024</a:t>
            </a:r>
            <a:endParaRPr lang="en-US" sz="7060" dirty="0"/>
          </a:p>
        </p:txBody>
      </p:sp>
      <p:sp>
        <p:nvSpPr>
          <p:cNvPr id="7" name="Text 2"/>
          <p:cNvSpPr/>
          <p:nvPr/>
        </p:nvSpPr>
        <p:spPr>
          <a:xfrm>
            <a:off x="6350437" y="5593794"/>
            <a:ext cx="7415927" cy="1185148"/>
          </a:xfrm>
          <a:prstGeom prst="rect">
            <a:avLst/>
          </a:prstGeom>
          <a:noFill/>
          <a:ln/>
        </p:spPr>
        <p:txBody>
          <a:bodyPr wrap="squar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A Gen AI powered Chatbot to harness customer experience by providing them the solution on the go personalized as Brand Ambassador Sumit </a:t>
            </a:r>
            <a:r>
              <a:rPr lang="en-US" sz="1944" dirty="0" err="1">
                <a:solidFill>
                  <a:srgbClr val="272525"/>
                </a:solidFill>
                <a:latin typeface="Montserrat" pitchFamily="34" charset="0"/>
                <a:ea typeface="Montserrat" pitchFamily="34" charset="-122"/>
                <a:cs typeface="Montserrat" pitchFamily="34" charset="-120"/>
              </a:rPr>
              <a:t>Nagal</a:t>
            </a:r>
            <a:r>
              <a:rPr lang="en-US" sz="1944" dirty="0">
                <a:solidFill>
                  <a:srgbClr val="272525"/>
                </a:solidFill>
                <a:latin typeface="Montserrat" pitchFamily="34" charset="0"/>
                <a:ea typeface="Montserrat" pitchFamily="34" charset="-122"/>
                <a:cs typeface="Montserrat" pitchFamily="34" charset="-120"/>
              </a:rPr>
              <a:t>.</a:t>
            </a:r>
            <a:endParaRPr lang="en-US" sz="1944" dirty="0"/>
          </a:p>
        </p:txBody>
      </p:sp>
      <p:sp>
        <p:nvSpPr>
          <p:cNvPr id="8" name="Shape 3"/>
          <p:cNvSpPr/>
          <p:nvPr/>
        </p:nvSpPr>
        <p:spPr>
          <a:xfrm>
            <a:off x="6350437" y="7075051"/>
            <a:ext cx="394930" cy="394930"/>
          </a:xfrm>
          <a:prstGeom prst="roundRect">
            <a:avLst>
              <a:gd name="adj" fmla="val 23151155"/>
            </a:avLst>
          </a:prstGeom>
          <a:noFill/>
          <a:ln w="7620">
            <a:solidFill>
              <a:srgbClr val="FFFFFF"/>
            </a:solidFill>
            <a:prstDash val="solid"/>
          </a:ln>
        </p:spPr>
      </p:sp>
      <p:sp>
        <p:nvSpPr>
          <p:cNvPr id="10" name="Text 4"/>
          <p:cNvSpPr/>
          <p:nvPr/>
        </p:nvSpPr>
        <p:spPr>
          <a:xfrm>
            <a:off x="6868716" y="7056596"/>
            <a:ext cx="2678192" cy="431959"/>
          </a:xfrm>
          <a:prstGeom prst="rect">
            <a:avLst/>
          </a:prstGeom>
          <a:noFill/>
          <a:ln/>
        </p:spPr>
        <p:txBody>
          <a:bodyPr wrap="none" rtlCol="0" anchor="t"/>
          <a:lstStyle/>
          <a:p>
            <a:pPr marL="0" indent="0" algn="l">
              <a:lnSpc>
                <a:spcPts val="3402"/>
              </a:lnSpc>
              <a:buNone/>
            </a:pPr>
            <a:r>
              <a:rPr lang="en-US" sz="2430" b="1" dirty="0">
                <a:solidFill>
                  <a:srgbClr val="272525"/>
                </a:solidFill>
                <a:latin typeface="Montserrat" pitchFamily="34" charset="0"/>
                <a:ea typeface="Montserrat" pitchFamily="34" charset="-122"/>
                <a:cs typeface="Montserrat" pitchFamily="34" charset="-120"/>
              </a:rPr>
              <a:t>by Harshit Singh</a:t>
            </a:r>
            <a:endParaRPr lang="en-US" sz="2430" dirty="0"/>
          </a:p>
        </p:txBody>
      </p:sp>
      <p:pic>
        <p:nvPicPr>
          <p:cNvPr id="16" name="Picture 15">
            <a:extLst>
              <a:ext uri="{FF2B5EF4-FFF2-40B4-BE49-F238E27FC236}">
                <a16:creationId xmlns:a16="http://schemas.microsoft.com/office/drawing/2014/main" id="{C71D61FE-3D46-99F0-7568-9D4B79832ECF}"/>
              </a:ext>
            </a:extLst>
          </p:cNvPr>
          <p:cNvPicPr>
            <a:picLocks noChangeAspect="1"/>
          </p:cNvPicPr>
          <p:nvPr/>
        </p:nvPicPr>
        <p:blipFill>
          <a:blip r:embed="rId6"/>
          <a:stretch>
            <a:fillRect/>
          </a:stretch>
        </p:blipFill>
        <p:spPr>
          <a:xfrm>
            <a:off x="9546908" y="7149226"/>
            <a:ext cx="4982682" cy="1029180"/>
          </a:xfrm>
          <a:prstGeom prst="rect">
            <a:avLst/>
          </a:prstGeom>
        </p:spPr>
      </p:pic>
      <p:pic>
        <p:nvPicPr>
          <p:cNvPr id="17" name="Picture 16">
            <a:extLst>
              <a:ext uri="{FF2B5EF4-FFF2-40B4-BE49-F238E27FC236}">
                <a16:creationId xmlns:a16="http://schemas.microsoft.com/office/drawing/2014/main" id="{3135E4B1-1D96-BAB5-5F31-D7B761CF70E3}"/>
              </a:ext>
            </a:extLst>
          </p:cNvPr>
          <p:cNvPicPr>
            <a:picLocks noChangeAspect="1"/>
          </p:cNvPicPr>
          <p:nvPr/>
        </p:nvPicPr>
        <p:blipFill>
          <a:blip r:embed="rId7"/>
          <a:stretch>
            <a:fillRect/>
          </a:stretch>
        </p:blipFill>
        <p:spPr>
          <a:xfrm>
            <a:off x="506942" y="6884219"/>
            <a:ext cx="2305050" cy="1276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958810" y="664607"/>
            <a:ext cx="5818227" cy="727234"/>
          </a:xfrm>
          <a:prstGeom prst="rect">
            <a:avLst/>
          </a:prstGeom>
          <a:noFill/>
          <a:ln/>
        </p:spPr>
        <p:txBody>
          <a:bodyPr wrap="none" rtlCol="0" anchor="t"/>
          <a:lstStyle/>
          <a:p>
            <a:pPr marL="0" indent="0">
              <a:lnSpc>
                <a:spcPts val="5727"/>
              </a:lnSpc>
              <a:buNone/>
            </a:pPr>
            <a:r>
              <a:rPr lang="en-US" sz="4581" b="1" dirty="0">
                <a:solidFill>
                  <a:srgbClr val="396AF1"/>
                </a:solidFill>
                <a:latin typeface="Barlow" pitchFamily="34" charset="0"/>
                <a:ea typeface="Barlow" pitchFamily="34" charset="-122"/>
                <a:cs typeface="Barlow" pitchFamily="34" charset="-120"/>
              </a:rPr>
              <a:t>User Experience</a:t>
            </a:r>
            <a:endParaRPr lang="en-US" sz="4581" dirty="0"/>
          </a:p>
        </p:txBody>
      </p:sp>
      <p:sp>
        <p:nvSpPr>
          <p:cNvPr id="6" name="Text 2"/>
          <p:cNvSpPr/>
          <p:nvPr/>
        </p:nvSpPr>
        <p:spPr>
          <a:xfrm>
            <a:off x="958810" y="4592598"/>
            <a:ext cx="2909054" cy="363498"/>
          </a:xfrm>
          <a:prstGeom prst="rect">
            <a:avLst/>
          </a:prstGeom>
          <a:noFill/>
          <a:ln/>
        </p:spPr>
        <p:txBody>
          <a:bodyPr wrap="none" rtlCol="0" anchor="t"/>
          <a:lstStyle/>
          <a:p>
            <a:pPr marL="0" indent="0" algn="l">
              <a:lnSpc>
                <a:spcPts val="2863"/>
              </a:lnSpc>
              <a:buNone/>
            </a:pPr>
            <a:r>
              <a:rPr lang="en-US" sz="2291" b="1" dirty="0">
                <a:solidFill>
                  <a:srgbClr val="396AF1"/>
                </a:solidFill>
                <a:latin typeface="Barlow" pitchFamily="34" charset="0"/>
                <a:ea typeface="Barlow" pitchFamily="34" charset="-122"/>
                <a:cs typeface="Barlow" pitchFamily="34" charset="-120"/>
              </a:rPr>
              <a:t>24/7 celebrity-driven support</a:t>
            </a:r>
            <a:endParaRPr lang="en-US" sz="2291" dirty="0"/>
          </a:p>
        </p:txBody>
      </p:sp>
      <p:sp>
        <p:nvSpPr>
          <p:cNvPr id="7" name="Text 3"/>
          <p:cNvSpPr/>
          <p:nvPr/>
        </p:nvSpPr>
        <p:spPr>
          <a:xfrm>
            <a:off x="958810" y="5088731"/>
            <a:ext cx="4016454" cy="2122408"/>
          </a:xfrm>
          <a:prstGeom prst="rect">
            <a:avLst/>
          </a:prstGeom>
          <a:noFill/>
          <a:ln/>
        </p:spPr>
        <p:txBody>
          <a:bodyPr wrap="square" rtlCol="0" anchor="t"/>
          <a:lstStyle/>
          <a:p>
            <a:pPr marL="0" indent="0" algn="l">
              <a:lnSpc>
                <a:spcPts val="2785"/>
              </a:lnSpc>
              <a:buNone/>
            </a:pPr>
            <a:r>
              <a:rPr lang="en-US" sz="1741" dirty="0">
                <a:solidFill>
                  <a:srgbClr val="272525"/>
                </a:solidFill>
                <a:latin typeface="Montserrat" pitchFamily="34" charset="0"/>
                <a:ea typeface="Montserrat" pitchFamily="34" charset="-122"/>
                <a:cs typeface="Montserrat" pitchFamily="34" charset="-120"/>
              </a:rPr>
              <a:t>Sumit </a:t>
            </a:r>
            <a:r>
              <a:rPr lang="en-US" sz="1741" dirty="0" err="1">
                <a:solidFill>
                  <a:srgbClr val="272525"/>
                </a:solidFill>
                <a:latin typeface="Montserrat" pitchFamily="34" charset="0"/>
                <a:ea typeface="Montserrat" pitchFamily="34" charset="-122"/>
                <a:cs typeface="Montserrat" pitchFamily="34" charset="-120"/>
              </a:rPr>
              <a:t>Nagal's</a:t>
            </a:r>
            <a:r>
              <a:rPr lang="en-US" sz="1741" dirty="0">
                <a:solidFill>
                  <a:srgbClr val="272525"/>
                </a:solidFill>
                <a:latin typeface="Montserrat" pitchFamily="34" charset="0"/>
                <a:ea typeface="Montserrat" pitchFamily="34" charset="-122"/>
                <a:cs typeface="Montserrat" pitchFamily="34" charset="-120"/>
              </a:rPr>
              <a:t> digital avatar offers round-the-clock assistance, combining star appeal with AI efficiency. This unique interface makes banking more engaging and accessible.</a:t>
            </a:r>
            <a:endParaRPr lang="en-US" sz="1741" dirty="0"/>
          </a:p>
        </p:txBody>
      </p:sp>
      <p:pic>
        <p:nvPicPr>
          <p:cNvPr id="8" name="Image 2" descr="preencoded.png"/>
          <p:cNvPicPr>
            <a:picLocks noChangeAspect="1"/>
          </p:cNvPicPr>
          <p:nvPr/>
        </p:nvPicPr>
        <p:blipFill>
          <a:blip r:embed="rId4"/>
          <a:stretch>
            <a:fillRect/>
          </a:stretch>
        </p:blipFill>
        <p:spPr>
          <a:xfrm>
            <a:off x="5306854" y="1833920"/>
            <a:ext cx="4016573" cy="2482334"/>
          </a:xfrm>
          <a:prstGeom prst="rect">
            <a:avLst/>
          </a:prstGeom>
        </p:spPr>
      </p:pic>
      <p:sp>
        <p:nvSpPr>
          <p:cNvPr id="9" name="Text 4"/>
          <p:cNvSpPr/>
          <p:nvPr/>
        </p:nvSpPr>
        <p:spPr>
          <a:xfrm>
            <a:off x="5306854" y="4592598"/>
            <a:ext cx="3178493" cy="363498"/>
          </a:xfrm>
          <a:prstGeom prst="rect">
            <a:avLst/>
          </a:prstGeom>
          <a:noFill/>
          <a:ln/>
        </p:spPr>
        <p:txBody>
          <a:bodyPr wrap="none" rtlCol="0" anchor="t"/>
          <a:lstStyle/>
          <a:p>
            <a:pPr marL="0" indent="0" algn="l">
              <a:lnSpc>
                <a:spcPts val="2863"/>
              </a:lnSpc>
              <a:buNone/>
            </a:pPr>
            <a:r>
              <a:rPr lang="en-US" sz="2291" b="1" dirty="0">
                <a:solidFill>
                  <a:srgbClr val="396AF1"/>
                </a:solidFill>
                <a:latin typeface="Barlow" pitchFamily="34" charset="0"/>
                <a:ea typeface="Barlow" pitchFamily="34" charset="-122"/>
                <a:cs typeface="Barlow" pitchFamily="34" charset="-120"/>
              </a:rPr>
              <a:t>Personalized Experience</a:t>
            </a:r>
            <a:endParaRPr lang="en-US" sz="2291" dirty="0"/>
          </a:p>
        </p:txBody>
      </p:sp>
      <p:sp>
        <p:nvSpPr>
          <p:cNvPr id="10" name="Text 5"/>
          <p:cNvSpPr/>
          <p:nvPr/>
        </p:nvSpPr>
        <p:spPr>
          <a:xfrm>
            <a:off x="5306854" y="5088731"/>
            <a:ext cx="4016573" cy="2476143"/>
          </a:xfrm>
          <a:prstGeom prst="rect">
            <a:avLst/>
          </a:prstGeom>
          <a:noFill/>
          <a:ln/>
        </p:spPr>
        <p:txBody>
          <a:bodyPr wrap="square" rtlCol="0" anchor="t"/>
          <a:lstStyle/>
          <a:p>
            <a:pPr marL="0" indent="0" algn="l">
              <a:lnSpc>
                <a:spcPts val="2785"/>
              </a:lnSpc>
              <a:buNone/>
            </a:pPr>
            <a:r>
              <a:rPr lang="en-US" sz="1741" dirty="0">
                <a:solidFill>
                  <a:srgbClr val="272525"/>
                </a:solidFill>
                <a:latin typeface="Montserrat" pitchFamily="34" charset="0"/>
                <a:ea typeface="Montserrat" pitchFamily="34" charset="-122"/>
                <a:cs typeface="Montserrat" pitchFamily="34" charset="-120"/>
              </a:rPr>
              <a:t>AI analyzes financial history to provide tailored advice and product recommendations. This personalization enhances relevance and value of each interaction for users.</a:t>
            </a:r>
            <a:endParaRPr lang="en-US" sz="1741" dirty="0"/>
          </a:p>
        </p:txBody>
      </p:sp>
      <p:sp>
        <p:nvSpPr>
          <p:cNvPr id="12" name="Text 6"/>
          <p:cNvSpPr/>
          <p:nvPr/>
        </p:nvSpPr>
        <p:spPr>
          <a:xfrm>
            <a:off x="9655016" y="4592598"/>
            <a:ext cx="2909054" cy="363498"/>
          </a:xfrm>
          <a:prstGeom prst="rect">
            <a:avLst/>
          </a:prstGeom>
          <a:noFill/>
          <a:ln/>
        </p:spPr>
        <p:txBody>
          <a:bodyPr wrap="none" rtlCol="0" anchor="t"/>
          <a:lstStyle/>
          <a:p>
            <a:pPr marL="0" indent="0" algn="l">
              <a:lnSpc>
                <a:spcPts val="2863"/>
              </a:lnSpc>
              <a:buNone/>
            </a:pPr>
            <a:r>
              <a:rPr lang="en-US" sz="2291" b="1" dirty="0">
                <a:solidFill>
                  <a:srgbClr val="396AF1"/>
                </a:solidFill>
                <a:latin typeface="Barlow" pitchFamily="34" charset="0"/>
                <a:ea typeface="Barlow" pitchFamily="34" charset="-122"/>
                <a:cs typeface="Barlow" pitchFamily="34" charset="-120"/>
              </a:rPr>
              <a:t>Seamless omnichannel experience</a:t>
            </a:r>
            <a:endParaRPr lang="en-US" sz="2291" dirty="0"/>
          </a:p>
        </p:txBody>
      </p:sp>
      <p:sp>
        <p:nvSpPr>
          <p:cNvPr id="13" name="Text 7"/>
          <p:cNvSpPr/>
          <p:nvPr/>
        </p:nvSpPr>
        <p:spPr>
          <a:xfrm>
            <a:off x="9655016" y="5088731"/>
            <a:ext cx="4016573" cy="2476143"/>
          </a:xfrm>
          <a:prstGeom prst="rect">
            <a:avLst/>
          </a:prstGeom>
          <a:noFill/>
          <a:ln/>
        </p:spPr>
        <p:txBody>
          <a:bodyPr wrap="square" rtlCol="0" anchor="t"/>
          <a:lstStyle/>
          <a:p>
            <a:pPr marL="0" indent="0" algn="l">
              <a:lnSpc>
                <a:spcPts val="2785"/>
              </a:lnSpc>
              <a:buNone/>
            </a:pPr>
            <a:r>
              <a:rPr lang="en-US" sz="1741" dirty="0">
                <a:solidFill>
                  <a:srgbClr val="272525"/>
                </a:solidFill>
                <a:latin typeface="Montserrat" pitchFamily="34" charset="0"/>
                <a:ea typeface="Montserrat" pitchFamily="34" charset="-122"/>
                <a:cs typeface="Montserrat" pitchFamily="34" charset="-120"/>
              </a:rPr>
              <a:t>Consistent interactions across platforms with adaptive memory ensure users can pick up where they left off, creating a smooth, integrated banking experience.</a:t>
            </a:r>
            <a:endParaRPr lang="en-US" sz="1741" dirty="0"/>
          </a:p>
        </p:txBody>
      </p:sp>
      <p:pic>
        <p:nvPicPr>
          <p:cNvPr id="14" name="Picture 13">
            <a:extLst>
              <a:ext uri="{FF2B5EF4-FFF2-40B4-BE49-F238E27FC236}">
                <a16:creationId xmlns:a16="http://schemas.microsoft.com/office/drawing/2014/main" id="{4DF48118-1D37-2ED9-FF98-145A9AFFAA9F}"/>
              </a:ext>
            </a:extLst>
          </p:cNvPr>
          <p:cNvPicPr>
            <a:picLocks noChangeAspect="1"/>
          </p:cNvPicPr>
          <p:nvPr/>
        </p:nvPicPr>
        <p:blipFill>
          <a:blip r:embed="rId5"/>
          <a:stretch>
            <a:fillRect/>
          </a:stretch>
        </p:blipFill>
        <p:spPr>
          <a:xfrm>
            <a:off x="9655016" y="7342512"/>
            <a:ext cx="4613098" cy="952842"/>
          </a:xfrm>
          <a:prstGeom prst="rect">
            <a:avLst/>
          </a:prstGeom>
        </p:spPr>
      </p:pic>
      <p:pic>
        <p:nvPicPr>
          <p:cNvPr id="15" name="Picture 14">
            <a:extLst>
              <a:ext uri="{FF2B5EF4-FFF2-40B4-BE49-F238E27FC236}">
                <a16:creationId xmlns:a16="http://schemas.microsoft.com/office/drawing/2014/main" id="{A8A8DCDA-7CD5-3C5D-75FB-7076BCAC4BE0}"/>
              </a:ext>
            </a:extLst>
          </p:cNvPr>
          <p:cNvPicPr>
            <a:picLocks noChangeAspect="1"/>
          </p:cNvPicPr>
          <p:nvPr/>
        </p:nvPicPr>
        <p:blipFill>
          <a:blip r:embed="rId6"/>
          <a:stretch>
            <a:fillRect/>
          </a:stretch>
        </p:blipFill>
        <p:spPr>
          <a:xfrm>
            <a:off x="506942" y="6884219"/>
            <a:ext cx="2305050" cy="1276350"/>
          </a:xfrm>
          <a:prstGeom prst="rect">
            <a:avLst/>
          </a:prstGeom>
        </p:spPr>
      </p:pic>
      <p:pic>
        <p:nvPicPr>
          <p:cNvPr id="17" name="Picture 16">
            <a:extLst>
              <a:ext uri="{FF2B5EF4-FFF2-40B4-BE49-F238E27FC236}">
                <a16:creationId xmlns:a16="http://schemas.microsoft.com/office/drawing/2014/main" id="{43DB33C6-247D-1E18-83FB-5EED3FE5DFC4}"/>
              </a:ext>
            </a:extLst>
          </p:cNvPr>
          <p:cNvPicPr>
            <a:picLocks noChangeAspect="1"/>
          </p:cNvPicPr>
          <p:nvPr/>
        </p:nvPicPr>
        <p:blipFill>
          <a:blip r:embed="rId7"/>
          <a:stretch>
            <a:fillRect/>
          </a:stretch>
        </p:blipFill>
        <p:spPr>
          <a:xfrm>
            <a:off x="885170" y="1947862"/>
            <a:ext cx="4090094" cy="24761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a:extLst>
              <a:ext uri="{FF2B5EF4-FFF2-40B4-BE49-F238E27FC236}">
                <a16:creationId xmlns:a16="http://schemas.microsoft.com/office/drawing/2014/main" id="{F5CB04C4-43D0-B511-D832-2BA631F5A576}"/>
              </a:ext>
            </a:extLst>
          </p:cNvPr>
          <p:cNvPicPr>
            <a:picLocks noChangeAspect="1"/>
          </p:cNvPicPr>
          <p:nvPr/>
        </p:nvPicPr>
        <p:blipFill>
          <a:blip r:embed="rId8"/>
          <a:stretch>
            <a:fillRect/>
          </a:stretch>
        </p:blipFill>
        <p:spPr>
          <a:xfrm>
            <a:off x="9816571" y="1833920"/>
            <a:ext cx="4451543" cy="24761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4837" y="-2815828"/>
            <a:ext cx="14630400" cy="9515951"/>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9515951"/>
          </a:xfrm>
          <a:prstGeom prst="rect">
            <a:avLst/>
          </a:prstGeom>
        </p:spPr>
      </p:pic>
      <p:pic>
        <p:nvPicPr>
          <p:cNvPr id="5" name="Image 2" descr="preencoded.png"/>
          <p:cNvPicPr>
            <a:picLocks noChangeAspect="1"/>
          </p:cNvPicPr>
          <p:nvPr/>
        </p:nvPicPr>
        <p:blipFill>
          <a:blip r:embed="rId5"/>
          <a:stretch>
            <a:fillRect/>
          </a:stretch>
        </p:blipFill>
        <p:spPr>
          <a:xfrm>
            <a:off x="215979" y="3161586"/>
            <a:ext cx="5054322" cy="3192661"/>
          </a:xfrm>
          <a:prstGeom prst="rect">
            <a:avLst/>
          </a:prstGeom>
        </p:spPr>
      </p:pic>
      <p:sp>
        <p:nvSpPr>
          <p:cNvPr id="6" name="Text 1"/>
          <p:cNvSpPr/>
          <p:nvPr/>
        </p:nvSpPr>
        <p:spPr>
          <a:xfrm>
            <a:off x="6091238" y="475178"/>
            <a:ext cx="4547830" cy="568523"/>
          </a:xfrm>
          <a:prstGeom prst="rect">
            <a:avLst/>
          </a:prstGeom>
          <a:noFill/>
          <a:ln/>
        </p:spPr>
        <p:txBody>
          <a:bodyPr wrap="none" rtlCol="0" anchor="t"/>
          <a:lstStyle/>
          <a:p>
            <a:pPr marL="0" indent="0">
              <a:lnSpc>
                <a:spcPts val="4476"/>
              </a:lnSpc>
              <a:buNone/>
            </a:pPr>
            <a:r>
              <a:rPr lang="en-US" sz="3581" b="1" dirty="0">
                <a:solidFill>
                  <a:srgbClr val="396AF1"/>
                </a:solidFill>
                <a:latin typeface="Barlow" pitchFamily="34" charset="0"/>
                <a:ea typeface="Barlow" pitchFamily="34" charset="-122"/>
                <a:cs typeface="Barlow" pitchFamily="34" charset="-120"/>
              </a:rPr>
              <a:t>Scalability</a:t>
            </a:r>
            <a:endParaRPr lang="en-US" sz="3581" dirty="0"/>
          </a:p>
        </p:txBody>
      </p:sp>
      <p:pic>
        <p:nvPicPr>
          <p:cNvPr id="7" name="Image 3" descr="preencoded.png"/>
          <p:cNvPicPr>
            <a:picLocks noChangeAspect="1"/>
          </p:cNvPicPr>
          <p:nvPr/>
        </p:nvPicPr>
        <p:blipFill>
          <a:blip r:embed="rId6"/>
          <a:stretch>
            <a:fillRect/>
          </a:stretch>
        </p:blipFill>
        <p:spPr>
          <a:xfrm>
            <a:off x="6091238" y="1302901"/>
            <a:ext cx="431959" cy="431959"/>
          </a:xfrm>
          <a:prstGeom prst="rect">
            <a:avLst/>
          </a:prstGeom>
        </p:spPr>
      </p:pic>
      <p:sp>
        <p:nvSpPr>
          <p:cNvPr id="8" name="Text 2"/>
          <p:cNvSpPr/>
          <p:nvPr/>
        </p:nvSpPr>
        <p:spPr>
          <a:xfrm>
            <a:off x="6091238" y="1907619"/>
            <a:ext cx="2273856" cy="284202"/>
          </a:xfrm>
          <a:prstGeom prst="rect">
            <a:avLst/>
          </a:prstGeom>
          <a:noFill/>
          <a:ln/>
        </p:spPr>
        <p:txBody>
          <a:bodyPr wrap="none" rtlCol="0" anchor="t"/>
          <a:lstStyle/>
          <a:p>
            <a:pPr marL="0" indent="0" algn="l">
              <a:lnSpc>
                <a:spcPts val="2238"/>
              </a:lnSpc>
              <a:buNone/>
            </a:pPr>
            <a:r>
              <a:rPr lang="en-US" sz="1791" b="1" dirty="0">
                <a:solidFill>
                  <a:srgbClr val="396AF1"/>
                </a:solidFill>
                <a:latin typeface="Barlow" pitchFamily="34" charset="0"/>
                <a:ea typeface="Barlow" pitchFamily="34" charset="-122"/>
                <a:cs typeface="Barlow" pitchFamily="34" charset="-120"/>
              </a:rPr>
              <a:t>Cloud-Based architecture</a:t>
            </a:r>
            <a:endParaRPr lang="en-US" sz="1791" dirty="0"/>
          </a:p>
        </p:txBody>
      </p:sp>
      <p:sp>
        <p:nvSpPr>
          <p:cNvPr id="9" name="Text 3"/>
          <p:cNvSpPr/>
          <p:nvPr/>
        </p:nvSpPr>
        <p:spPr>
          <a:xfrm>
            <a:off x="6091238" y="2295406"/>
            <a:ext cx="7934325"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Montserrat" pitchFamily="34" charset="0"/>
                <a:ea typeface="Montserrat" pitchFamily="34" charset="-122"/>
                <a:cs typeface="Montserrat" pitchFamily="34" charset="-120"/>
              </a:rPr>
              <a:t>Utilizing Azure's scalable infrastructure allows the system to handle increased user load seamlessly. Resources can be dynamically allocated to maintain performance during peak times.</a:t>
            </a:r>
            <a:endParaRPr lang="en-US" sz="1361" dirty="0"/>
          </a:p>
        </p:txBody>
      </p:sp>
      <p:pic>
        <p:nvPicPr>
          <p:cNvPr id="10" name="Image 4" descr="preencoded.png"/>
          <p:cNvPicPr>
            <a:picLocks noChangeAspect="1"/>
          </p:cNvPicPr>
          <p:nvPr/>
        </p:nvPicPr>
        <p:blipFill>
          <a:blip r:embed="rId7"/>
          <a:stretch>
            <a:fillRect/>
          </a:stretch>
        </p:blipFill>
        <p:spPr>
          <a:xfrm>
            <a:off x="6091238" y="3366968"/>
            <a:ext cx="431959" cy="431959"/>
          </a:xfrm>
          <a:prstGeom prst="rect">
            <a:avLst/>
          </a:prstGeom>
        </p:spPr>
      </p:pic>
      <p:sp>
        <p:nvSpPr>
          <p:cNvPr id="11" name="Text 4"/>
          <p:cNvSpPr/>
          <p:nvPr/>
        </p:nvSpPr>
        <p:spPr>
          <a:xfrm>
            <a:off x="6091238" y="3971687"/>
            <a:ext cx="2273856" cy="284202"/>
          </a:xfrm>
          <a:prstGeom prst="rect">
            <a:avLst/>
          </a:prstGeom>
          <a:noFill/>
          <a:ln/>
        </p:spPr>
        <p:txBody>
          <a:bodyPr wrap="none" rtlCol="0" anchor="t"/>
          <a:lstStyle/>
          <a:p>
            <a:pPr marL="0" indent="0" algn="l">
              <a:lnSpc>
                <a:spcPts val="2238"/>
              </a:lnSpc>
              <a:buNone/>
            </a:pPr>
            <a:r>
              <a:rPr lang="en-US" sz="1791" b="1" dirty="0">
                <a:solidFill>
                  <a:srgbClr val="396AF1"/>
                </a:solidFill>
                <a:latin typeface="Barlow" pitchFamily="34" charset="0"/>
                <a:ea typeface="Barlow" pitchFamily="34" charset="-122"/>
                <a:cs typeface="Barlow" pitchFamily="34" charset="-120"/>
              </a:rPr>
              <a:t>Modular Design</a:t>
            </a:r>
            <a:endParaRPr lang="en-US" sz="1791" dirty="0"/>
          </a:p>
        </p:txBody>
      </p:sp>
      <p:sp>
        <p:nvSpPr>
          <p:cNvPr id="12" name="Text 5"/>
          <p:cNvSpPr/>
          <p:nvPr/>
        </p:nvSpPr>
        <p:spPr>
          <a:xfrm>
            <a:off x="6091238" y="4359473"/>
            <a:ext cx="7934325"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Montserrat" pitchFamily="34" charset="0"/>
                <a:ea typeface="Montserrat" pitchFamily="34" charset="-122"/>
                <a:cs typeface="Montserrat" pitchFamily="34" charset="-120"/>
              </a:rPr>
              <a:t>Components like chatbot, knowledge base, and personalization engine are designed as separate modules. This allows for independent scaling and updates without disrupting the entire system.</a:t>
            </a:r>
            <a:endParaRPr lang="en-US" sz="1361" dirty="0"/>
          </a:p>
        </p:txBody>
      </p:sp>
      <p:pic>
        <p:nvPicPr>
          <p:cNvPr id="13" name="Image 5" descr="preencoded.png"/>
          <p:cNvPicPr>
            <a:picLocks noChangeAspect="1"/>
          </p:cNvPicPr>
          <p:nvPr/>
        </p:nvPicPr>
        <p:blipFill>
          <a:blip r:embed="rId8"/>
          <a:stretch>
            <a:fillRect/>
          </a:stretch>
        </p:blipFill>
        <p:spPr>
          <a:xfrm>
            <a:off x="6091238" y="5431036"/>
            <a:ext cx="431959" cy="431959"/>
          </a:xfrm>
          <a:prstGeom prst="rect">
            <a:avLst/>
          </a:prstGeom>
        </p:spPr>
      </p:pic>
      <p:sp>
        <p:nvSpPr>
          <p:cNvPr id="14" name="Text 6"/>
          <p:cNvSpPr/>
          <p:nvPr/>
        </p:nvSpPr>
        <p:spPr>
          <a:xfrm>
            <a:off x="6091238" y="6035754"/>
            <a:ext cx="2273856" cy="284202"/>
          </a:xfrm>
          <a:prstGeom prst="rect">
            <a:avLst/>
          </a:prstGeom>
          <a:noFill/>
          <a:ln/>
        </p:spPr>
        <p:txBody>
          <a:bodyPr wrap="none" rtlCol="0" anchor="t"/>
          <a:lstStyle/>
          <a:p>
            <a:pPr marL="0" indent="0" algn="l">
              <a:lnSpc>
                <a:spcPts val="2238"/>
              </a:lnSpc>
              <a:buNone/>
            </a:pPr>
            <a:r>
              <a:rPr lang="en-US" sz="1791" b="1" dirty="0">
                <a:solidFill>
                  <a:srgbClr val="396AF1"/>
                </a:solidFill>
                <a:latin typeface="Barlow" pitchFamily="34" charset="0"/>
                <a:ea typeface="Barlow" pitchFamily="34" charset="-122"/>
                <a:cs typeface="Barlow" pitchFamily="34" charset="-120"/>
              </a:rPr>
              <a:t>Distributed processing</a:t>
            </a:r>
            <a:endParaRPr lang="en-US" sz="1791" dirty="0"/>
          </a:p>
        </p:txBody>
      </p:sp>
      <p:sp>
        <p:nvSpPr>
          <p:cNvPr id="15" name="Text 7"/>
          <p:cNvSpPr/>
          <p:nvPr/>
        </p:nvSpPr>
        <p:spPr>
          <a:xfrm>
            <a:off x="6091238" y="6423541"/>
            <a:ext cx="7934325"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Montserrat" pitchFamily="34" charset="0"/>
                <a:ea typeface="Montserrat" pitchFamily="34" charset="-122"/>
                <a:cs typeface="Montserrat" pitchFamily="34" charset="-120"/>
              </a:rPr>
              <a:t>Leveraging Azure's distributed computing capabilities enables efficient handling of multiple concurrent user interactions. This ensures consistent performance even as user base grows.</a:t>
            </a:r>
            <a:endParaRPr lang="en-US" sz="1361" dirty="0"/>
          </a:p>
        </p:txBody>
      </p:sp>
      <p:pic>
        <p:nvPicPr>
          <p:cNvPr id="19" name="Picture 18">
            <a:extLst>
              <a:ext uri="{FF2B5EF4-FFF2-40B4-BE49-F238E27FC236}">
                <a16:creationId xmlns:a16="http://schemas.microsoft.com/office/drawing/2014/main" id="{97A35A0E-4A3D-0DCB-FD8D-A523A8234D35}"/>
              </a:ext>
            </a:extLst>
          </p:cNvPr>
          <p:cNvPicPr>
            <a:picLocks noChangeAspect="1"/>
          </p:cNvPicPr>
          <p:nvPr/>
        </p:nvPicPr>
        <p:blipFill>
          <a:blip r:embed="rId9"/>
          <a:stretch>
            <a:fillRect/>
          </a:stretch>
        </p:blipFill>
        <p:spPr>
          <a:xfrm>
            <a:off x="8884355" y="7234713"/>
            <a:ext cx="5583943" cy="1153371"/>
          </a:xfrm>
          <a:prstGeom prst="rect">
            <a:avLst/>
          </a:prstGeom>
        </p:spPr>
      </p:pic>
      <p:pic>
        <p:nvPicPr>
          <p:cNvPr id="20" name="Picture 19">
            <a:extLst>
              <a:ext uri="{FF2B5EF4-FFF2-40B4-BE49-F238E27FC236}">
                <a16:creationId xmlns:a16="http://schemas.microsoft.com/office/drawing/2014/main" id="{269537E4-8C4E-D607-E777-6008988DD59F}"/>
              </a:ext>
            </a:extLst>
          </p:cNvPr>
          <p:cNvPicPr>
            <a:picLocks noChangeAspect="1"/>
          </p:cNvPicPr>
          <p:nvPr/>
        </p:nvPicPr>
        <p:blipFill>
          <a:blip r:embed="rId10"/>
          <a:stretch>
            <a:fillRect/>
          </a:stretch>
        </p:blipFill>
        <p:spPr>
          <a:xfrm>
            <a:off x="506942" y="6884219"/>
            <a:ext cx="2305050" cy="1276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611505" y="1326237"/>
            <a:ext cx="7586067" cy="574715"/>
          </a:xfrm>
          <a:prstGeom prst="rect">
            <a:avLst/>
          </a:prstGeom>
          <a:noFill/>
          <a:ln/>
        </p:spPr>
        <p:txBody>
          <a:bodyPr wrap="none" rtlCol="0" anchor="t"/>
          <a:lstStyle/>
          <a:p>
            <a:pPr marL="0" indent="0">
              <a:lnSpc>
                <a:spcPts val="4526"/>
              </a:lnSpc>
              <a:buNone/>
            </a:pPr>
            <a:r>
              <a:rPr lang="en-US" sz="3621" b="1" dirty="0">
                <a:solidFill>
                  <a:srgbClr val="396AF1"/>
                </a:solidFill>
                <a:latin typeface="Barlow" pitchFamily="34" charset="0"/>
                <a:ea typeface="Barlow" pitchFamily="34" charset="-122"/>
                <a:cs typeface="Barlow" pitchFamily="34" charset="-120"/>
              </a:rPr>
              <a:t>Ease of Deployment and Maintenance</a:t>
            </a:r>
            <a:endParaRPr lang="en-US" sz="3621" dirty="0"/>
          </a:p>
        </p:txBody>
      </p:sp>
      <p:pic>
        <p:nvPicPr>
          <p:cNvPr id="7" name="Image 3" descr="preencoded.png"/>
          <p:cNvPicPr>
            <a:picLocks noChangeAspect="1"/>
          </p:cNvPicPr>
          <p:nvPr/>
        </p:nvPicPr>
        <p:blipFill>
          <a:blip r:embed="rId5"/>
          <a:stretch>
            <a:fillRect/>
          </a:stretch>
        </p:blipFill>
        <p:spPr>
          <a:xfrm>
            <a:off x="611505" y="2163008"/>
            <a:ext cx="873562" cy="1580078"/>
          </a:xfrm>
          <a:prstGeom prst="rect">
            <a:avLst/>
          </a:prstGeom>
        </p:spPr>
      </p:pic>
      <p:sp>
        <p:nvSpPr>
          <p:cNvPr id="8" name="Text 2"/>
          <p:cNvSpPr/>
          <p:nvPr/>
        </p:nvSpPr>
        <p:spPr>
          <a:xfrm>
            <a:off x="1747123" y="2337673"/>
            <a:ext cx="2508885" cy="287298"/>
          </a:xfrm>
          <a:prstGeom prst="rect">
            <a:avLst/>
          </a:prstGeom>
          <a:noFill/>
          <a:ln/>
        </p:spPr>
        <p:txBody>
          <a:bodyPr wrap="none" rtlCol="0" anchor="t"/>
          <a:lstStyle/>
          <a:p>
            <a:pPr marL="0" indent="0" algn="l">
              <a:lnSpc>
                <a:spcPts val="2263"/>
              </a:lnSpc>
              <a:buNone/>
            </a:pPr>
            <a:r>
              <a:rPr lang="en-US" sz="1810" b="1" dirty="0">
                <a:solidFill>
                  <a:srgbClr val="396AF1"/>
                </a:solidFill>
                <a:latin typeface="Barlow" pitchFamily="34" charset="0"/>
                <a:ea typeface="Barlow" pitchFamily="34" charset="-122"/>
                <a:cs typeface="Barlow" pitchFamily="34" charset="-120"/>
              </a:rPr>
              <a:t>Pre-built Azure services</a:t>
            </a:r>
            <a:endParaRPr lang="en-US" sz="1810" dirty="0"/>
          </a:p>
        </p:txBody>
      </p:sp>
      <p:sp>
        <p:nvSpPr>
          <p:cNvPr id="9" name="Text 3"/>
          <p:cNvSpPr/>
          <p:nvPr/>
        </p:nvSpPr>
        <p:spPr>
          <a:xfrm>
            <a:off x="1747123" y="2729746"/>
            <a:ext cx="6785372" cy="838676"/>
          </a:xfrm>
          <a:prstGeom prst="rect">
            <a:avLst/>
          </a:prstGeom>
          <a:noFill/>
          <a:ln/>
        </p:spPr>
        <p:txBody>
          <a:bodyPr wrap="square" rtlCol="0" anchor="t"/>
          <a:lstStyle/>
          <a:p>
            <a:pPr marL="0" indent="0" algn="l">
              <a:lnSpc>
                <a:spcPts val="2201"/>
              </a:lnSpc>
              <a:buNone/>
            </a:pPr>
            <a:r>
              <a:rPr lang="en-US" sz="1376" dirty="0">
                <a:solidFill>
                  <a:srgbClr val="272525"/>
                </a:solidFill>
                <a:latin typeface="Montserrat" pitchFamily="34" charset="0"/>
                <a:ea typeface="Montserrat" pitchFamily="34" charset="-122"/>
                <a:cs typeface="Montserrat" pitchFamily="34" charset="-120"/>
              </a:rPr>
              <a:t>Utilizes readily available Azure AI and cloud services, reducing development complexity. This approach simplifies initial implementation and enables easier ongoing maintenance and updates.</a:t>
            </a:r>
            <a:endParaRPr lang="en-US" sz="1376" dirty="0"/>
          </a:p>
        </p:txBody>
      </p:sp>
      <p:pic>
        <p:nvPicPr>
          <p:cNvPr id="10" name="Image 4" descr="preencoded.png"/>
          <p:cNvPicPr>
            <a:picLocks noChangeAspect="1"/>
          </p:cNvPicPr>
          <p:nvPr/>
        </p:nvPicPr>
        <p:blipFill>
          <a:blip r:embed="rId6"/>
          <a:stretch>
            <a:fillRect/>
          </a:stretch>
        </p:blipFill>
        <p:spPr>
          <a:xfrm>
            <a:off x="611505" y="3743087"/>
            <a:ext cx="873562" cy="1580078"/>
          </a:xfrm>
          <a:prstGeom prst="rect">
            <a:avLst/>
          </a:prstGeom>
        </p:spPr>
      </p:pic>
      <p:sp>
        <p:nvSpPr>
          <p:cNvPr id="11" name="Text 4"/>
          <p:cNvSpPr/>
          <p:nvPr/>
        </p:nvSpPr>
        <p:spPr>
          <a:xfrm>
            <a:off x="1747123" y="3917752"/>
            <a:ext cx="2491621" cy="287298"/>
          </a:xfrm>
          <a:prstGeom prst="rect">
            <a:avLst/>
          </a:prstGeom>
          <a:noFill/>
          <a:ln/>
        </p:spPr>
        <p:txBody>
          <a:bodyPr wrap="none" rtlCol="0" anchor="t"/>
          <a:lstStyle/>
          <a:p>
            <a:pPr marL="0" indent="0" algn="l">
              <a:lnSpc>
                <a:spcPts val="2263"/>
              </a:lnSpc>
              <a:buNone/>
            </a:pPr>
            <a:r>
              <a:rPr lang="en-US" sz="1810" b="1" dirty="0">
                <a:solidFill>
                  <a:srgbClr val="396AF1"/>
                </a:solidFill>
                <a:latin typeface="Barlow" pitchFamily="34" charset="0"/>
                <a:ea typeface="Barlow" pitchFamily="34" charset="-122"/>
                <a:cs typeface="Barlow" pitchFamily="34" charset="-120"/>
              </a:rPr>
              <a:t>Automated learning and updates</a:t>
            </a:r>
            <a:endParaRPr lang="en-US" sz="1810" dirty="0"/>
          </a:p>
        </p:txBody>
      </p:sp>
      <p:sp>
        <p:nvSpPr>
          <p:cNvPr id="12" name="Text 5"/>
          <p:cNvSpPr/>
          <p:nvPr/>
        </p:nvSpPr>
        <p:spPr>
          <a:xfrm>
            <a:off x="1747123" y="4309824"/>
            <a:ext cx="6785372" cy="838676"/>
          </a:xfrm>
          <a:prstGeom prst="rect">
            <a:avLst/>
          </a:prstGeom>
          <a:noFill/>
          <a:ln/>
        </p:spPr>
        <p:txBody>
          <a:bodyPr wrap="square" rtlCol="0" anchor="t"/>
          <a:lstStyle/>
          <a:p>
            <a:pPr marL="0" indent="0" algn="l">
              <a:lnSpc>
                <a:spcPts val="2201"/>
              </a:lnSpc>
              <a:buNone/>
            </a:pPr>
            <a:r>
              <a:rPr lang="en-US" sz="1376" dirty="0">
                <a:solidFill>
                  <a:srgbClr val="272525"/>
                </a:solidFill>
                <a:latin typeface="Montserrat" pitchFamily="34" charset="0"/>
                <a:ea typeface="Montserrat" pitchFamily="34" charset="-122"/>
                <a:cs typeface="Montserrat" pitchFamily="34" charset="-120"/>
              </a:rPr>
              <a:t>AI continuously learns from interactions, automatically improving responses. The RAG system updates knowledge base, minimizing manual content management and ensuring up-to-date information.</a:t>
            </a:r>
            <a:endParaRPr lang="en-US" sz="1376" dirty="0"/>
          </a:p>
        </p:txBody>
      </p:sp>
      <p:pic>
        <p:nvPicPr>
          <p:cNvPr id="13" name="Image 5" descr="preencoded.png"/>
          <p:cNvPicPr>
            <a:picLocks noChangeAspect="1"/>
          </p:cNvPicPr>
          <p:nvPr/>
        </p:nvPicPr>
        <p:blipFill>
          <a:blip r:embed="rId7"/>
          <a:stretch>
            <a:fillRect/>
          </a:stretch>
        </p:blipFill>
        <p:spPr>
          <a:xfrm>
            <a:off x="611505" y="5323165"/>
            <a:ext cx="873562" cy="1580078"/>
          </a:xfrm>
          <a:prstGeom prst="rect">
            <a:avLst/>
          </a:prstGeom>
        </p:spPr>
      </p:pic>
      <p:sp>
        <p:nvSpPr>
          <p:cNvPr id="14" name="Text 6"/>
          <p:cNvSpPr/>
          <p:nvPr/>
        </p:nvSpPr>
        <p:spPr>
          <a:xfrm>
            <a:off x="1747123" y="5497830"/>
            <a:ext cx="3200519" cy="287298"/>
          </a:xfrm>
          <a:prstGeom prst="rect">
            <a:avLst/>
          </a:prstGeom>
          <a:noFill/>
          <a:ln/>
        </p:spPr>
        <p:txBody>
          <a:bodyPr wrap="none" rtlCol="0" anchor="t"/>
          <a:lstStyle/>
          <a:p>
            <a:pPr marL="0" indent="0" algn="l">
              <a:lnSpc>
                <a:spcPts val="2263"/>
              </a:lnSpc>
              <a:buNone/>
            </a:pPr>
            <a:r>
              <a:rPr lang="en-US" sz="1810" b="1" dirty="0">
                <a:solidFill>
                  <a:srgbClr val="396AF1"/>
                </a:solidFill>
                <a:latin typeface="Barlow" pitchFamily="34" charset="0"/>
                <a:ea typeface="Barlow" pitchFamily="34" charset="-122"/>
                <a:cs typeface="Barlow" pitchFamily="34" charset="-120"/>
              </a:rPr>
              <a:t>Centralized management console</a:t>
            </a:r>
            <a:endParaRPr lang="en-US" sz="1810" dirty="0"/>
          </a:p>
        </p:txBody>
      </p:sp>
      <p:sp>
        <p:nvSpPr>
          <p:cNvPr id="15" name="Text 7"/>
          <p:cNvSpPr/>
          <p:nvPr/>
        </p:nvSpPr>
        <p:spPr>
          <a:xfrm>
            <a:off x="1747123" y="5889903"/>
            <a:ext cx="6785372" cy="838676"/>
          </a:xfrm>
          <a:prstGeom prst="rect">
            <a:avLst/>
          </a:prstGeom>
          <a:noFill/>
          <a:ln/>
        </p:spPr>
        <p:txBody>
          <a:bodyPr wrap="square" rtlCol="0" anchor="t"/>
          <a:lstStyle/>
          <a:p>
            <a:pPr marL="0" indent="0" algn="l">
              <a:lnSpc>
                <a:spcPts val="2201"/>
              </a:lnSpc>
              <a:buNone/>
            </a:pPr>
            <a:r>
              <a:rPr lang="en-US" sz="1376" dirty="0">
                <a:solidFill>
                  <a:srgbClr val="272525"/>
                </a:solidFill>
                <a:latin typeface="Montserrat" pitchFamily="34" charset="0"/>
                <a:ea typeface="Montserrat" pitchFamily="34" charset="-122"/>
                <a:cs typeface="Montserrat" pitchFamily="34" charset="-120"/>
              </a:rPr>
              <a:t>A unified dashboard for monitoring, analytics, and system adjustments. This streamlines maintenance tasks, allowing efficient oversight and quick issue resolution across the entire system.</a:t>
            </a:r>
            <a:endParaRPr lang="en-US" sz="1376" dirty="0"/>
          </a:p>
        </p:txBody>
      </p:sp>
      <p:pic>
        <p:nvPicPr>
          <p:cNvPr id="16" name="Picture 15">
            <a:extLst>
              <a:ext uri="{FF2B5EF4-FFF2-40B4-BE49-F238E27FC236}">
                <a16:creationId xmlns:a16="http://schemas.microsoft.com/office/drawing/2014/main" id="{CC2749FE-197D-7D14-2A42-9995AD32EE03}"/>
              </a:ext>
            </a:extLst>
          </p:cNvPr>
          <p:cNvPicPr>
            <a:picLocks noChangeAspect="1"/>
          </p:cNvPicPr>
          <p:nvPr/>
        </p:nvPicPr>
        <p:blipFill>
          <a:blip r:embed="rId8"/>
          <a:stretch>
            <a:fillRect/>
          </a:stretch>
        </p:blipFill>
        <p:spPr>
          <a:xfrm>
            <a:off x="9711392" y="6740578"/>
            <a:ext cx="4351615" cy="898832"/>
          </a:xfrm>
          <a:prstGeom prst="rect">
            <a:avLst/>
          </a:prstGeom>
        </p:spPr>
      </p:pic>
      <p:pic>
        <p:nvPicPr>
          <p:cNvPr id="17" name="Picture 16">
            <a:extLst>
              <a:ext uri="{FF2B5EF4-FFF2-40B4-BE49-F238E27FC236}">
                <a16:creationId xmlns:a16="http://schemas.microsoft.com/office/drawing/2014/main" id="{F2E5E613-837E-FDF3-5912-D1A7991359C3}"/>
              </a:ext>
            </a:extLst>
          </p:cNvPr>
          <p:cNvPicPr>
            <a:picLocks noChangeAspect="1"/>
          </p:cNvPicPr>
          <p:nvPr/>
        </p:nvPicPr>
        <p:blipFill>
          <a:blip r:embed="rId9"/>
          <a:stretch>
            <a:fillRect/>
          </a:stretch>
        </p:blipFill>
        <p:spPr>
          <a:xfrm>
            <a:off x="123120" y="6884219"/>
            <a:ext cx="2305050" cy="1276350"/>
          </a:xfrm>
          <a:prstGeom prst="rect">
            <a:avLst/>
          </a:prstGeom>
        </p:spPr>
      </p:pic>
      <p:pic>
        <p:nvPicPr>
          <p:cNvPr id="21" name="Picture 20">
            <a:extLst>
              <a:ext uri="{FF2B5EF4-FFF2-40B4-BE49-F238E27FC236}">
                <a16:creationId xmlns:a16="http://schemas.microsoft.com/office/drawing/2014/main" id="{DD488B3B-7887-22CE-D020-716AF9E70CFA}"/>
              </a:ext>
            </a:extLst>
          </p:cNvPr>
          <p:cNvPicPr>
            <a:picLocks noChangeAspect="1"/>
          </p:cNvPicPr>
          <p:nvPr/>
        </p:nvPicPr>
        <p:blipFill>
          <a:blip r:embed="rId10"/>
          <a:stretch>
            <a:fillRect/>
          </a:stretch>
        </p:blipFill>
        <p:spPr>
          <a:xfrm>
            <a:off x="10194045" y="2312124"/>
            <a:ext cx="3386307" cy="33863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14312" y="3702956"/>
            <a:ext cx="14630400" cy="8976717"/>
          </a:xfrm>
          <a:prstGeom prst="rect">
            <a:avLst/>
          </a:prstGeom>
          <a:solidFill>
            <a:srgbClr val="EEEFF5"/>
          </a:solidFill>
          <a:ln/>
        </p:spPr>
      </p:sp>
      <p:sp>
        <p:nvSpPr>
          <p:cNvPr id="5" name="Text 1"/>
          <p:cNvSpPr/>
          <p:nvPr/>
        </p:nvSpPr>
        <p:spPr>
          <a:xfrm>
            <a:off x="2346603" y="2635448"/>
            <a:ext cx="4847153" cy="568523"/>
          </a:xfrm>
          <a:prstGeom prst="rect">
            <a:avLst/>
          </a:prstGeom>
          <a:noFill/>
          <a:ln/>
        </p:spPr>
        <p:txBody>
          <a:bodyPr wrap="none" rtlCol="0" anchor="t"/>
          <a:lstStyle/>
          <a:p>
            <a:pPr marL="0" indent="0">
              <a:lnSpc>
                <a:spcPts val="4476"/>
              </a:lnSpc>
              <a:buNone/>
            </a:pPr>
            <a:r>
              <a:rPr lang="en-US" sz="3581" b="1" dirty="0">
                <a:solidFill>
                  <a:srgbClr val="396AF1"/>
                </a:solidFill>
                <a:latin typeface="Barlow" pitchFamily="34" charset="0"/>
                <a:ea typeface="Barlow" pitchFamily="34" charset="-122"/>
                <a:cs typeface="Barlow" pitchFamily="34" charset="-120"/>
              </a:rPr>
              <a:t>Security Considerations</a:t>
            </a:r>
            <a:endParaRPr lang="en-US" sz="3581" dirty="0"/>
          </a:p>
        </p:txBody>
      </p:sp>
      <p:sp>
        <p:nvSpPr>
          <p:cNvPr id="6" name="Text 2"/>
          <p:cNvSpPr/>
          <p:nvPr/>
        </p:nvSpPr>
        <p:spPr>
          <a:xfrm>
            <a:off x="2519362" y="3574375"/>
            <a:ext cx="4619268" cy="276582"/>
          </a:xfrm>
          <a:prstGeom prst="rect">
            <a:avLst/>
          </a:prstGeom>
          <a:noFill/>
          <a:ln/>
        </p:spPr>
        <p:txBody>
          <a:bodyPr wrap="non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Multi-factor authentication</a:t>
            </a:r>
            <a:endParaRPr lang="en-US" sz="1361" dirty="0"/>
          </a:p>
        </p:txBody>
      </p:sp>
      <p:sp>
        <p:nvSpPr>
          <p:cNvPr id="7" name="Text 3"/>
          <p:cNvSpPr/>
          <p:nvPr/>
        </p:nvSpPr>
        <p:spPr>
          <a:xfrm>
            <a:off x="7491770" y="3574375"/>
            <a:ext cx="6122630" cy="829747"/>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Implements robust user verification, including biometrics and OTPs. This ensures only authorized users can access sensitive financial information and perform transactions through the AI system.</a:t>
            </a:r>
            <a:endParaRPr lang="en-US" sz="1361" dirty="0"/>
          </a:p>
        </p:txBody>
      </p:sp>
      <p:sp>
        <p:nvSpPr>
          <p:cNvPr id="8" name="Shape 4"/>
          <p:cNvSpPr/>
          <p:nvPr/>
        </p:nvSpPr>
        <p:spPr>
          <a:xfrm>
            <a:off x="2346602" y="4515326"/>
            <a:ext cx="11719353" cy="1328737"/>
          </a:xfrm>
          <a:prstGeom prst="rect">
            <a:avLst/>
          </a:prstGeom>
          <a:solidFill>
            <a:srgbClr val="4B54FF">
              <a:alpha val="5000"/>
            </a:srgbClr>
          </a:solidFill>
          <a:ln/>
        </p:spPr>
        <p:txBody>
          <a:bodyPr/>
          <a:lstStyle/>
          <a:p>
            <a:endParaRPr lang="en-IN" dirty="0"/>
          </a:p>
        </p:txBody>
      </p:sp>
      <p:sp>
        <p:nvSpPr>
          <p:cNvPr id="9" name="Text 5"/>
          <p:cNvSpPr/>
          <p:nvPr/>
        </p:nvSpPr>
        <p:spPr>
          <a:xfrm>
            <a:off x="2519362" y="4626531"/>
            <a:ext cx="4619268" cy="276582"/>
          </a:xfrm>
          <a:prstGeom prst="rect">
            <a:avLst/>
          </a:prstGeom>
          <a:noFill/>
          <a:ln/>
        </p:spPr>
        <p:txBody>
          <a:bodyPr wrap="non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End-to-end encryption</a:t>
            </a:r>
            <a:endParaRPr lang="en-US" sz="1361" dirty="0"/>
          </a:p>
        </p:txBody>
      </p:sp>
      <p:sp>
        <p:nvSpPr>
          <p:cNvPr id="10" name="Text 6"/>
          <p:cNvSpPr/>
          <p:nvPr/>
        </p:nvSpPr>
        <p:spPr>
          <a:xfrm>
            <a:off x="7491769" y="4626531"/>
            <a:ext cx="6427430" cy="1106329"/>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All data transmissions are encrypted using industry-standard protocols. This protects user information and financial data from interception or unauthorized access during communication.</a:t>
            </a:r>
            <a:endParaRPr lang="en-US" sz="1361" dirty="0"/>
          </a:p>
        </p:txBody>
      </p:sp>
      <p:sp>
        <p:nvSpPr>
          <p:cNvPr id="11" name="Text 7"/>
          <p:cNvSpPr/>
          <p:nvPr/>
        </p:nvSpPr>
        <p:spPr>
          <a:xfrm>
            <a:off x="2519362" y="5955268"/>
            <a:ext cx="4619268" cy="276582"/>
          </a:xfrm>
          <a:prstGeom prst="rect">
            <a:avLst/>
          </a:prstGeom>
          <a:noFill/>
          <a:ln/>
        </p:spPr>
        <p:txBody>
          <a:bodyPr wrap="non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Regular security audits</a:t>
            </a:r>
            <a:endParaRPr lang="en-US" sz="1361" dirty="0"/>
          </a:p>
        </p:txBody>
      </p:sp>
      <p:sp>
        <p:nvSpPr>
          <p:cNvPr id="12" name="Text 8"/>
          <p:cNvSpPr/>
          <p:nvPr/>
        </p:nvSpPr>
        <p:spPr>
          <a:xfrm>
            <a:off x="7491770" y="5955268"/>
            <a:ext cx="6427430" cy="1106329"/>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Conducts periodic vulnerability assessments and penetration testing. These proactive measures help identify and address potential security weaknesses, maintaining the system's integrity and user trust.</a:t>
            </a:r>
            <a:endParaRPr lang="en-US" sz="1361" dirty="0"/>
          </a:p>
        </p:txBody>
      </p:sp>
      <p:pic>
        <p:nvPicPr>
          <p:cNvPr id="16" name="Picture 15">
            <a:extLst>
              <a:ext uri="{FF2B5EF4-FFF2-40B4-BE49-F238E27FC236}">
                <a16:creationId xmlns:a16="http://schemas.microsoft.com/office/drawing/2014/main" id="{AFD6DEAC-3DA0-A0A1-8D48-8B75C77F8692}"/>
              </a:ext>
            </a:extLst>
          </p:cNvPr>
          <p:cNvPicPr>
            <a:picLocks noChangeAspect="1"/>
          </p:cNvPicPr>
          <p:nvPr/>
        </p:nvPicPr>
        <p:blipFill>
          <a:blip r:embed="rId4"/>
          <a:stretch>
            <a:fillRect/>
          </a:stretch>
        </p:blipFill>
        <p:spPr>
          <a:xfrm>
            <a:off x="8637939" y="7301890"/>
            <a:ext cx="5281260" cy="1090852"/>
          </a:xfrm>
          <a:prstGeom prst="rect">
            <a:avLst/>
          </a:prstGeom>
        </p:spPr>
      </p:pic>
      <p:pic>
        <p:nvPicPr>
          <p:cNvPr id="17" name="Picture 16">
            <a:extLst>
              <a:ext uri="{FF2B5EF4-FFF2-40B4-BE49-F238E27FC236}">
                <a16:creationId xmlns:a16="http://schemas.microsoft.com/office/drawing/2014/main" id="{A058950C-DF28-364F-4E77-D1CE93674D1C}"/>
              </a:ext>
            </a:extLst>
          </p:cNvPr>
          <p:cNvPicPr>
            <a:picLocks noChangeAspect="1"/>
          </p:cNvPicPr>
          <p:nvPr/>
        </p:nvPicPr>
        <p:blipFill>
          <a:blip r:embed="rId5"/>
          <a:stretch>
            <a:fillRect/>
          </a:stretch>
        </p:blipFill>
        <p:spPr>
          <a:xfrm>
            <a:off x="214312" y="7113985"/>
            <a:ext cx="2305050" cy="1276350"/>
          </a:xfrm>
          <a:prstGeom prst="rect">
            <a:avLst/>
          </a:prstGeom>
        </p:spPr>
      </p:pic>
      <p:pic>
        <p:nvPicPr>
          <p:cNvPr id="19" name="Picture 18">
            <a:extLst>
              <a:ext uri="{FF2B5EF4-FFF2-40B4-BE49-F238E27FC236}">
                <a16:creationId xmlns:a16="http://schemas.microsoft.com/office/drawing/2014/main" id="{13837D89-DDF3-8A6B-52C9-50B12D0E3A42}"/>
              </a:ext>
            </a:extLst>
          </p:cNvPr>
          <p:cNvPicPr>
            <a:picLocks noChangeAspect="1"/>
          </p:cNvPicPr>
          <p:nvPr/>
        </p:nvPicPr>
        <p:blipFill>
          <a:blip r:embed="rId6"/>
          <a:stretch>
            <a:fillRect/>
          </a:stretch>
        </p:blipFill>
        <p:spPr>
          <a:xfrm>
            <a:off x="0" y="0"/>
            <a:ext cx="7315200" cy="2635448"/>
          </a:xfrm>
          <a:prstGeom prst="rect">
            <a:avLst/>
          </a:prstGeom>
        </p:spPr>
      </p:pic>
      <p:pic>
        <p:nvPicPr>
          <p:cNvPr id="21" name="Picture 20">
            <a:extLst>
              <a:ext uri="{FF2B5EF4-FFF2-40B4-BE49-F238E27FC236}">
                <a16:creationId xmlns:a16="http://schemas.microsoft.com/office/drawing/2014/main" id="{C58856BB-C85B-10A4-174C-300E0ED97607}"/>
              </a:ext>
            </a:extLst>
          </p:cNvPr>
          <p:cNvPicPr>
            <a:picLocks noChangeAspect="1"/>
          </p:cNvPicPr>
          <p:nvPr/>
        </p:nvPicPr>
        <p:blipFill>
          <a:blip r:embed="rId7"/>
          <a:stretch>
            <a:fillRect/>
          </a:stretch>
        </p:blipFill>
        <p:spPr>
          <a:xfrm>
            <a:off x="7315198" y="0"/>
            <a:ext cx="7315201" cy="26234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79441"/>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1049866" y="1249204"/>
            <a:ext cx="14630400" cy="3086100"/>
          </a:xfrm>
          <a:prstGeom prst="rect">
            <a:avLst/>
          </a:prstGeom>
        </p:spPr>
      </p:pic>
      <p:sp>
        <p:nvSpPr>
          <p:cNvPr id="5" name="Text 1"/>
          <p:cNvSpPr/>
          <p:nvPr/>
        </p:nvSpPr>
        <p:spPr>
          <a:xfrm>
            <a:off x="864037" y="4335185"/>
            <a:ext cx="6497003" cy="812125"/>
          </a:xfrm>
          <a:prstGeom prst="rect">
            <a:avLst/>
          </a:prstGeom>
          <a:noFill/>
          <a:ln/>
        </p:spPr>
        <p:txBody>
          <a:bodyPr wrap="none" rtlCol="0" anchor="t"/>
          <a:lstStyle/>
          <a:p>
            <a:pPr marL="0" indent="0">
              <a:lnSpc>
                <a:spcPts val="6395"/>
              </a:lnSpc>
              <a:buNone/>
            </a:pPr>
            <a:r>
              <a:rPr lang="en-US" sz="5116" b="1" dirty="0">
                <a:solidFill>
                  <a:srgbClr val="396AF1"/>
                </a:solidFill>
                <a:latin typeface="Barlow" pitchFamily="34" charset="0"/>
                <a:ea typeface="Barlow" pitchFamily="34" charset="-122"/>
                <a:cs typeface="Barlow" pitchFamily="34" charset="-120"/>
              </a:rPr>
              <a:t>Thank You</a:t>
            </a:r>
            <a:endParaRPr lang="en-US" sz="5116" dirty="0"/>
          </a:p>
        </p:txBody>
      </p:sp>
      <p:sp>
        <p:nvSpPr>
          <p:cNvPr id="6" name="Text 2"/>
          <p:cNvSpPr/>
          <p:nvPr/>
        </p:nvSpPr>
        <p:spPr>
          <a:xfrm>
            <a:off x="864037" y="5517594"/>
            <a:ext cx="12902327" cy="790099"/>
          </a:xfrm>
          <a:prstGeom prst="rect">
            <a:avLst/>
          </a:prstGeom>
          <a:noFill/>
          <a:ln/>
        </p:spPr>
        <p:txBody>
          <a:bodyPr wrap="squar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We appreciate your time and consideration. Our team is excited to present our innovative solution and looks forward to the opportunity to collaborate with Bank of Baroda. Thank you for your support!</a:t>
            </a:r>
            <a:endParaRPr lang="en-US" sz="1944" dirty="0"/>
          </a:p>
        </p:txBody>
      </p:sp>
      <p:sp>
        <p:nvSpPr>
          <p:cNvPr id="7" name="Text 3"/>
          <p:cNvSpPr/>
          <p:nvPr/>
        </p:nvSpPr>
        <p:spPr>
          <a:xfrm>
            <a:off x="864037" y="6585347"/>
            <a:ext cx="12902327" cy="395049"/>
          </a:xfrm>
          <a:prstGeom prst="rect">
            <a:avLst/>
          </a:prstGeom>
          <a:noFill/>
          <a:ln/>
        </p:spPr>
        <p:txBody>
          <a:bodyPr wrap="non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Team members: Harshit Singh</a:t>
            </a:r>
            <a:endParaRPr lang="en-US" sz="1944" dirty="0"/>
          </a:p>
        </p:txBody>
      </p:sp>
      <p:pic>
        <p:nvPicPr>
          <p:cNvPr id="8" name="Picture 7">
            <a:extLst>
              <a:ext uri="{FF2B5EF4-FFF2-40B4-BE49-F238E27FC236}">
                <a16:creationId xmlns:a16="http://schemas.microsoft.com/office/drawing/2014/main" id="{17EABCF0-6FA8-9FD8-A956-71009320AC36}"/>
              </a:ext>
            </a:extLst>
          </p:cNvPr>
          <p:cNvPicPr>
            <a:picLocks noChangeAspect="1"/>
          </p:cNvPicPr>
          <p:nvPr/>
        </p:nvPicPr>
        <p:blipFill>
          <a:blip r:embed="rId5"/>
          <a:stretch>
            <a:fillRect/>
          </a:stretch>
        </p:blipFill>
        <p:spPr>
          <a:xfrm>
            <a:off x="8647289" y="6980396"/>
            <a:ext cx="5832298" cy="1204669"/>
          </a:xfrm>
          <a:prstGeom prst="rect">
            <a:avLst/>
          </a:prstGeom>
        </p:spPr>
      </p:pic>
      <p:pic>
        <p:nvPicPr>
          <p:cNvPr id="10" name="Picture 9">
            <a:extLst>
              <a:ext uri="{FF2B5EF4-FFF2-40B4-BE49-F238E27FC236}">
                <a16:creationId xmlns:a16="http://schemas.microsoft.com/office/drawing/2014/main" id="{D47C5216-52E8-434C-10AE-2E05DAC8CED9}"/>
              </a:ext>
            </a:extLst>
          </p:cNvPr>
          <p:cNvPicPr>
            <a:picLocks noChangeAspect="1"/>
          </p:cNvPicPr>
          <p:nvPr/>
        </p:nvPicPr>
        <p:blipFill>
          <a:blip r:embed="rId6"/>
          <a:stretch>
            <a:fillRect/>
          </a:stretch>
        </p:blipFill>
        <p:spPr>
          <a:xfrm>
            <a:off x="506942" y="6884219"/>
            <a:ext cx="2305050" cy="1276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749987"/>
          </a:xfrm>
          <a:prstGeom prst="rect">
            <a:avLst/>
          </a:prstGeom>
        </p:spPr>
      </p:pic>
      <p:sp>
        <p:nvSpPr>
          <p:cNvPr id="5" name="Text 1"/>
          <p:cNvSpPr/>
          <p:nvPr/>
        </p:nvSpPr>
        <p:spPr>
          <a:xfrm>
            <a:off x="990243" y="3531751"/>
            <a:ext cx="5789414" cy="723662"/>
          </a:xfrm>
          <a:prstGeom prst="rect">
            <a:avLst/>
          </a:prstGeom>
          <a:noFill/>
          <a:ln/>
        </p:spPr>
        <p:txBody>
          <a:bodyPr wrap="none" rtlCol="0" anchor="t"/>
          <a:lstStyle/>
          <a:p>
            <a:pPr marL="0" indent="0">
              <a:lnSpc>
                <a:spcPts val="5698"/>
              </a:lnSpc>
              <a:buNone/>
            </a:pPr>
            <a:r>
              <a:rPr lang="en-US" sz="4559" b="1" dirty="0">
                <a:solidFill>
                  <a:srgbClr val="396AF1"/>
                </a:solidFill>
                <a:latin typeface="Barlow" pitchFamily="34" charset="0"/>
                <a:ea typeface="Barlow" pitchFamily="34" charset="-122"/>
                <a:cs typeface="Barlow" pitchFamily="34" charset="-120"/>
              </a:rPr>
              <a:t>Problem Statement?</a:t>
            </a:r>
            <a:endParaRPr lang="en-US" sz="4559" dirty="0"/>
          </a:p>
        </p:txBody>
      </p:sp>
      <p:sp>
        <p:nvSpPr>
          <p:cNvPr id="6" name="Shape 2"/>
          <p:cNvSpPr/>
          <p:nvPr/>
        </p:nvSpPr>
        <p:spPr>
          <a:xfrm>
            <a:off x="990243" y="4832747"/>
            <a:ext cx="494943" cy="494943"/>
          </a:xfrm>
          <a:prstGeom prst="roundRect">
            <a:avLst>
              <a:gd name="adj" fmla="val 26670"/>
            </a:avLst>
          </a:prstGeom>
          <a:solidFill>
            <a:srgbClr val="EEEFF5"/>
          </a:solidFill>
          <a:ln/>
        </p:spPr>
      </p:sp>
      <p:sp>
        <p:nvSpPr>
          <p:cNvPr id="7" name="Text 3"/>
          <p:cNvSpPr/>
          <p:nvPr/>
        </p:nvSpPr>
        <p:spPr>
          <a:xfrm>
            <a:off x="1176218" y="4906447"/>
            <a:ext cx="122992" cy="347424"/>
          </a:xfrm>
          <a:prstGeom prst="rect">
            <a:avLst/>
          </a:prstGeom>
          <a:noFill/>
          <a:ln/>
        </p:spPr>
        <p:txBody>
          <a:bodyPr wrap="none" rtlCol="0" anchor="t"/>
          <a:lstStyle/>
          <a:p>
            <a:pPr marL="0" indent="0" algn="ctr">
              <a:lnSpc>
                <a:spcPts val="2735"/>
              </a:lnSpc>
              <a:buNone/>
            </a:pPr>
            <a:r>
              <a:rPr lang="en-US" sz="2735" b="1" dirty="0">
                <a:solidFill>
                  <a:srgbClr val="396AF1"/>
                </a:solidFill>
                <a:latin typeface="Barlow" pitchFamily="34" charset="0"/>
                <a:ea typeface="Barlow" pitchFamily="34" charset="-122"/>
                <a:cs typeface="Barlow" pitchFamily="34" charset="-120"/>
              </a:rPr>
              <a:t>1</a:t>
            </a:r>
            <a:endParaRPr lang="en-US" sz="2735" dirty="0"/>
          </a:p>
        </p:txBody>
      </p:sp>
      <p:sp>
        <p:nvSpPr>
          <p:cNvPr id="8" name="Text 4"/>
          <p:cNvSpPr/>
          <p:nvPr/>
        </p:nvSpPr>
        <p:spPr>
          <a:xfrm>
            <a:off x="1375410" y="4867579"/>
            <a:ext cx="3006447" cy="361712"/>
          </a:xfrm>
          <a:prstGeom prst="rect">
            <a:avLst/>
          </a:prstGeom>
          <a:noFill/>
          <a:ln/>
        </p:spPr>
        <p:txBody>
          <a:bodyPr wrap="none" rtlCol="0" anchor="t"/>
          <a:lstStyle/>
          <a:p>
            <a:pPr marL="0" indent="0">
              <a:lnSpc>
                <a:spcPts val="2849"/>
              </a:lnSpc>
              <a:buNone/>
            </a:pPr>
            <a:r>
              <a:rPr lang="en-US" sz="2279" b="1" dirty="0">
                <a:solidFill>
                  <a:srgbClr val="396AF1"/>
                </a:solidFill>
                <a:latin typeface="Barlow" pitchFamily="34" charset="0"/>
                <a:ea typeface="Barlow" pitchFamily="34" charset="-122"/>
                <a:cs typeface="Barlow" pitchFamily="34" charset="-120"/>
              </a:rPr>
              <a:t>Customer-Centric Innovation</a:t>
            </a:r>
            <a:endParaRPr lang="en-US" sz="2279" dirty="0"/>
          </a:p>
        </p:txBody>
      </p:sp>
      <p:sp>
        <p:nvSpPr>
          <p:cNvPr id="9" name="Text 5"/>
          <p:cNvSpPr/>
          <p:nvPr/>
        </p:nvSpPr>
        <p:spPr>
          <a:xfrm>
            <a:off x="1807964" y="5300464"/>
            <a:ext cx="3919776" cy="2111693"/>
          </a:xfrm>
          <a:prstGeom prst="rect">
            <a:avLst/>
          </a:prstGeom>
          <a:noFill/>
          <a:ln/>
        </p:spPr>
        <p:txBody>
          <a:bodyPr wrap="square" rtlCol="0" anchor="t"/>
          <a:lstStyle/>
          <a:p>
            <a:pPr marL="0" indent="0">
              <a:lnSpc>
                <a:spcPts val="2772"/>
              </a:lnSpc>
              <a:buNone/>
            </a:pPr>
            <a:r>
              <a:rPr lang="en-US" sz="1400" dirty="0">
                <a:solidFill>
                  <a:srgbClr val="272525"/>
                </a:solidFill>
                <a:latin typeface="Montserrat" pitchFamily="34" charset="0"/>
                <a:ea typeface="Montserrat" pitchFamily="34" charset="-122"/>
                <a:cs typeface="Montserrat" pitchFamily="34" charset="-120"/>
              </a:rPr>
              <a:t> The banking sector, particularly Bank of Baroda, is ripe for a transformative approach to customer service. By leveraging generative AI, we can significantly enhance the customer experience, making it more personalized and efficient.</a:t>
            </a:r>
            <a:endParaRPr lang="en-US" sz="1400" dirty="0"/>
          </a:p>
        </p:txBody>
      </p:sp>
      <p:sp>
        <p:nvSpPr>
          <p:cNvPr id="10" name="Shape 6"/>
          <p:cNvSpPr/>
          <p:nvPr/>
        </p:nvSpPr>
        <p:spPr>
          <a:xfrm>
            <a:off x="5280184" y="4832747"/>
            <a:ext cx="494943" cy="494943"/>
          </a:xfrm>
          <a:prstGeom prst="roundRect">
            <a:avLst>
              <a:gd name="adj" fmla="val 26670"/>
            </a:avLst>
          </a:prstGeom>
          <a:solidFill>
            <a:srgbClr val="EEEFF5"/>
          </a:solidFill>
          <a:ln/>
        </p:spPr>
      </p:sp>
      <p:sp>
        <p:nvSpPr>
          <p:cNvPr id="11" name="Text 7"/>
          <p:cNvSpPr/>
          <p:nvPr/>
        </p:nvSpPr>
        <p:spPr>
          <a:xfrm>
            <a:off x="5635354" y="4863465"/>
            <a:ext cx="194548" cy="347424"/>
          </a:xfrm>
          <a:prstGeom prst="rect">
            <a:avLst/>
          </a:prstGeom>
          <a:noFill/>
          <a:ln/>
        </p:spPr>
        <p:txBody>
          <a:bodyPr wrap="none" rtlCol="0" anchor="t"/>
          <a:lstStyle/>
          <a:p>
            <a:pPr marL="0" indent="0" algn="ctr">
              <a:lnSpc>
                <a:spcPts val="2735"/>
              </a:lnSpc>
              <a:buNone/>
            </a:pPr>
            <a:r>
              <a:rPr lang="en-US" sz="2735" b="1" dirty="0">
                <a:solidFill>
                  <a:srgbClr val="396AF1"/>
                </a:solidFill>
                <a:latin typeface="Barlow" pitchFamily="34" charset="0"/>
                <a:ea typeface="Barlow" pitchFamily="34" charset="-122"/>
                <a:cs typeface="Barlow" pitchFamily="34" charset="-120"/>
              </a:rPr>
              <a:t>2</a:t>
            </a:r>
            <a:endParaRPr lang="en-US" sz="2735" dirty="0"/>
          </a:p>
        </p:txBody>
      </p:sp>
      <p:sp>
        <p:nvSpPr>
          <p:cNvPr id="12" name="Text 8"/>
          <p:cNvSpPr/>
          <p:nvPr/>
        </p:nvSpPr>
        <p:spPr>
          <a:xfrm>
            <a:off x="5995035" y="4832747"/>
            <a:ext cx="3355181" cy="723424"/>
          </a:xfrm>
          <a:prstGeom prst="rect">
            <a:avLst/>
          </a:prstGeom>
          <a:noFill/>
          <a:ln/>
        </p:spPr>
        <p:txBody>
          <a:bodyPr wrap="square" rtlCol="0" anchor="t"/>
          <a:lstStyle/>
          <a:p>
            <a:pPr marL="0" indent="0">
              <a:lnSpc>
                <a:spcPts val="2849"/>
              </a:lnSpc>
              <a:buNone/>
            </a:pPr>
            <a:r>
              <a:rPr lang="en-US" sz="2279" b="1" dirty="0">
                <a:solidFill>
                  <a:srgbClr val="396AF1"/>
                </a:solidFill>
                <a:latin typeface="Barlow" pitchFamily="34" charset="0"/>
                <a:ea typeface="Barlow" pitchFamily="34" charset="-122"/>
                <a:cs typeface="Barlow" pitchFamily="34" charset="-120"/>
              </a:rPr>
              <a:t>Operational Efficiency</a:t>
            </a:r>
            <a:endParaRPr lang="en-US" sz="2279" dirty="0"/>
          </a:p>
        </p:txBody>
      </p:sp>
      <p:sp>
        <p:nvSpPr>
          <p:cNvPr id="13" name="Text 9"/>
          <p:cNvSpPr/>
          <p:nvPr/>
        </p:nvSpPr>
        <p:spPr>
          <a:xfrm>
            <a:off x="5958937" y="5300464"/>
            <a:ext cx="3355181" cy="1759744"/>
          </a:xfrm>
          <a:prstGeom prst="rect">
            <a:avLst/>
          </a:prstGeom>
          <a:noFill/>
          <a:ln/>
        </p:spPr>
        <p:txBody>
          <a:bodyPr wrap="square" rtlCol="0" anchor="t"/>
          <a:lstStyle/>
          <a:p>
            <a:pPr marL="0" indent="0">
              <a:lnSpc>
                <a:spcPts val="2772"/>
              </a:lnSpc>
              <a:buNone/>
            </a:pPr>
            <a:r>
              <a:rPr lang="en-US" sz="1400" dirty="0">
                <a:latin typeface="Montserrat" panose="00000500000000000000" pitchFamily="2" charset="0"/>
              </a:rPr>
              <a:t>Automating customer inquiries and providing real-time, accurate responses can dramatically reduce the workload on human customer service representatives, allowing them to focus on more complex issues.</a:t>
            </a:r>
          </a:p>
        </p:txBody>
      </p:sp>
      <p:sp>
        <p:nvSpPr>
          <p:cNvPr id="14" name="Shape 10"/>
          <p:cNvSpPr/>
          <p:nvPr/>
        </p:nvSpPr>
        <p:spPr>
          <a:xfrm>
            <a:off x="9570125" y="4832747"/>
            <a:ext cx="494943" cy="494943"/>
          </a:xfrm>
          <a:prstGeom prst="roundRect">
            <a:avLst>
              <a:gd name="adj" fmla="val 26670"/>
            </a:avLst>
          </a:prstGeom>
          <a:solidFill>
            <a:srgbClr val="EEEFF5"/>
          </a:solidFill>
          <a:ln/>
        </p:spPr>
      </p:sp>
      <p:sp>
        <p:nvSpPr>
          <p:cNvPr id="15" name="Text 11"/>
          <p:cNvSpPr/>
          <p:nvPr/>
        </p:nvSpPr>
        <p:spPr>
          <a:xfrm>
            <a:off x="9817536" y="4906447"/>
            <a:ext cx="187643" cy="347424"/>
          </a:xfrm>
          <a:prstGeom prst="rect">
            <a:avLst/>
          </a:prstGeom>
          <a:noFill/>
          <a:ln/>
        </p:spPr>
        <p:txBody>
          <a:bodyPr wrap="none" rtlCol="0" anchor="t"/>
          <a:lstStyle/>
          <a:p>
            <a:pPr marL="0" indent="0" algn="ctr">
              <a:lnSpc>
                <a:spcPts val="2735"/>
              </a:lnSpc>
              <a:buNone/>
            </a:pPr>
            <a:r>
              <a:rPr lang="en-US" sz="2735" b="1" dirty="0">
                <a:solidFill>
                  <a:srgbClr val="396AF1"/>
                </a:solidFill>
                <a:latin typeface="Barlow" pitchFamily="34" charset="0"/>
                <a:ea typeface="Barlow" pitchFamily="34" charset="-122"/>
                <a:cs typeface="Barlow" pitchFamily="34" charset="-120"/>
              </a:rPr>
              <a:t>3</a:t>
            </a:r>
            <a:endParaRPr lang="en-US" sz="2735" dirty="0"/>
          </a:p>
        </p:txBody>
      </p:sp>
      <p:sp>
        <p:nvSpPr>
          <p:cNvPr id="16" name="Text 12"/>
          <p:cNvSpPr/>
          <p:nvPr/>
        </p:nvSpPr>
        <p:spPr>
          <a:xfrm>
            <a:off x="10273956" y="4718447"/>
            <a:ext cx="2894648" cy="361712"/>
          </a:xfrm>
          <a:prstGeom prst="rect">
            <a:avLst/>
          </a:prstGeom>
          <a:noFill/>
          <a:ln/>
        </p:spPr>
        <p:txBody>
          <a:bodyPr wrap="none" rtlCol="0" anchor="t"/>
          <a:lstStyle/>
          <a:p>
            <a:pPr marL="0" indent="0">
              <a:lnSpc>
                <a:spcPts val="2849"/>
              </a:lnSpc>
              <a:buNone/>
            </a:pPr>
            <a:r>
              <a:rPr lang="en-US" sz="2279" b="1" dirty="0">
                <a:solidFill>
                  <a:srgbClr val="396AF1"/>
                </a:solidFill>
                <a:latin typeface="Barlow" pitchFamily="34" charset="0"/>
                <a:ea typeface="Barlow" pitchFamily="34" charset="-122"/>
                <a:cs typeface="Barlow" pitchFamily="34" charset="-120"/>
              </a:rPr>
              <a:t>Competitive Edge and</a:t>
            </a:r>
          </a:p>
          <a:p>
            <a:pPr marL="0" indent="0">
              <a:lnSpc>
                <a:spcPts val="2849"/>
              </a:lnSpc>
              <a:buNone/>
            </a:pPr>
            <a:r>
              <a:rPr lang="en-US" sz="2279" b="1" dirty="0">
                <a:solidFill>
                  <a:srgbClr val="396AF1"/>
                </a:solidFill>
                <a:latin typeface="Barlow" pitchFamily="34" charset="0"/>
                <a:ea typeface="Barlow" pitchFamily="34" charset="-122"/>
                <a:cs typeface="Barlow" pitchFamily="34" charset="-120"/>
              </a:rPr>
              <a:t>Security and Compliance </a:t>
            </a:r>
          </a:p>
          <a:p>
            <a:pPr marL="0" indent="0">
              <a:lnSpc>
                <a:spcPts val="2849"/>
              </a:lnSpc>
              <a:buNone/>
            </a:pPr>
            <a:endParaRPr lang="en-US" sz="2279" dirty="0"/>
          </a:p>
        </p:txBody>
      </p:sp>
      <p:sp>
        <p:nvSpPr>
          <p:cNvPr id="17" name="Text 13"/>
          <p:cNvSpPr/>
          <p:nvPr/>
        </p:nvSpPr>
        <p:spPr>
          <a:xfrm>
            <a:off x="10284976" y="5326380"/>
            <a:ext cx="3355181" cy="2111693"/>
          </a:xfrm>
          <a:prstGeom prst="rect">
            <a:avLst/>
          </a:prstGeom>
          <a:noFill/>
          <a:ln/>
        </p:spPr>
        <p:txBody>
          <a:bodyPr wrap="square" rtlCol="0" anchor="t"/>
          <a:lstStyle/>
          <a:p>
            <a:pPr marL="0" indent="0">
              <a:lnSpc>
                <a:spcPts val="2772"/>
              </a:lnSpc>
              <a:buNone/>
            </a:pPr>
            <a:r>
              <a:rPr lang="en-US" sz="1400" dirty="0">
                <a:solidFill>
                  <a:srgbClr val="272525"/>
                </a:solidFill>
                <a:latin typeface="Montserrat" panose="00000500000000000000" pitchFamily="2" charset="0"/>
                <a:ea typeface="Montserrat" pitchFamily="34" charset="-122"/>
                <a:cs typeface="Montserrat" pitchFamily="34" charset="-120"/>
              </a:rPr>
              <a:t>Gain a competitive edge in the banking industry with innovative service solutions.</a:t>
            </a:r>
          </a:p>
          <a:p>
            <a:pPr marL="0" indent="0">
              <a:lnSpc>
                <a:spcPts val="2772"/>
              </a:lnSpc>
              <a:buNone/>
            </a:pPr>
            <a:r>
              <a:rPr lang="en-US" sz="1400" dirty="0">
                <a:latin typeface="Montserrat" panose="00000500000000000000" pitchFamily="2" charset="0"/>
              </a:rPr>
              <a:t>And Reinforce security and compliance in an increasingly digital banking landscape.</a:t>
            </a:r>
          </a:p>
        </p:txBody>
      </p:sp>
      <p:pic>
        <p:nvPicPr>
          <p:cNvPr id="20" name="Picture 19">
            <a:extLst>
              <a:ext uri="{FF2B5EF4-FFF2-40B4-BE49-F238E27FC236}">
                <a16:creationId xmlns:a16="http://schemas.microsoft.com/office/drawing/2014/main" id="{76A56E5F-0A3D-67DB-0BF8-162A4EAD511C}"/>
              </a:ext>
            </a:extLst>
          </p:cNvPr>
          <p:cNvPicPr>
            <a:picLocks noChangeAspect="1"/>
          </p:cNvPicPr>
          <p:nvPr/>
        </p:nvPicPr>
        <p:blipFill>
          <a:blip r:embed="rId5"/>
          <a:stretch>
            <a:fillRect/>
          </a:stretch>
        </p:blipFill>
        <p:spPr>
          <a:xfrm>
            <a:off x="9509302" y="-46593"/>
            <a:ext cx="5121098" cy="1057770"/>
          </a:xfrm>
          <a:prstGeom prst="rect">
            <a:avLst/>
          </a:prstGeom>
        </p:spPr>
      </p:pic>
      <p:pic>
        <p:nvPicPr>
          <p:cNvPr id="21" name="Picture 20">
            <a:extLst>
              <a:ext uri="{FF2B5EF4-FFF2-40B4-BE49-F238E27FC236}">
                <a16:creationId xmlns:a16="http://schemas.microsoft.com/office/drawing/2014/main" id="{94448089-F193-F96A-7FD9-9853F1F54606}"/>
              </a:ext>
            </a:extLst>
          </p:cNvPr>
          <p:cNvPicPr>
            <a:picLocks noChangeAspect="1"/>
          </p:cNvPicPr>
          <p:nvPr/>
        </p:nvPicPr>
        <p:blipFill>
          <a:blip r:embed="rId6"/>
          <a:stretch>
            <a:fillRect/>
          </a:stretch>
        </p:blipFill>
        <p:spPr>
          <a:xfrm>
            <a:off x="-3179" y="6931819"/>
            <a:ext cx="2305050" cy="1276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dirty="0"/>
          </a:p>
        </p:txBody>
      </p:sp>
      <p:sp>
        <p:nvSpPr>
          <p:cNvPr id="4" name="Text 1"/>
          <p:cNvSpPr/>
          <p:nvPr/>
        </p:nvSpPr>
        <p:spPr>
          <a:xfrm>
            <a:off x="864037" y="1382435"/>
            <a:ext cx="6497003" cy="812125"/>
          </a:xfrm>
          <a:prstGeom prst="rect">
            <a:avLst/>
          </a:prstGeom>
          <a:noFill/>
          <a:ln/>
        </p:spPr>
        <p:txBody>
          <a:bodyPr wrap="none" rtlCol="0" anchor="t"/>
          <a:lstStyle/>
          <a:p>
            <a:pPr marL="0" indent="0">
              <a:lnSpc>
                <a:spcPts val="6395"/>
              </a:lnSpc>
              <a:buNone/>
            </a:pPr>
            <a:r>
              <a:rPr lang="en-US" sz="5116" b="1" dirty="0">
                <a:solidFill>
                  <a:srgbClr val="396AF1"/>
                </a:solidFill>
                <a:latin typeface="Barlow" pitchFamily="34" charset="0"/>
                <a:ea typeface="Barlow" pitchFamily="34" charset="-122"/>
                <a:cs typeface="Barlow" pitchFamily="34" charset="-120"/>
              </a:rPr>
              <a:t>Pre-Requisite</a:t>
            </a:r>
            <a:endParaRPr lang="en-US" sz="5116" dirty="0"/>
          </a:p>
        </p:txBody>
      </p:sp>
      <p:sp>
        <p:nvSpPr>
          <p:cNvPr id="5" name="Text 2"/>
          <p:cNvSpPr/>
          <p:nvPr/>
        </p:nvSpPr>
        <p:spPr>
          <a:xfrm>
            <a:off x="864037" y="2811661"/>
            <a:ext cx="3406854" cy="406003"/>
          </a:xfrm>
          <a:prstGeom prst="rect">
            <a:avLst/>
          </a:prstGeom>
          <a:noFill/>
          <a:ln/>
        </p:spPr>
        <p:txBody>
          <a:bodyPr wrap="none" rtlCol="0" anchor="t"/>
          <a:lstStyle/>
          <a:p>
            <a:pPr marL="0" indent="0">
              <a:lnSpc>
                <a:spcPts val="3197"/>
              </a:lnSpc>
              <a:buNone/>
            </a:pPr>
            <a:r>
              <a:rPr lang="en-US" sz="2558" b="1" dirty="0">
                <a:solidFill>
                  <a:srgbClr val="396AF1"/>
                </a:solidFill>
                <a:latin typeface="Barlow" pitchFamily="34" charset="0"/>
              </a:rPr>
              <a:t>ADI- Bank of Baroda Chatbot</a:t>
            </a:r>
            <a:endParaRPr lang="en-US" sz="2558" dirty="0"/>
          </a:p>
        </p:txBody>
      </p:sp>
      <p:sp>
        <p:nvSpPr>
          <p:cNvPr id="6" name="Text 3"/>
          <p:cNvSpPr/>
          <p:nvPr/>
        </p:nvSpPr>
        <p:spPr>
          <a:xfrm>
            <a:off x="864037" y="3464481"/>
            <a:ext cx="3898821" cy="2370296"/>
          </a:xfrm>
          <a:prstGeom prst="rect">
            <a:avLst/>
          </a:prstGeom>
          <a:noFill/>
          <a:ln/>
        </p:spPr>
        <p:txBody>
          <a:bodyPr wrap="square" rtlCol="0" anchor="t"/>
          <a:lstStyle/>
          <a:p>
            <a:pPr marL="0" indent="0">
              <a:lnSpc>
                <a:spcPts val="3110"/>
              </a:lnSpc>
              <a:buNone/>
            </a:pPr>
            <a:r>
              <a:rPr lang="en-US" sz="1500" dirty="0">
                <a:latin typeface="Montserrat" panose="00000500000000000000" pitchFamily="2" charset="0"/>
              </a:rPr>
              <a:t>A generative AI-based chatbot produces more natural, contextually appropriate responses and can be personalized to individual users, while traditional NLP chatbots rely on predefined rules and patterns, limiting their flexibility and ability to handle novel queries or adapt to user preferences.</a:t>
            </a:r>
          </a:p>
        </p:txBody>
      </p:sp>
      <p:sp>
        <p:nvSpPr>
          <p:cNvPr id="7" name="Text 4"/>
          <p:cNvSpPr/>
          <p:nvPr/>
        </p:nvSpPr>
        <p:spPr>
          <a:xfrm>
            <a:off x="5372695" y="2811661"/>
            <a:ext cx="3248501" cy="406003"/>
          </a:xfrm>
          <a:prstGeom prst="rect">
            <a:avLst/>
          </a:prstGeom>
          <a:noFill/>
          <a:ln/>
        </p:spPr>
        <p:txBody>
          <a:bodyPr wrap="none" rtlCol="0" anchor="t"/>
          <a:lstStyle/>
          <a:p>
            <a:pPr marL="0" indent="0">
              <a:lnSpc>
                <a:spcPts val="3197"/>
              </a:lnSpc>
              <a:buNone/>
            </a:pPr>
            <a:r>
              <a:rPr lang="en-US" sz="2558" b="1" dirty="0">
                <a:solidFill>
                  <a:srgbClr val="396AF1"/>
                </a:solidFill>
                <a:latin typeface="Barlow" pitchFamily="34" charset="0"/>
              </a:rPr>
              <a:t>EVA- HDFC Bank</a:t>
            </a:r>
            <a:endParaRPr lang="en-US" sz="2558" dirty="0"/>
          </a:p>
        </p:txBody>
      </p:sp>
      <p:sp>
        <p:nvSpPr>
          <p:cNvPr id="8" name="Text 5"/>
          <p:cNvSpPr/>
          <p:nvPr/>
        </p:nvSpPr>
        <p:spPr>
          <a:xfrm>
            <a:off x="5372695" y="3464481"/>
            <a:ext cx="3898821" cy="3160395"/>
          </a:xfrm>
          <a:prstGeom prst="rect">
            <a:avLst/>
          </a:prstGeom>
          <a:noFill/>
          <a:ln/>
        </p:spPr>
        <p:txBody>
          <a:bodyPr wrap="square" rtlCol="0" anchor="t"/>
          <a:lstStyle/>
          <a:p>
            <a:pPr marL="0" indent="0">
              <a:lnSpc>
                <a:spcPts val="3110"/>
              </a:lnSpc>
              <a:buNone/>
            </a:pPr>
            <a:r>
              <a:rPr lang="en-US" sz="1500" dirty="0">
                <a:solidFill>
                  <a:srgbClr val="272525"/>
                </a:solidFill>
                <a:latin typeface="Montserrat" pitchFamily="34" charset="0"/>
                <a:ea typeface="Montserrat" pitchFamily="34" charset="-122"/>
                <a:cs typeface="Montserrat" pitchFamily="34" charset="-120"/>
              </a:rPr>
              <a:t> Learn about our products and services and get your banking-related queries resolved instantly. Our Electronic Virtual Assistance is powered by AI and analytics to reduce the time required to resolve queries, significantly. Get 24 x 7 assistance for all your banking queries with HDFC Bank’s EVA.</a:t>
            </a:r>
            <a:endParaRPr lang="en-US" sz="1500" dirty="0"/>
          </a:p>
        </p:txBody>
      </p:sp>
      <p:sp>
        <p:nvSpPr>
          <p:cNvPr id="9" name="Text 6"/>
          <p:cNvSpPr/>
          <p:nvPr/>
        </p:nvSpPr>
        <p:spPr>
          <a:xfrm>
            <a:off x="9881354" y="2811661"/>
            <a:ext cx="3248501" cy="406003"/>
          </a:xfrm>
          <a:prstGeom prst="rect">
            <a:avLst/>
          </a:prstGeom>
          <a:noFill/>
          <a:ln/>
        </p:spPr>
        <p:txBody>
          <a:bodyPr wrap="none" rtlCol="0" anchor="t"/>
          <a:lstStyle/>
          <a:p>
            <a:pPr marL="0" indent="0">
              <a:lnSpc>
                <a:spcPts val="3197"/>
              </a:lnSpc>
              <a:buNone/>
            </a:pPr>
            <a:r>
              <a:rPr lang="en-US" sz="2558" b="1" dirty="0">
                <a:solidFill>
                  <a:srgbClr val="396AF1"/>
                </a:solidFill>
                <a:latin typeface="Barlow" pitchFamily="34" charset="0"/>
              </a:rPr>
              <a:t>Mitra App-LIC</a:t>
            </a:r>
            <a:endParaRPr lang="en-US" sz="2558" dirty="0"/>
          </a:p>
        </p:txBody>
      </p:sp>
      <p:sp>
        <p:nvSpPr>
          <p:cNvPr id="10" name="Text 7"/>
          <p:cNvSpPr/>
          <p:nvPr/>
        </p:nvSpPr>
        <p:spPr>
          <a:xfrm>
            <a:off x="9881354" y="3464481"/>
            <a:ext cx="3898821" cy="2765346"/>
          </a:xfrm>
          <a:prstGeom prst="rect">
            <a:avLst/>
          </a:prstGeom>
          <a:noFill/>
          <a:ln/>
        </p:spPr>
        <p:txBody>
          <a:bodyPr wrap="square" rtlCol="0" anchor="t"/>
          <a:lstStyle/>
          <a:p>
            <a:pPr marL="0" indent="0">
              <a:lnSpc>
                <a:spcPts val="3110"/>
              </a:lnSpc>
              <a:buNone/>
            </a:pPr>
            <a:r>
              <a:rPr lang="en-US" sz="1500" dirty="0">
                <a:solidFill>
                  <a:srgbClr val="272525"/>
                </a:solidFill>
                <a:latin typeface="Montserrat" pitchFamily="34" charset="0"/>
                <a:ea typeface="Montserrat" pitchFamily="34" charset="-122"/>
                <a:cs typeface="Montserrat" pitchFamily="34" charset="-120"/>
              </a:rPr>
              <a:t>LIC Mitra is powered by Natural Language Processing (NLP), which enables it to understand and respond to users' queries in multiple languages, including voice interactions. The app addresses the main issues users face, including information on LIC products, past and upcoming premiums, and policy maturity dates.</a:t>
            </a:r>
            <a:endParaRPr lang="en-US" sz="1500" dirty="0"/>
          </a:p>
        </p:txBody>
      </p:sp>
      <p:pic>
        <p:nvPicPr>
          <p:cNvPr id="11" name="Picture 10">
            <a:extLst>
              <a:ext uri="{FF2B5EF4-FFF2-40B4-BE49-F238E27FC236}">
                <a16:creationId xmlns:a16="http://schemas.microsoft.com/office/drawing/2014/main" id="{7241CD4D-709E-675F-1289-02EDC9DE8ADA}"/>
              </a:ext>
            </a:extLst>
          </p:cNvPr>
          <p:cNvPicPr>
            <a:picLocks noChangeAspect="1"/>
          </p:cNvPicPr>
          <p:nvPr/>
        </p:nvPicPr>
        <p:blipFill>
          <a:blip r:embed="rId4"/>
          <a:stretch>
            <a:fillRect/>
          </a:stretch>
        </p:blipFill>
        <p:spPr>
          <a:xfrm>
            <a:off x="9968089" y="7158649"/>
            <a:ext cx="4488920" cy="927193"/>
          </a:xfrm>
          <a:prstGeom prst="rect">
            <a:avLst/>
          </a:prstGeom>
        </p:spPr>
      </p:pic>
      <p:pic>
        <p:nvPicPr>
          <p:cNvPr id="12" name="Picture 11">
            <a:extLst>
              <a:ext uri="{FF2B5EF4-FFF2-40B4-BE49-F238E27FC236}">
                <a16:creationId xmlns:a16="http://schemas.microsoft.com/office/drawing/2014/main" id="{9DCFBF20-FCBE-8C91-367B-13C948DE1631}"/>
              </a:ext>
            </a:extLst>
          </p:cNvPr>
          <p:cNvPicPr>
            <a:picLocks noChangeAspect="1"/>
          </p:cNvPicPr>
          <p:nvPr/>
        </p:nvPicPr>
        <p:blipFill>
          <a:blip r:embed="rId5"/>
          <a:stretch>
            <a:fillRect/>
          </a:stretch>
        </p:blipFill>
        <p:spPr>
          <a:xfrm>
            <a:off x="506942" y="6884219"/>
            <a:ext cx="2305050" cy="1276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716" y="20320"/>
            <a:ext cx="14630400" cy="8229600"/>
          </a:xfrm>
          <a:prstGeom prst="rect">
            <a:avLst/>
          </a:prstGeom>
          <a:solidFill>
            <a:srgbClr val="EEEFF5"/>
          </a:solidFill>
          <a:ln/>
        </p:spPr>
      </p:sp>
      <p:sp>
        <p:nvSpPr>
          <p:cNvPr id="5" name="Text 1"/>
          <p:cNvSpPr/>
          <p:nvPr/>
        </p:nvSpPr>
        <p:spPr>
          <a:xfrm>
            <a:off x="2346603" y="2855000"/>
            <a:ext cx="4547830" cy="568523"/>
          </a:xfrm>
          <a:prstGeom prst="rect">
            <a:avLst/>
          </a:prstGeom>
          <a:noFill/>
          <a:ln/>
        </p:spPr>
        <p:txBody>
          <a:bodyPr wrap="none" rtlCol="0" anchor="t"/>
          <a:lstStyle/>
          <a:p>
            <a:pPr marL="0" indent="0">
              <a:lnSpc>
                <a:spcPts val="4476"/>
              </a:lnSpc>
              <a:buNone/>
            </a:pPr>
            <a:r>
              <a:rPr lang="en-US" sz="3581" b="1" dirty="0">
                <a:solidFill>
                  <a:srgbClr val="396AF1"/>
                </a:solidFill>
                <a:latin typeface="Barlow" pitchFamily="34" charset="0"/>
                <a:ea typeface="Barlow" pitchFamily="34" charset="-122"/>
                <a:cs typeface="Barlow" pitchFamily="34" charset="-120"/>
              </a:rPr>
              <a:t>Tools or resources</a:t>
            </a:r>
            <a:endParaRPr lang="en-US" sz="3581" dirty="0"/>
          </a:p>
        </p:txBody>
      </p:sp>
      <p:sp>
        <p:nvSpPr>
          <p:cNvPr id="6" name="Shape 2"/>
          <p:cNvSpPr/>
          <p:nvPr/>
        </p:nvSpPr>
        <p:spPr>
          <a:xfrm>
            <a:off x="308918" y="3821477"/>
            <a:ext cx="4882277" cy="1839635"/>
          </a:xfrm>
          <a:prstGeom prst="roundRect">
            <a:avLst>
              <a:gd name="adj" fmla="val 5637"/>
            </a:avLst>
          </a:prstGeom>
          <a:solidFill>
            <a:srgbClr val="EEEFF5"/>
          </a:solidFill>
          <a:ln/>
        </p:spPr>
      </p:sp>
      <p:sp>
        <p:nvSpPr>
          <p:cNvPr id="7" name="Text 3"/>
          <p:cNvSpPr/>
          <p:nvPr/>
        </p:nvSpPr>
        <p:spPr>
          <a:xfrm>
            <a:off x="2749593" y="3527115"/>
            <a:ext cx="2273856" cy="284202"/>
          </a:xfrm>
          <a:prstGeom prst="rect">
            <a:avLst/>
          </a:prstGeom>
          <a:noFill/>
          <a:ln/>
        </p:spPr>
        <p:txBody>
          <a:bodyPr wrap="none" rtlCol="0" anchor="t"/>
          <a:lstStyle/>
          <a:p>
            <a:pPr marL="0" indent="0">
              <a:lnSpc>
                <a:spcPts val="2238"/>
              </a:lnSpc>
              <a:buNone/>
            </a:pPr>
            <a:r>
              <a:rPr lang="en-US" sz="1791" b="1" dirty="0">
                <a:solidFill>
                  <a:srgbClr val="396AF1"/>
                </a:solidFill>
                <a:latin typeface="Barlow" pitchFamily="34" charset="0"/>
                <a:ea typeface="Barlow" pitchFamily="34" charset="-122"/>
                <a:cs typeface="Barlow" pitchFamily="34" charset="-120"/>
              </a:rPr>
              <a:t>Azure Cognitive Search</a:t>
            </a:r>
            <a:endParaRPr lang="en-US" sz="1791" dirty="0"/>
          </a:p>
        </p:txBody>
      </p:sp>
      <p:sp>
        <p:nvSpPr>
          <p:cNvPr id="8" name="Text 4"/>
          <p:cNvSpPr/>
          <p:nvPr/>
        </p:nvSpPr>
        <p:spPr>
          <a:xfrm>
            <a:off x="2796208" y="3811138"/>
            <a:ext cx="2359894" cy="1106329"/>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To implement the RAG (Retrieval-Augmented Generation) technique for knowledge base integration.</a:t>
            </a:r>
            <a:endParaRPr lang="en-US" sz="1361" dirty="0"/>
          </a:p>
        </p:txBody>
      </p:sp>
      <p:sp>
        <p:nvSpPr>
          <p:cNvPr id="10" name="Text 6"/>
          <p:cNvSpPr/>
          <p:nvPr/>
        </p:nvSpPr>
        <p:spPr>
          <a:xfrm>
            <a:off x="10716" y="3527115"/>
            <a:ext cx="2335887" cy="284202"/>
          </a:xfrm>
          <a:prstGeom prst="rect">
            <a:avLst/>
          </a:prstGeom>
          <a:noFill/>
          <a:ln/>
        </p:spPr>
        <p:txBody>
          <a:bodyPr wrap="none" rtlCol="0" anchor="t"/>
          <a:lstStyle/>
          <a:p>
            <a:pPr marL="0" indent="0">
              <a:lnSpc>
                <a:spcPts val="2238"/>
              </a:lnSpc>
              <a:buNone/>
            </a:pPr>
            <a:r>
              <a:rPr lang="en-US" sz="1791" b="1" dirty="0">
                <a:solidFill>
                  <a:srgbClr val="396AF1"/>
                </a:solidFill>
                <a:latin typeface="Barlow" pitchFamily="34" charset="0"/>
                <a:ea typeface="Barlow" pitchFamily="34" charset="-122"/>
                <a:cs typeface="Barlow" pitchFamily="34" charset="-120"/>
              </a:rPr>
              <a:t>Azure OpenAI Service</a:t>
            </a:r>
            <a:endParaRPr lang="en-US" sz="1791" dirty="0"/>
          </a:p>
        </p:txBody>
      </p:sp>
      <p:sp>
        <p:nvSpPr>
          <p:cNvPr id="11" name="Text 7"/>
          <p:cNvSpPr/>
          <p:nvPr/>
        </p:nvSpPr>
        <p:spPr>
          <a:xfrm>
            <a:off x="10716" y="3885336"/>
            <a:ext cx="2485093" cy="1106329"/>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For the core generative AI capabilities such as GPT 4o or GPT 3.5 Turbo by Open AI.</a:t>
            </a:r>
            <a:endParaRPr lang="en-US" sz="1361" dirty="0"/>
          </a:p>
        </p:txBody>
      </p:sp>
      <p:sp>
        <p:nvSpPr>
          <p:cNvPr id="12" name="Shape 8"/>
          <p:cNvSpPr/>
          <p:nvPr/>
        </p:nvSpPr>
        <p:spPr>
          <a:xfrm>
            <a:off x="2346603" y="5695117"/>
            <a:ext cx="4882277" cy="1839635"/>
          </a:xfrm>
          <a:prstGeom prst="roundRect">
            <a:avLst>
              <a:gd name="adj" fmla="val 5637"/>
            </a:avLst>
          </a:prstGeom>
          <a:solidFill>
            <a:srgbClr val="EEEFF5"/>
          </a:solidFill>
          <a:ln/>
        </p:spPr>
      </p:sp>
      <p:sp>
        <p:nvSpPr>
          <p:cNvPr id="13" name="Text 9"/>
          <p:cNvSpPr/>
          <p:nvPr/>
        </p:nvSpPr>
        <p:spPr>
          <a:xfrm>
            <a:off x="5608673" y="3529662"/>
            <a:ext cx="2273856" cy="284202"/>
          </a:xfrm>
          <a:prstGeom prst="rect">
            <a:avLst/>
          </a:prstGeom>
          <a:noFill/>
          <a:ln/>
        </p:spPr>
        <p:txBody>
          <a:bodyPr wrap="none" rtlCol="0" anchor="t"/>
          <a:lstStyle/>
          <a:p>
            <a:pPr marL="0" indent="0">
              <a:lnSpc>
                <a:spcPts val="2238"/>
              </a:lnSpc>
              <a:buNone/>
            </a:pPr>
            <a:r>
              <a:rPr lang="en-US" sz="1791" b="1" dirty="0">
                <a:solidFill>
                  <a:srgbClr val="396AF1"/>
                </a:solidFill>
                <a:latin typeface="Barlow" pitchFamily="34" charset="0"/>
                <a:ea typeface="Barlow" pitchFamily="34" charset="-122"/>
                <a:cs typeface="Barlow" pitchFamily="34" charset="-120"/>
              </a:rPr>
              <a:t>Azure Bot Service</a:t>
            </a:r>
            <a:endParaRPr lang="en-US" sz="1791" dirty="0"/>
          </a:p>
        </p:txBody>
      </p:sp>
      <p:sp>
        <p:nvSpPr>
          <p:cNvPr id="14" name="Text 10"/>
          <p:cNvSpPr/>
          <p:nvPr/>
        </p:nvSpPr>
        <p:spPr>
          <a:xfrm>
            <a:off x="2519362" y="6255663"/>
            <a:ext cx="3249260" cy="1106329"/>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for personalization models and fine-tuning.</a:t>
            </a:r>
            <a:endParaRPr lang="en-US" sz="1361" dirty="0"/>
          </a:p>
        </p:txBody>
      </p:sp>
      <p:sp>
        <p:nvSpPr>
          <p:cNvPr id="15" name="Shape 11"/>
          <p:cNvSpPr/>
          <p:nvPr/>
        </p:nvSpPr>
        <p:spPr>
          <a:xfrm>
            <a:off x="7401639" y="5695117"/>
            <a:ext cx="4882277" cy="1839635"/>
          </a:xfrm>
          <a:prstGeom prst="roundRect">
            <a:avLst>
              <a:gd name="adj" fmla="val 5637"/>
            </a:avLst>
          </a:prstGeom>
          <a:solidFill>
            <a:srgbClr val="EEEFF5"/>
          </a:solidFill>
          <a:ln/>
        </p:spPr>
      </p:sp>
      <p:sp>
        <p:nvSpPr>
          <p:cNvPr id="16" name="Text 12"/>
          <p:cNvSpPr/>
          <p:nvPr/>
        </p:nvSpPr>
        <p:spPr>
          <a:xfrm>
            <a:off x="8095998" y="3524631"/>
            <a:ext cx="2273856" cy="284202"/>
          </a:xfrm>
          <a:prstGeom prst="rect">
            <a:avLst/>
          </a:prstGeom>
          <a:noFill/>
          <a:ln/>
        </p:spPr>
        <p:txBody>
          <a:bodyPr wrap="none" rtlCol="0" anchor="t"/>
          <a:lstStyle/>
          <a:p>
            <a:pPr marL="0" indent="0">
              <a:lnSpc>
                <a:spcPts val="2238"/>
              </a:lnSpc>
              <a:buNone/>
            </a:pPr>
            <a:r>
              <a:rPr lang="en-US" sz="1791" b="1" dirty="0">
                <a:solidFill>
                  <a:srgbClr val="396AF1"/>
                </a:solidFill>
                <a:latin typeface="Barlow" pitchFamily="34" charset="0"/>
                <a:ea typeface="Barlow" pitchFamily="34" charset="-122"/>
                <a:cs typeface="Barlow" pitchFamily="34" charset="-120"/>
              </a:rPr>
              <a:t>Azure Cognitive Services</a:t>
            </a:r>
            <a:endParaRPr lang="en-US" sz="1791" dirty="0"/>
          </a:p>
        </p:txBody>
      </p:sp>
      <p:sp>
        <p:nvSpPr>
          <p:cNvPr id="17" name="Text 13"/>
          <p:cNvSpPr/>
          <p:nvPr/>
        </p:nvSpPr>
        <p:spPr>
          <a:xfrm>
            <a:off x="6609987" y="6266313"/>
            <a:ext cx="3115281" cy="1106329"/>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To create serverless backend logic for the chatbot</a:t>
            </a:r>
            <a:endParaRPr lang="en-US" sz="1361" dirty="0"/>
          </a:p>
        </p:txBody>
      </p:sp>
      <p:pic>
        <p:nvPicPr>
          <p:cNvPr id="18" name="Picture 17">
            <a:extLst>
              <a:ext uri="{FF2B5EF4-FFF2-40B4-BE49-F238E27FC236}">
                <a16:creationId xmlns:a16="http://schemas.microsoft.com/office/drawing/2014/main" id="{316B0F75-F9EF-0059-8226-971B38406361}"/>
              </a:ext>
            </a:extLst>
          </p:cNvPr>
          <p:cNvPicPr>
            <a:picLocks noChangeAspect="1"/>
          </p:cNvPicPr>
          <p:nvPr/>
        </p:nvPicPr>
        <p:blipFill>
          <a:blip r:embed="rId4"/>
          <a:stretch>
            <a:fillRect/>
          </a:stretch>
        </p:blipFill>
        <p:spPr>
          <a:xfrm>
            <a:off x="10634133" y="7429271"/>
            <a:ext cx="3559002" cy="735117"/>
          </a:xfrm>
          <a:prstGeom prst="rect">
            <a:avLst/>
          </a:prstGeom>
        </p:spPr>
      </p:pic>
      <p:pic>
        <p:nvPicPr>
          <p:cNvPr id="19" name="Picture 18">
            <a:extLst>
              <a:ext uri="{FF2B5EF4-FFF2-40B4-BE49-F238E27FC236}">
                <a16:creationId xmlns:a16="http://schemas.microsoft.com/office/drawing/2014/main" id="{9069D37B-5764-6C3E-CA95-DBD102343702}"/>
              </a:ext>
            </a:extLst>
          </p:cNvPr>
          <p:cNvPicPr>
            <a:picLocks noChangeAspect="1"/>
          </p:cNvPicPr>
          <p:nvPr/>
        </p:nvPicPr>
        <p:blipFill>
          <a:blip r:embed="rId5"/>
          <a:stretch>
            <a:fillRect/>
          </a:stretch>
        </p:blipFill>
        <p:spPr>
          <a:xfrm>
            <a:off x="506942" y="6884219"/>
            <a:ext cx="2305050" cy="1276350"/>
          </a:xfrm>
          <a:prstGeom prst="rect">
            <a:avLst/>
          </a:prstGeom>
        </p:spPr>
      </p:pic>
      <p:sp>
        <p:nvSpPr>
          <p:cNvPr id="21" name="TextBox 20">
            <a:extLst>
              <a:ext uri="{FF2B5EF4-FFF2-40B4-BE49-F238E27FC236}">
                <a16:creationId xmlns:a16="http://schemas.microsoft.com/office/drawing/2014/main" id="{8029DB1A-8493-3C06-6619-9F6F1304867F}"/>
              </a:ext>
            </a:extLst>
          </p:cNvPr>
          <p:cNvSpPr txBox="1"/>
          <p:nvPr/>
        </p:nvSpPr>
        <p:spPr>
          <a:xfrm>
            <a:off x="9211733" y="3527115"/>
            <a:ext cx="2449689" cy="367309"/>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7A0BA32B-44F1-4F03-42A0-DF5A424409F4}"/>
              </a:ext>
            </a:extLst>
          </p:cNvPr>
          <p:cNvSpPr txBox="1"/>
          <p:nvPr/>
        </p:nvSpPr>
        <p:spPr>
          <a:xfrm>
            <a:off x="10374316" y="5865628"/>
            <a:ext cx="2449689" cy="369332"/>
          </a:xfrm>
          <a:prstGeom prst="rect">
            <a:avLst/>
          </a:prstGeom>
          <a:noFill/>
        </p:spPr>
        <p:txBody>
          <a:bodyPr wrap="square" rtlCol="0">
            <a:spAutoFit/>
          </a:bodyPr>
          <a:lstStyle/>
          <a:p>
            <a:r>
              <a:rPr lang="en-US" sz="1800" b="1" dirty="0">
                <a:solidFill>
                  <a:srgbClr val="396AF1"/>
                </a:solidFill>
                <a:latin typeface="Barlow" pitchFamily="34" charset="0"/>
                <a:ea typeface="Barlow" pitchFamily="34" charset="-122"/>
                <a:cs typeface="Barlow" pitchFamily="34" charset="-120"/>
              </a:rPr>
              <a:t>Azure Cosmos DB</a:t>
            </a:r>
            <a:endParaRPr lang="en-IN" dirty="0"/>
          </a:p>
        </p:txBody>
      </p:sp>
      <p:sp>
        <p:nvSpPr>
          <p:cNvPr id="23" name="TextBox 22">
            <a:extLst>
              <a:ext uri="{FF2B5EF4-FFF2-40B4-BE49-F238E27FC236}">
                <a16:creationId xmlns:a16="http://schemas.microsoft.com/office/drawing/2014/main" id="{95203943-FDA1-2401-5A4E-49BF6884EC3E}"/>
              </a:ext>
            </a:extLst>
          </p:cNvPr>
          <p:cNvSpPr txBox="1"/>
          <p:nvPr/>
        </p:nvSpPr>
        <p:spPr>
          <a:xfrm>
            <a:off x="11147566" y="3513807"/>
            <a:ext cx="2891568" cy="369332"/>
          </a:xfrm>
          <a:prstGeom prst="rect">
            <a:avLst/>
          </a:prstGeom>
          <a:noFill/>
        </p:spPr>
        <p:txBody>
          <a:bodyPr wrap="square" rtlCol="0">
            <a:spAutoFit/>
          </a:bodyPr>
          <a:lstStyle/>
          <a:p>
            <a:r>
              <a:rPr lang="en-US" sz="1800" b="1" dirty="0">
                <a:solidFill>
                  <a:srgbClr val="396AF1"/>
                </a:solidFill>
                <a:latin typeface="Barlow" pitchFamily="34" charset="0"/>
                <a:ea typeface="Barlow" pitchFamily="34" charset="-122"/>
                <a:cs typeface="Barlow" pitchFamily="34" charset="-120"/>
              </a:rPr>
              <a:t>Azure Active Directory</a:t>
            </a:r>
            <a:endParaRPr lang="en-IN" dirty="0"/>
          </a:p>
        </p:txBody>
      </p:sp>
      <p:sp>
        <p:nvSpPr>
          <p:cNvPr id="25" name="TextBox 24">
            <a:extLst>
              <a:ext uri="{FF2B5EF4-FFF2-40B4-BE49-F238E27FC236}">
                <a16:creationId xmlns:a16="http://schemas.microsoft.com/office/drawing/2014/main" id="{F58D34F6-D346-FE11-E523-D5A8038302CA}"/>
              </a:ext>
            </a:extLst>
          </p:cNvPr>
          <p:cNvSpPr txBox="1"/>
          <p:nvPr/>
        </p:nvSpPr>
        <p:spPr>
          <a:xfrm>
            <a:off x="2557105" y="5881511"/>
            <a:ext cx="3211517" cy="369332"/>
          </a:xfrm>
          <a:prstGeom prst="rect">
            <a:avLst/>
          </a:prstGeom>
          <a:noFill/>
        </p:spPr>
        <p:txBody>
          <a:bodyPr wrap="square" rtlCol="0">
            <a:spAutoFit/>
          </a:bodyPr>
          <a:lstStyle/>
          <a:p>
            <a:r>
              <a:rPr lang="en-US" sz="1800" b="1" dirty="0">
                <a:solidFill>
                  <a:srgbClr val="396AF1"/>
                </a:solidFill>
                <a:latin typeface="Barlow" pitchFamily="34" charset="0"/>
                <a:ea typeface="Barlow" pitchFamily="34" charset="-122"/>
                <a:cs typeface="Barlow" pitchFamily="34" charset="-120"/>
              </a:rPr>
              <a:t>Azure Machine Learning</a:t>
            </a:r>
            <a:endParaRPr lang="en-IN" dirty="0"/>
          </a:p>
        </p:txBody>
      </p:sp>
      <p:sp>
        <p:nvSpPr>
          <p:cNvPr id="26" name="TextBox 25">
            <a:extLst>
              <a:ext uri="{FF2B5EF4-FFF2-40B4-BE49-F238E27FC236}">
                <a16:creationId xmlns:a16="http://schemas.microsoft.com/office/drawing/2014/main" id="{F38C2F24-5D46-CFAA-F915-FDF20237BBE1}"/>
              </a:ext>
            </a:extLst>
          </p:cNvPr>
          <p:cNvSpPr txBox="1"/>
          <p:nvPr/>
        </p:nvSpPr>
        <p:spPr>
          <a:xfrm>
            <a:off x="6609987" y="5876171"/>
            <a:ext cx="2698044" cy="369332"/>
          </a:xfrm>
          <a:prstGeom prst="rect">
            <a:avLst/>
          </a:prstGeom>
          <a:noFill/>
        </p:spPr>
        <p:txBody>
          <a:bodyPr wrap="square" rtlCol="0">
            <a:spAutoFit/>
          </a:bodyPr>
          <a:lstStyle/>
          <a:p>
            <a:r>
              <a:rPr lang="en-US" sz="1800" b="1" dirty="0">
                <a:solidFill>
                  <a:srgbClr val="396AF1"/>
                </a:solidFill>
                <a:latin typeface="Barlow" pitchFamily="34" charset="0"/>
                <a:ea typeface="Barlow" pitchFamily="34" charset="-122"/>
                <a:cs typeface="Barlow" pitchFamily="34" charset="-120"/>
              </a:rPr>
              <a:t>Azure Functions</a:t>
            </a:r>
            <a:endParaRPr lang="en-IN" dirty="0"/>
          </a:p>
        </p:txBody>
      </p:sp>
      <p:sp>
        <p:nvSpPr>
          <p:cNvPr id="28" name="TextBox 27">
            <a:extLst>
              <a:ext uri="{FF2B5EF4-FFF2-40B4-BE49-F238E27FC236}">
                <a16:creationId xmlns:a16="http://schemas.microsoft.com/office/drawing/2014/main" id="{8EDF0397-199B-E9A7-E221-FD8ABC685E03}"/>
              </a:ext>
            </a:extLst>
          </p:cNvPr>
          <p:cNvSpPr txBox="1"/>
          <p:nvPr/>
        </p:nvSpPr>
        <p:spPr>
          <a:xfrm>
            <a:off x="5636027" y="3951054"/>
            <a:ext cx="1947919" cy="720197"/>
          </a:xfrm>
          <a:prstGeom prst="rect">
            <a:avLst/>
          </a:prstGeom>
          <a:noFill/>
        </p:spPr>
        <p:txBody>
          <a:bodyPr wrap="square" rtlCol="0">
            <a:spAutoFit/>
          </a:bodyPr>
          <a:lstStyle/>
          <a:p>
            <a:r>
              <a:rPr lang="en-US" sz="1360" dirty="0">
                <a:latin typeface="Montserrat" panose="00000500000000000000" pitchFamily="2" charset="0"/>
              </a:rPr>
              <a:t>For chatbot deployment and management.</a:t>
            </a:r>
            <a:endParaRPr lang="en-IN" sz="1360" dirty="0">
              <a:latin typeface="Montserrat" panose="00000500000000000000" pitchFamily="2" charset="0"/>
            </a:endParaRPr>
          </a:p>
        </p:txBody>
      </p:sp>
      <p:sp>
        <p:nvSpPr>
          <p:cNvPr id="29" name="TextBox 28">
            <a:extLst>
              <a:ext uri="{FF2B5EF4-FFF2-40B4-BE49-F238E27FC236}">
                <a16:creationId xmlns:a16="http://schemas.microsoft.com/office/drawing/2014/main" id="{75E136CE-4DF1-3FE0-55C7-B66FEBDDF7E9}"/>
              </a:ext>
            </a:extLst>
          </p:cNvPr>
          <p:cNvSpPr txBox="1"/>
          <p:nvPr/>
        </p:nvSpPr>
        <p:spPr>
          <a:xfrm>
            <a:off x="8176135" y="3907732"/>
            <a:ext cx="2060480" cy="720197"/>
          </a:xfrm>
          <a:prstGeom prst="rect">
            <a:avLst/>
          </a:prstGeom>
          <a:noFill/>
        </p:spPr>
        <p:txBody>
          <a:bodyPr wrap="square" rtlCol="0">
            <a:spAutoFit/>
          </a:bodyPr>
          <a:lstStyle/>
          <a:p>
            <a:r>
              <a:rPr lang="en-US" sz="1360" dirty="0">
                <a:latin typeface="Montserrat" panose="00000500000000000000" pitchFamily="2" charset="0"/>
              </a:rPr>
              <a:t>Language: For natural language processing tasks.</a:t>
            </a:r>
            <a:endParaRPr lang="en-IN" sz="1360" dirty="0">
              <a:latin typeface="Montserrat" panose="00000500000000000000" pitchFamily="2" charset="0"/>
            </a:endParaRPr>
          </a:p>
        </p:txBody>
      </p:sp>
      <p:sp>
        <p:nvSpPr>
          <p:cNvPr id="31" name="TextBox 30">
            <a:extLst>
              <a:ext uri="{FF2B5EF4-FFF2-40B4-BE49-F238E27FC236}">
                <a16:creationId xmlns:a16="http://schemas.microsoft.com/office/drawing/2014/main" id="{D4388E43-DB82-A178-B151-3DB5A54A5F64}"/>
              </a:ext>
            </a:extLst>
          </p:cNvPr>
          <p:cNvSpPr txBox="1"/>
          <p:nvPr/>
        </p:nvSpPr>
        <p:spPr>
          <a:xfrm>
            <a:off x="10292928" y="6237444"/>
            <a:ext cx="2120706" cy="720197"/>
          </a:xfrm>
          <a:prstGeom prst="rect">
            <a:avLst/>
          </a:prstGeom>
          <a:noFill/>
        </p:spPr>
        <p:txBody>
          <a:bodyPr wrap="square" rtlCol="0">
            <a:spAutoFit/>
          </a:bodyPr>
          <a:lstStyle/>
          <a:p>
            <a:r>
              <a:rPr lang="en-US" sz="1360" dirty="0">
                <a:latin typeface="Montserrat" panose="00000500000000000000" pitchFamily="2" charset="0"/>
              </a:rPr>
              <a:t>To store and manage customer data and chat history.</a:t>
            </a:r>
            <a:endParaRPr lang="en-IN" sz="1360" dirty="0">
              <a:latin typeface="Montserrat" panose="00000500000000000000" pitchFamily="2" charset="0"/>
            </a:endParaRPr>
          </a:p>
        </p:txBody>
      </p:sp>
      <p:sp>
        <p:nvSpPr>
          <p:cNvPr id="33" name="TextBox 32">
            <a:extLst>
              <a:ext uri="{FF2B5EF4-FFF2-40B4-BE49-F238E27FC236}">
                <a16:creationId xmlns:a16="http://schemas.microsoft.com/office/drawing/2014/main" id="{1C0E69F7-F01B-7D21-5425-94070027FABA}"/>
              </a:ext>
            </a:extLst>
          </p:cNvPr>
          <p:cNvSpPr txBox="1"/>
          <p:nvPr/>
        </p:nvSpPr>
        <p:spPr>
          <a:xfrm>
            <a:off x="11217752" y="3894424"/>
            <a:ext cx="1984251" cy="720197"/>
          </a:xfrm>
          <a:prstGeom prst="rect">
            <a:avLst/>
          </a:prstGeom>
          <a:noFill/>
        </p:spPr>
        <p:txBody>
          <a:bodyPr wrap="square" rtlCol="0">
            <a:spAutoFit/>
          </a:bodyPr>
          <a:lstStyle/>
          <a:p>
            <a:r>
              <a:rPr lang="en-US" sz="1360" dirty="0">
                <a:latin typeface="Montserrat" panose="00000500000000000000" pitchFamily="2" charset="0"/>
              </a:rPr>
              <a:t>For user authentication and data security.</a:t>
            </a:r>
            <a:endParaRPr lang="en-IN" sz="1360" dirty="0">
              <a:latin typeface="Montserrat" panose="00000500000000000000" pitchFamily="2" charset="0"/>
            </a:endParaRPr>
          </a:p>
        </p:txBody>
      </p:sp>
      <p:pic>
        <p:nvPicPr>
          <p:cNvPr id="37" name="Picture 36">
            <a:extLst>
              <a:ext uri="{FF2B5EF4-FFF2-40B4-BE49-F238E27FC236}">
                <a16:creationId xmlns:a16="http://schemas.microsoft.com/office/drawing/2014/main" id="{8F7CC490-FEB6-797F-39DB-A91FA05C0A06}"/>
              </a:ext>
            </a:extLst>
          </p:cNvPr>
          <p:cNvPicPr>
            <a:picLocks noChangeAspect="1"/>
          </p:cNvPicPr>
          <p:nvPr/>
        </p:nvPicPr>
        <p:blipFill>
          <a:blip r:embed="rId6"/>
          <a:stretch>
            <a:fillRect/>
          </a:stretch>
        </p:blipFill>
        <p:spPr>
          <a:xfrm>
            <a:off x="10717" y="25904"/>
            <a:ext cx="7304483" cy="2962275"/>
          </a:xfrm>
          <a:prstGeom prst="rect">
            <a:avLst/>
          </a:prstGeom>
        </p:spPr>
      </p:pic>
      <p:pic>
        <p:nvPicPr>
          <p:cNvPr id="41" name="Picture 40">
            <a:extLst>
              <a:ext uri="{FF2B5EF4-FFF2-40B4-BE49-F238E27FC236}">
                <a16:creationId xmlns:a16="http://schemas.microsoft.com/office/drawing/2014/main" id="{8D5EB601-A977-C32E-E1E2-3AAC8BC1355F}"/>
              </a:ext>
            </a:extLst>
          </p:cNvPr>
          <p:cNvPicPr>
            <a:picLocks noChangeAspect="1"/>
          </p:cNvPicPr>
          <p:nvPr/>
        </p:nvPicPr>
        <p:blipFill>
          <a:blip r:embed="rId7"/>
          <a:stretch>
            <a:fillRect/>
          </a:stretch>
        </p:blipFill>
        <p:spPr>
          <a:xfrm>
            <a:off x="7325916" y="7011"/>
            <a:ext cx="7293767" cy="29811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dirty="0"/>
          </a:p>
        </p:txBody>
      </p:sp>
      <p:sp>
        <p:nvSpPr>
          <p:cNvPr id="6" name="Text 1"/>
          <p:cNvSpPr/>
          <p:nvPr/>
        </p:nvSpPr>
        <p:spPr>
          <a:xfrm>
            <a:off x="604837" y="283795"/>
            <a:ext cx="7721798" cy="568523"/>
          </a:xfrm>
          <a:prstGeom prst="rect">
            <a:avLst/>
          </a:prstGeom>
          <a:noFill/>
          <a:ln/>
        </p:spPr>
        <p:txBody>
          <a:bodyPr wrap="none" rtlCol="0" anchor="t"/>
          <a:lstStyle/>
          <a:p>
            <a:pPr marL="0" indent="0">
              <a:lnSpc>
                <a:spcPts val="4476"/>
              </a:lnSpc>
              <a:buNone/>
            </a:pPr>
            <a:r>
              <a:rPr lang="en-US" sz="3581" b="1" dirty="0">
                <a:solidFill>
                  <a:srgbClr val="396AF1"/>
                </a:solidFill>
                <a:latin typeface="Barlow" pitchFamily="34" charset="0"/>
                <a:ea typeface="Barlow" pitchFamily="34" charset="-122"/>
                <a:cs typeface="Barlow" pitchFamily="34" charset="-120"/>
              </a:rPr>
              <a:t>Any Supporting Functional Documents</a:t>
            </a:r>
            <a:endParaRPr lang="en-US" sz="3581" dirty="0"/>
          </a:p>
        </p:txBody>
      </p:sp>
      <p:sp>
        <p:nvSpPr>
          <p:cNvPr id="7" name="Shape 2"/>
          <p:cNvSpPr/>
          <p:nvPr/>
        </p:nvSpPr>
        <p:spPr>
          <a:xfrm>
            <a:off x="825222" y="2287905"/>
            <a:ext cx="77748" cy="4481513"/>
          </a:xfrm>
          <a:prstGeom prst="roundRect">
            <a:avLst>
              <a:gd name="adj" fmla="val 133371"/>
            </a:avLst>
          </a:prstGeom>
          <a:solidFill>
            <a:srgbClr val="EEEFF5"/>
          </a:solidFill>
          <a:ln/>
        </p:spPr>
      </p:sp>
      <p:sp>
        <p:nvSpPr>
          <p:cNvPr id="8" name="Shape 3"/>
          <p:cNvSpPr/>
          <p:nvPr/>
        </p:nvSpPr>
        <p:spPr>
          <a:xfrm>
            <a:off x="1058406" y="2637651"/>
            <a:ext cx="604837" cy="77748"/>
          </a:xfrm>
          <a:prstGeom prst="roundRect">
            <a:avLst>
              <a:gd name="adj" fmla="val 133371"/>
            </a:avLst>
          </a:prstGeom>
          <a:solidFill>
            <a:srgbClr val="EEEFF5"/>
          </a:solidFill>
          <a:ln/>
        </p:spPr>
      </p:sp>
      <p:sp>
        <p:nvSpPr>
          <p:cNvPr id="13" name="Shape 8"/>
          <p:cNvSpPr/>
          <p:nvPr/>
        </p:nvSpPr>
        <p:spPr>
          <a:xfrm>
            <a:off x="1058406" y="4096881"/>
            <a:ext cx="604837" cy="77748"/>
          </a:xfrm>
          <a:prstGeom prst="roundRect">
            <a:avLst>
              <a:gd name="adj" fmla="val 133371"/>
            </a:avLst>
          </a:prstGeom>
          <a:solidFill>
            <a:srgbClr val="EEEFF5"/>
          </a:solidFill>
          <a:ln/>
        </p:spPr>
      </p:sp>
      <p:sp>
        <p:nvSpPr>
          <p:cNvPr id="14" name="Shape 9"/>
          <p:cNvSpPr/>
          <p:nvPr/>
        </p:nvSpPr>
        <p:spPr>
          <a:xfrm>
            <a:off x="669667" y="3941445"/>
            <a:ext cx="388739" cy="388739"/>
          </a:xfrm>
          <a:prstGeom prst="roundRect">
            <a:avLst>
              <a:gd name="adj" fmla="val 26674"/>
            </a:avLst>
          </a:prstGeom>
          <a:solidFill>
            <a:srgbClr val="EEEFF5"/>
          </a:solidFill>
          <a:ln/>
        </p:spPr>
      </p:sp>
      <p:sp>
        <p:nvSpPr>
          <p:cNvPr id="18" name="Shape 13"/>
          <p:cNvSpPr/>
          <p:nvPr/>
        </p:nvSpPr>
        <p:spPr>
          <a:xfrm>
            <a:off x="1058406" y="5832693"/>
            <a:ext cx="604837" cy="77748"/>
          </a:xfrm>
          <a:prstGeom prst="roundRect">
            <a:avLst>
              <a:gd name="adj" fmla="val 133371"/>
            </a:avLst>
          </a:prstGeom>
          <a:solidFill>
            <a:srgbClr val="EEEFF5"/>
          </a:solidFill>
          <a:ln/>
        </p:spPr>
      </p:sp>
      <p:pic>
        <p:nvPicPr>
          <p:cNvPr id="23" name="Picture 22">
            <a:extLst>
              <a:ext uri="{FF2B5EF4-FFF2-40B4-BE49-F238E27FC236}">
                <a16:creationId xmlns:a16="http://schemas.microsoft.com/office/drawing/2014/main" id="{62069C49-9081-108A-9981-4B951EB5301C}"/>
              </a:ext>
            </a:extLst>
          </p:cNvPr>
          <p:cNvPicPr>
            <a:picLocks noChangeAspect="1"/>
          </p:cNvPicPr>
          <p:nvPr/>
        </p:nvPicPr>
        <p:blipFill>
          <a:blip r:embed="rId4"/>
          <a:stretch>
            <a:fillRect/>
          </a:stretch>
        </p:blipFill>
        <p:spPr>
          <a:xfrm>
            <a:off x="9180316" y="6966823"/>
            <a:ext cx="5233985" cy="1081087"/>
          </a:xfrm>
          <a:prstGeom prst="rect">
            <a:avLst/>
          </a:prstGeom>
        </p:spPr>
      </p:pic>
      <p:pic>
        <p:nvPicPr>
          <p:cNvPr id="24" name="Picture 23">
            <a:extLst>
              <a:ext uri="{FF2B5EF4-FFF2-40B4-BE49-F238E27FC236}">
                <a16:creationId xmlns:a16="http://schemas.microsoft.com/office/drawing/2014/main" id="{4A2BE091-F2A4-D88C-AB53-BAD27228466E}"/>
              </a:ext>
            </a:extLst>
          </p:cNvPr>
          <p:cNvPicPr>
            <a:picLocks noChangeAspect="1"/>
          </p:cNvPicPr>
          <p:nvPr/>
        </p:nvPicPr>
        <p:blipFill>
          <a:blip r:embed="rId5"/>
          <a:stretch>
            <a:fillRect/>
          </a:stretch>
        </p:blipFill>
        <p:spPr>
          <a:xfrm>
            <a:off x="506942" y="6884219"/>
            <a:ext cx="2305050" cy="1276350"/>
          </a:xfrm>
          <a:prstGeom prst="rect">
            <a:avLst/>
          </a:prstGeom>
        </p:spPr>
      </p:pic>
      <p:pic>
        <p:nvPicPr>
          <p:cNvPr id="26" name="Picture 25">
            <a:extLst>
              <a:ext uri="{FF2B5EF4-FFF2-40B4-BE49-F238E27FC236}">
                <a16:creationId xmlns:a16="http://schemas.microsoft.com/office/drawing/2014/main" id="{00086B2A-4B79-39E4-FBC0-A58ED72B84EF}"/>
              </a:ext>
            </a:extLst>
          </p:cNvPr>
          <p:cNvPicPr>
            <a:picLocks noChangeAspect="1"/>
          </p:cNvPicPr>
          <p:nvPr/>
        </p:nvPicPr>
        <p:blipFill>
          <a:blip r:embed="rId6"/>
          <a:stretch>
            <a:fillRect/>
          </a:stretch>
        </p:blipFill>
        <p:spPr>
          <a:xfrm>
            <a:off x="669667" y="1173835"/>
            <a:ext cx="13291066" cy="60015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dirty="0"/>
          </a:p>
        </p:txBody>
      </p:sp>
      <p:sp>
        <p:nvSpPr>
          <p:cNvPr id="4" name="Text 1"/>
          <p:cNvSpPr/>
          <p:nvPr/>
        </p:nvSpPr>
        <p:spPr>
          <a:xfrm>
            <a:off x="864037" y="1184910"/>
            <a:ext cx="10199489" cy="812125"/>
          </a:xfrm>
          <a:prstGeom prst="rect">
            <a:avLst/>
          </a:prstGeom>
          <a:noFill/>
          <a:ln/>
        </p:spPr>
        <p:txBody>
          <a:bodyPr wrap="none" rtlCol="0" anchor="t"/>
          <a:lstStyle/>
          <a:p>
            <a:pPr marL="0" indent="0">
              <a:lnSpc>
                <a:spcPts val="6395"/>
              </a:lnSpc>
              <a:buNone/>
            </a:pPr>
            <a:r>
              <a:rPr lang="en-US" sz="5116" b="1" dirty="0">
                <a:solidFill>
                  <a:srgbClr val="396AF1"/>
                </a:solidFill>
                <a:latin typeface="Barlow" pitchFamily="34" charset="0"/>
                <a:ea typeface="Barlow" pitchFamily="34" charset="-122"/>
                <a:cs typeface="Barlow" pitchFamily="34" charset="-120"/>
              </a:rPr>
              <a:t>Key Differentiators &amp; Adoption Plan</a:t>
            </a:r>
            <a:endParaRPr lang="en-US" sz="5116" dirty="0"/>
          </a:p>
        </p:txBody>
      </p:sp>
      <p:sp>
        <p:nvSpPr>
          <p:cNvPr id="5" name="Text 2"/>
          <p:cNvSpPr/>
          <p:nvPr/>
        </p:nvSpPr>
        <p:spPr>
          <a:xfrm>
            <a:off x="864037" y="2614136"/>
            <a:ext cx="3248501" cy="406003"/>
          </a:xfrm>
          <a:prstGeom prst="rect">
            <a:avLst/>
          </a:prstGeom>
          <a:noFill/>
          <a:ln/>
        </p:spPr>
        <p:txBody>
          <a:bodyPr wrap="none" rtlCol="0" anchor="t"/>
          <a:lstStyle/>
          <a:p>
            <a:pPr marL="0" indent="0">
              <a:lnSpc>
                <a:spcPts val="3197"/>
              </a:lnSpc>
              <a:buNone/>
            </a:pPr>
            <a:r>
              <a:rPr lang="en-US" sz="2558" b="1" dirty="0">
                <a:solidFill>
                  <a:srgbClr val="396AF1"/>
                </a:solidFill>
                <a:latin typeface="Barlow" pitchFamily="34" charset="0"/>
              </a:rPr>
              <a:t>Personalization by Gen AI</a:t>
            </a:r>
            <a:endParaRPr lang="en-US" sz="2558" dirty="0"/>
          </a:p>
        </p:txBody>
      </p:sp>
      <p:sp>
        <p:nvSpPr>
          <p:cNvPr id="6" name="Text 3"/>
          <p:cNvSpPr/>
          <p:nvPr/>
        </p:nvSpPr>
        <p:spPr>
          <a:xfrm>
            <a:off x="864037" y="3266956"/>
            <a:ext cx="3898821" cy="2765346"/>
          </a:xfrm>
          <a:prstGeom prst="rect">
            <a:avLst/>
          </a:prstGeom>
          <a:noFill/>
          <a:ln/>
        </p:spPr>
        <p:txBody>
          <a:bodyPr wrap="square" rtlCol="0" anchor="t"/>
          <a:lstStyle/>
          <a:p>
            <a:pPr marL="0" indent="0">
              <a:lnSpc>
                <a:spcPts val="3110"/>
              </a:lnSpc>
              <a:buNone/>
            </a:pPr>
            <a:r>
              <a:rPr lang="en-US" sz="1600" dirty="0">
                <a:solidFill>
                  <a:srgbClr val="272525"/>
                </a:solidFill>
                <a:latin typeface="Montserrat" pitchFamily="34" charset="0"/>
                <a:ea typeface="Montserrat" pitchFamily="34" charset="-122"/>
                <a:cs typeface="Montserrat" pitchFamily="34" charset="-120"/>
              </a:rPr>
              <a:t>A generative AI-based chatbot produces more natural, contextually appropriate responses and can be personalized to individual users, while traditional NLP chatbots rely on predefined rules and patterns, limiting their flexibility and ability to handle novel queries or adapt to user preferences.</a:t>
            </a:r>
            <a:endParaRPr lang="en-US" sz="1600" dirty="0"/>
          </a:p>
        </p:txBody>
      </p:sp>
      <p:sp>
        <p:nvSpPr>
          <p:cNvPr id="7" name="Text 4"/>
          <p:cNvSpPr/>
          <p:nvPr/>
        </p:nvSpPr>
        <p:spPr>
          <a:xfrm>
            <a:off x="5963781" y="2614136"/>
            <a:ext cx="3248501" cy="406003"/>
          </a:xfrm>
          <a:prstGeom prst="rect">
            <a:avLst/>
          </a:prstGeom>
          <a:noFill/>
          <a:ln/>
        </p:spPr>
        <p:txBody>
          <a:bodyPr wrap="none" rtlCol="0" anchor="t"/>
          <a:lstStyle/>
          <a:p>
            <a:pPr marL="0" indent="0">
              <a:lnSpc>
                <a:spcPts val="3197"/>
              </a:lnSpc>
              <a:buNone/>
            </a:pPr>
            <a:r>
              <a:rPr lang="en-US" sz="2558" b="1" dirty="0">
                <a:solidFill>
                  <a:srgbClr val="396AF1"/>
                </a:solidFill>
                <a:latin typeface="Barlow" pitchFamily="34" charset="0"/>
              </a:rPr>
              <a:t>Flexibility </a:t>
            </a:r>
            <a:endParaRPr lang="en-US" sz="2558" dirty="0"/>
          </a:p>
        </p:txBody>
      </p:sp>
      <p:sp>
        <p:nvSpPr>
          <p:cNvPr id="8" name="Text 5"/>
          <p:cNvSpPr/>
          <p:nvPr/>
        </p:nvSpPr>
        <p:spPr>
          <a:xfrm>
            <a:off x="5372695" y="3266956"/>
            <a:ext cx="3898821" cy="3555444"/>
          </a:xfrm>
          <a:prstGeom prst="rect">
            <a:avLst/>
          </a:prstGeom>
          <a:noFill/>
          <a:ln/>
        </p:spPr>
        <p:txBody>
          <a:bodyPr wrap="squar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These chatbots handle diverse queries, even unexpected ones. They engage in dynamic conversations, adapting to new topics without being constrained by rigid scripts or decision trees.</a:t>
            </a:r>
            <a:endParaRPr lang="en-US" sz="1944" dirty="0"/>
          </a:p>
        </p:txBody>
      </p:sp>
      <p:sp>
        <p:nvSpPr>
          <p:cNvPr id="9" name="Text 6"/>
          <p:cNvSpPr/>
          <p:nvPr/>
        </p:nvSpPr>
        <p:spPr>
          <a:xfrm>
            <a:off x="9881354" y="2614136"/>
            <a:ext cx="3248501" cy="406003"/>
          </a:xfrm>
          <a:prstGeom prst="rect">
            <a:avLst/>
          </a:prstGeom>
          <a:noFill/>
          <a:ln/>
        </p:spPr>
        <p:txBody>
          <a:bodyPr wrap="none" rtlCol="0" anchor="t"/>
          <a:lstStyle/>
          <a:p>
            <a:pPr marL="0" indent="0">
              <a:lnSpc>
                <a:spcPts val="3197"/>
              </a:lnSpc>
              <a:buNone/>
            </a:pPr>
            <a:r>
              <a:rPr lang="en-US" sz="2558" b="1" dirty="0">
                <a:solidFill>
                  <a:srgbClr val="396AF1"/>
                </a:solidFill>
                <a:latin typeface="Barlow" pitchFamily="34" charset="0"/>
                <a:ea typeface="Barlow" pitchFamily="34" charset="-122"/>
                <a:cs typeface="Barlow" pitchFamily="34" charset="-120"/>
              </a:rPr>
              <a:t>Continuous improvement</a:t>
            </a:r>
            <a:endParaRPr lang="en-US" sz="2558" dirty="0"/>
          </a:p>
        </p:txBody>
      </p:sp>
      <p:sp>
        <p:nvSpPr>
          <p:cNvPr id="10" name="Text 7"/>
          <p:cNvSpPr/>
          <p:nvPr/>
        </p:nvSpPr>
        <p:spPr>
          <a:xfrm>
            <a:off x="9881354" y="3266956"/>
            <a:ext cx="3898821" cy="3160395"/>
          </a:xfrm>
          <a:prstGeom prst="rect">
            <a:avLst/>
          </a:prstGeom>
          <a:noFill/>
          <a:ln/>
        </p:spPr>
        <p:txBody>
          <a:bodyPr wrap="square" rtlCol="0" anchor="t"/>
          <a:lstStyle/>
          <a:p>
            <a:pPr marL="0" indent="0">
              <a:lnSpc>
                <a:spcPts val="3110"/>
              </a:lnSpc>
              <a:buNone/>
            </a:pPr>
            <a:r>
              <a:rPr lang="en-US" sz="1944" dirty="0">
                <a:solidFill>
                  <a:srgbClr val="272525"/>
                </a:solidFill>
                <a:latin typeface="Montserrat" pitchFamily="34" charset="0"/>
                <a:ea typeface="Montserrat" pitchFamily="34" charset="-122"/>
                <a:cs typeface="Montserrat" pitchFamily="34" charset="-120"/>
              </a:rPr>
              <a:t>These chatbots evolve through interactions, staying current with language trends and new information. They self-improve without constant manual updates, unlike traditional NLP chatbots requiring frequent programming.</a:t>
            </a:r>
            <a:endParaRPr lang="en-US" sz="1944" dirty="0"/>
          </a:p>
        </p:txBody>
      </p:sp>
      <p:pic>
        <p:nvPicPr>
          <p:cNvPr id="11" name="Picture 10">
            <a:extLst>
              <a:ext uri="{FF2B5EF4-FFF2-40B4-BE49-F238E27FC236}">
                <a16:creationId xmlns:a16="http://schemas.microsoft.com/office/drawing/2014/main" id="{B5DD1ADE-A620-5F6C-9A4D-43C744A04A33}"/>
              </a:ext>
            </a:extLst>
          </p:cNvPr>
          <p:cNvPicPr>
            <a:picLocks noChangeAspect="1"/>
          </p:cNvPicPr>
          <p:nvPr/>
        </p:nvPicPr>
        <p:blipFill>
          <a:blip r:embed="rId4"/>
          <a:stretch>
            <a:fillRect/>
          </a:stretch>
        </p:blipFill>
        <p:spPr>
          <a:xfrm>
            <a:off x="8888611" y="6822400"/>
            <a:ext cx="5233985" cy="1081087"/>
          </a:xfrm>
          <a:prstGeom prst="rect">
            <a:avLst/>
          </a:prstGeom>
        </p:spPr>
      </p:pic>
      <p:pic>
        <p:nvPicPr>
          <p:cNvPr id="12" name="Picture 11">
            <a:extLst>
              <a:ext uri="{FF2B5EF4-FFF2-40B4-BE49-F238E27FC236}">
                <a16:creationId xmlns:a16="http://schemas.microsoft.com/office/drawing/2014/main" id="{C826BDD5-DDC4-CF95-FB15-C9E28E78691D}"/>
              </a:ext>
            </a:extLst>
          </p:cNvPr>
          <p:cNvPicPr>
            <a:picLocks noChangeAspect="1"/>
          </p:cNvPicPr>
          <p:nvPr/>
        </p:nvPicPr>
        <p:blipFill>
          <a:blip r:embed="rId5"/>
          <a:stretch>
            <a:fillRect/>
          </a:stretch>
        </p:blipFill>
        <p:spPr>
          <a:xfrm>
            <a:off x="506942" y="6861641"/>
            <a:ext cx="2305050" cy="1276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1"/>
          <p:cNvSpPr/>
          <p:nvPr/>
        </p:nvSpPr>
        <p:spPr>
          <a:xfrm>
            <a:off x="5944482" y="326910"/>
            <a:ext cx="7934325" cy="1137047"/>
          </a:xfrm>
          <a:prstGeom prst="rect">
            <a:avLst/>
          </a:prstGeom>
          <a:noFill/>
          <a:ln/>
        </p:spPr>
        <p:txBody>
          <a:bodyPr wrap="square" rtlCol="0" anchor="t"/>
          <a:lstStyle/>
          <a:p>
            <a:pPr marL="0" indent="0">
              <a:lnSpc>
                <a:spcPts val="4476"/>
              </a:lnSpc>
              <a:buNone/>
            </a:pPr>
            <a:r>
              <a:rPr lang="en-US" sz="3581" b="1" dirty="0">
                <a:solidFill>
                  <a:srgbClr val="396AF1"/>
                </a:solidFill>
                <a:latin typeface="Barlow" pitchFamily="34" charset="0"/>
                <a:ea typeface="Barlow" pitchFamily="34" charset="-122"/>
                <a:cs typeface="Barlow" pitchFamily="34" charset="-120"/>
              </a:rPr>
              <a:t>GitHub Repository Link &amp; supporting diagrams, screenshots, if any</a:t>
            </a:r>
            <a:endParaRPr lang="en-US" sz="3581" dirty="0"/>
          </a:p>
        </p:txBody>
      </p:sp>
      <p:pic>
        <p:nvPicPr>
          <p:cNvPr id="16" name="Picture 15">
            <a:extLst>
              <a:ext uri="{FF2B5EF4-FFF2-40B4-BE49-F238E27FC236}">
                <a16:creationId xmlns:a16="http://schemas.microsoft.com/office/drawing/2014/main" id="{E38BE23D-EA3E-9D77-F4A4-678E4226E5EF}"/>
              </a:ext>
            </a:extLst>
          </p:cNvPr>
          <p:cNvPicPr>
            <a:picLocks noChangeAspect="1"/>
          </p:cNvPicPr>
          <p:nvPr/>
        </p:nvPicPr>
        <p:blipFill>
          <a:blip r:embed="rId5"/>
          <a:stretch>
            <a:fillRect/>
          </a:stretch>
        </p:blipFill>
        <p:spPr>
          <a:xfrm>
            <a:off x="9747647" y="7091714"/>
            <a:ext cx="4692120" cy="969164"/>
          </a:xfrm>
          <a:prstGeom prst="rect">
            <a:avLst/>
          </a:prstGeom>
        </p:spPr>
      </p:pic>
      <p:pic>
        <p:nvPicPr>
          <p:cNvPr id="17" name="Picture 16">
            <a:extLst>
              <a:ext uri="{FF2B5EF4-FFF2-40B4-BE49-F238E27FC236}">
                <a16:creationId xmlns:a16="http://schemas.microsoft.com/office/drawing/2014/main" id="{5337DC9C-D75A-BCC2-84CB-B2032613699E}"/>
              </a:ext>
            </a:extLst>
          </p:cNvPr>
          <p:cNvPicPr>
            <a:picLocks noChangeAspect="1"/>
          </p:cNvPicPr>
          <p:nvPr/>
        </p:nvPicPr>
        <p:blipFill>
          <a:blip r:embed="rId6"/>
          <a:stretch>
            <a:fillRect/>
          </a:stretch>
        </p:blipFill>
        <p:spPr>
          <a:xfrm>
            <a:off x="506942" y="6884219"/>
            <a:ext cx="2305050" cy="1276350"/>
          </a:xfrm>
          <a:prstGeom prst="rect">
            <a:avLst/>
          </a:prstGeom>
        </p:spPr>
      </p:pic>
      <p:pic>
        <p:nvPicPr>
          <p:cNvPr id="24" name="Picture 23">
            <a:extLst>
              <a:ext uri="{FF2B5EF4-FFF2-40B4-BE49-F238E27FC236}">
                <a16:creationId xmlns:a16="http://schemas.microsoft.com/office/drawing/2014/main" id="{32698CCA-3FFE-2FC5-E445-A95D6E437EC6}"/>
              </a:ext>
            </a:extLst>
          </p:cNvPr>
          <p:cNvPicPr>
            <a:picLocks noChangeAspect="1"/>
          </p:cNvPicPr>
          <p:nvPr/>
        </p:nvPicPr>
        <p:blipFill>
          <a:blip r:embed="rId7"/>
          <a:stretch>
            <a:fillRect/>
          </a:stretch>
        </p:blipFill>
        <p:spPr>
          <a:xfrm>
            <a:off x="5655733" y="2213735"/>
            <a:ext cx="8467725" cy="4888089"/>
          </a:xfrm>
          <a:prstGeom prst="rect">
            <a:avLst/>
          </a:prstGeom>
        </p:spPr>
      </p:pic>
      <p:sp>
        <p:nvSpPr>
          <p:cNvPr id="25" name="TextBox 24">
            <a:extLst>
              <a:ext uri="{FF2B5EF4-FFF2-40B4-BE49-F238E27FC236}">
                <a16:creationId xmlns:a16="http://schemas.microsoft.com/office/drawing/2014/main" id="{EC6B4CA1-4C22-4957-D1AA-567F09C041EC}"/>
              </a:ext>
            </a:extLst>
          </p:cNvPr>
          <p:cNvSpPr txBox="1"/>
          <p:nvPr/>
        </p:nvSpPr>
        <p:spPr>
          <a:xfrm>
            <a:off x="5734756" y="1560034"/>
            <a:ext cx="8534400" cy="461665"/>
          </a:xfrm>
          <a:prstGeom prst="rect">
            <a:avLst/>
          </a:prstGeom>
          <a:noFill/>
        </p:spPr>
        <p:txBody>
          <a:bodyPr wrap="square" rtlCol="0">
            <a:spAutoFit/>
          </a:bodyPr>
          <a:lstStyle/>
          <a:p>
            <a:r>
              <a:rPr lang="en-IN" sz="2400" dirty="0">
                <a:solidFill>
                  <a:schemeClr val="accent1">
                    <a:lumMod val="75000"/>
                  </a:schemeClr>
                </a:solidFill>
              </a:rPr>
              <a:t>GitHub Link: https://github.com/Harshit-Singh-18/BOB-Sahayak</a:t>
            </a:r>
            <a:endParaRPr lang="en-IN" dirty="0">
              <a:solidFill>
                <a:schemeClr val="accent1">
                  <a:lumMod val="75000"/>
                </a:schemeClr>
              </a:solidFill>
            </a:endParaRPr>
          </a:p>
        </p:txBody>
      </p:sp>
      <p:pic>
        <p:nvPicPr>
          <p:cNvPr id="29" name="Picture 28">
            <a:extLst>
              <a:ext uri="{FF2B5EF4-FFF2-40B4-BE49-F238E27FC236}">
                <a16:creationId xmlns:a16="http://schemas.microsoft.com/office/drawing/2014/main" id="{1601E22D-2852-EC95-260A-C0ED3F92CB7E}"/>
              </a:ext>
            </a:extLst>
          </p:cNvPr>
          <p:cNvPicPr>
            <a:picLocks noChangeAspect="1"/>
          </p:cNvPicPr>
          <p:nvPr/>
        </p:nvPicPr>
        <p:blipFill>
          <a:blip r:embed="rId8"/>
          <a:stretch>
            <a:fillRect/>
          </a:stretch>
        </p:blipFill>
        <p:spPr>
          <a:xfrm>
            <a:off x="0" y="2472268"/>
            <a:ext cx="5486400" cy="3341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5718"/>
            <a:ext cx="14630400" cy="8231743"/>
          </a:xfrm>
          <a:prstGeom prst="rect">
            <a:avLst/>
          </a:prstGeom>
          <a:solidFill>
            <a:srgbClr val="EEEFF5"/>
          </a:solidFill>
          <a:ln/>
        </p:spPr>
      </p:sp>
      <p:sp>
        <p:nvSpPr>
          <p:cNvPr id="5" name="Text 1"/>
          <p:cNvSpPr/>
          <p:nvPr/>
        </p:nvSpPr>
        <p:spPr>
          <a:xfrm>
            <a:off x="1358860" y="3159443"/>
            <a:ext cx="8053387" cy="681395"/>
          </a:xfrm>
          <a:prstGeom prst="rect">
            <a:avLst/>
          </a:prstGeom>
          <a:noFill/>
          <a:ln/>
        </p:spPr>
        <p:txBody>
          <a:bodyPr wrap="none" rtlCol="0" anchor="t"/>
          <a:lstStyle/>
          <a:p>
            <a:pPr marL="0" indent="0">
              <a:lnSpc>
                <a:spcPts val="5366"/>
              </a:lnSpc>
              <a:buNone/>
            </a:pPr>
            <a:r>
              <a:rPr lang="en-US" sz="4293" b="1" dirty="0">
                <a:solidFill>
                  <a:srgbClr val="396AF1"/>
                </a:solidFill>
                <a:latin typeface="Barlow" pitchFamily="34" charset="0"/>
                <a:ea typeface="Barlow" pitchFamily="34" charset="-122"/>
                <a:cs typeface="Barlow" pitchFamily="34" charset="-120"/>
              </a:rPr>
              <a:t>Business Potential and Relevance</a:t>
            </a:r>
            <a:endParaRPr lang="en-US" sz="4293" dirty="0"/>
          </a:p>
        </p:txBody>
      </p:sp>
      <p:pic>
        <p:nvPicPr>
          <p:cNvPr id="6" name="Image 2" descr="preencoded.png"/>
          <p:cNvPicPr>
            <a:picLocks noChangeAspect="1"/>
          </p:cNvPicPr>
          <p:nvPr/>
        </p:nvPicPr>
        <p:blipFill>
          <a:blip r:embed="rId4"/>
          <a:stretch>
            <a:fillRect/>
          </a:stretch>
        </p:blipFill>
        <p:spPr>
          <a:xfrm>
            <a:off x="1358860" y="4151590"/>
            <a:ext cx="517922" cy="517922"/>
          </a:xfrm>
          <a:prstGeom prst="rect">
            <a:avLst/>
          </a:prstGeom>
        </p:spPr>
      </p:pic>
      <p:sp>
        <p:nvSpPr>
          <p:cNvPr id="7" name="Text 2"/>
          <p:cNvSpPr/>
          <p:nvPr/>
        </p:nvSpPr>
        <p:spPr>
          <a:xfrm>
            <a:off x="1358860" y="4876681"/>
            <a:ext cx="2725936" cy="340757"/>
          </a:xfrm>
          <a:prstGeom prst="rect">
            <a:avLst/>
          </a:prstGeom>
          <a:noFill/>
          <a:ln/>
        </p:spPr>
        <p:txBody>
          <a:bodyPr wrap="none" rtlCol="0" anchor="t"/>
          <a:lstStyle/>
          <a:p>
            <a:pPr marL="0" indent="0" algn="l">
              <a:lnSpc>
                <a:spcPts val="2683"/>
              </a:lnSpc>
              <a:buNone/>
            </a:pPr>
            <a:r>
              <a:rPr lang="en-US" sz="2146" b="1" dirty="0">
                <a:solidFill>
                  <a:srgbClr val="396AF1"/>
                </a:solidFill>
                <a:latin typeface="Barlow" pitchFamily="34" charset="0"/>
              </a:rPr>
              <a:t>Data Embeddings</a:t>
            </a:r>
            <a:endParaRPr lang="en-US" sz="2146" dirty="0"/>
          </a:p>
        </p:txBody>
      </p:sp>
      <p:sp>
        <p:nvSpPr>
          <p:cNvPr id="8" name="Text 3"/>
          <p:cNvSpPr/>
          <p:nvPr/>
        </p:nvSpPr>
        <p:spPr>
          <a:xfrm>
            <a:off x="1358860" y="5181183"/>
            <a:ext cx="4074438" cy="1988820"/>
          </a:xfrm>
          <a:prstGeom prst="rect">
            <a:avLst/>
          </a:prstGeom>
          <a:noFill/>
          <a:ln/>
        </p:spPr>
        <p:txBody>
          <a:bodyPr wrap="square" rtlCol="0" anchor="t"/>
          <a:lstStyle/>
          <a:p>
            <a:pPr marL="0" indent="0" algn="l">
              <a:lnSpc>
                <a:spcPts val="2610"/>
              </a:lnSpc>
              <a:buNone/>
            </a:pPr>
            <a:r>
              <a:rPr lang="en-US" sz="1400" dirty="0">
                <a:solidFill>
                  <a:srgbClr val="272525"/>
                </a:solidFill>
                <a:latin typeface="Montserrat" pitchFamily="34" charset="0"/>
                <a:ea typeface="Montserrat" pitchFamily="34" charset="-122"/>
                <a:cs typeface="Montserrat" pitchFamily="34" charset="-120"/>
              </a:rPr>
              <a:t>The AI system collects and analyzes vast amounts of customer interaction data, providing valuable insights into customer behavior and preferences. This information can drive product development, inform marketing strategies, and increase cross-selling opportunities etc.</a:t>
            </a:r>
            <a:endParaRPr lang="en-US" sz="1400" dirty="0"/>
          </a:p>
        </p:txBody>
      </p:sp>
      <p:pic>
        <p:nvPicPr>
          <p:cNvPr id="9" name="Image 3" descr="preencoded.png"/>
          <p:cNvPicPr>
            <a:picLocks noChangeAspect="1"/>
          </p:cNvPicPr>
          <p:nvPr/>
        </p:nvPicPr>
        <p:blipFill>
          <a:blip r:embed="rId5"/>
          <a:stretch>
            <a:fillRect/>
          </a:stretch>
        </p:blipFill>
        <p:spPr>
          <a:xfrm>
            <a:off x="5433298" y="4151590"/>
            <a:ext cx="517922" cy="517922"/>
          </a:xfrm>
          <a:prstGeom prst="rect">
            <a:avLst/>
          </a:prstGeom>
        </p:spPr>
      </p:pic>
      <p:sp>
        <p:nvSpPr>
          <p:cNvPr id="10" name="Text 4"/>
          <p:cNvSpPr/>
          <p:nvPr/>
        </p:nvSpPr>
        <p:spPr>
          <a:xfrm>
            <a:off x="5385553" y="4680682"/>
            <a:ext cx="2725936" cy="681395"/>
          </a:xfrm>
          <a:prstGeom prst="rect">
            <a:avLst/>
          </a:prstGeom>
          <a:noFill/>
          <a:ln/>
        </p:spPr>
        <p:txBody>
          <a:bodyPr wrap="none" rtlCol="0" anchor="t"/>
          <a:lstStyle/>
          <a:p>
            <a:pPr marL="0" indent="0" algn="l">
              <a:lnSpc>
                <a:spcPts val="2683"/>
              </a:lnSpc>
              <a:buNone/>
            </a:pPr>
            <a:r>
              <a:rPr lang="en-US" sz="2146" b="1" dirty="0">
                <a:solidFill>
                  <a:srgbClr val="396AF1"/>
                </a:solidFill>
                <a:latin typeface="Barlow" pitchFamily="34" charset="0"/>
                <a:ea typeface="Barlow" pitchFamily="34" charset="-122"/>
                <a:cs typeface="Barlow" pitchFamily="34" charset="-120"/>
              </a:rPr>
              <a:t>Enhanced customer service</a:t>
            </a:r>
          </a:p>
          <a:p>
            <a:pPr marL="0" indent="0" algn="l">
              <a:lnSpc>
                <a:spcPts val="2683"/>
              </a:lnSpc>
              <a:buNone/>
            </a:pPr>
            <a:r>
              <a:rPr lang="en-US" sz="2146" b="1" dirty="0">
                <a:solidFill>
                  <a:srgbClr val="396AF1"/>
                </a:solidFill>
                <a:latin typeface="Barlow" pitchFamily="34" charset="0"/>
              </a:rPr>
              <a:t>and Personalization </a:t>
            </a:r>
            <a:endParaRPr lang="en-US" sz="2146" dirty="0"/>
          </a:p>
        </p:txBody>
      </p:sp>
      <p:sp>
        <p:nvSpPr>
          <p:cNvPr id="11" name="Text 5"/>
          <p:cNvSpPr/>
          <p:nvPr/>
        </p:nvSpPr>
        <p:spPr>
          <a:xfrm>
            <a:off x="5433298" y="5341739"/>
            <a:ext cx="3763685" cy="2320290"/>
          </a:xfrm>
          <a:prstGeom prst="rect">
            <a:avLst/>
          </a:prstGeom>
          <a:noFill/>
          <a:ln/>
        </p:spPr>
        <p:txBody>
          <a:bodyPr wrap="square" rtlCol="0" anchor="t"/>
          <a:lstStyle/>
          <a:p>
            <a:pPr marL="0" indent="0" algn="l">
              <a:lnSpc>
                <a:spcPts val="2610"/>
              </a:lnSpc>
              <a:buNone/>
            </a:pPr>
            <a:r>
              <a:rPr lang="en-US" sz="1550" dirty="0">
                <a:solidFill>
                  <a:srgbClr val="272525"/>
                </a:solidFill>
                <a:latin typeface="Montserrat" pitchFamily="34" charset="0"/>
                <a:ea typeface="Montserrat" pitchFamily="34" charset="-122"/>
                <a:cs typeface="Montserrat" pitchFamily="34" charset="-120"/>
              </a:rPr>
              <a:t>The AI-driven chatbot provides 24/7, tailored support based on each client's financial history. This personalized approach improves customer satisfaction, increases engagement, and potentially boosts customer loyalty and retention rates.</a:t>
            </a:r>
            <a:endParaRPr lang="en-US" sz="1550" dirty="0"/>
          </a:p>
        </p:txBody>
      </p:sp>
      <p:pic>
        <p:nvPicPr>
          <p:cNvPr id="12" name="Image 4" descr="preencoded.png"/>
          <p:cNvPicPr>
            <a:picLocks noChangeAspect="1"/>
          </p:cNvPicPr>
          <p:nvPr/>
        </p:nvPicPr>
        <p:blipFill>
          <a:blip r:embed="rId6"/>
          <a:stretch>
            <a:fillRect/>
          </a:stretch>
        </p:blipFill>
        <p:spPr>
          <a:xfrm>
            <a:off x="9507736" y="4151590"/>
            <a:ext cx="517922" cy="517922"/>
          </a:xfrm>
          <a:prstGeom prst="rect">
            <a:avLst/>
          </a:prstGeom>
        </p:spPr>
      </p:pic>
      <p:sp>
        <p:nvSpPr>
          <p:cNvPr id="13" name="Text 6"/>
          <p:cNvSpPr/>
          <p:nvPr/>
        </p:nvSpPr>
        <p:spPr>
          <a:xfrm>
            <a:off x="9507736" y="4876681"/>
            <a:ext cx="2725936" cy="340757"/>
          </a:xfrm>
          <a:prstGeom prst="rect">
            <a:avLst/>
          </a:prstGeom>
          <a:noFill/>
          <a:ln/>
        </p:spPr>
        <p:txBody>
          <a:bodyPr wrap="none" rtlCol="0" anchor="t"/>
          <a:lstStyle/>
          <a:p>
            <a:pPr marL="0" indent="0" algn="l">
              <a:lnSpc>
                <a:spcPts val="2683"/>
              </a:lnSpc>
              <a:buNone/>
            </a:pPr>
            <a:r>
              <a:rPr lang="en-US" sz="2146" b="1" dirty="0">
                <a:solidFill>
                  <a:srgbClr val="396AF1"/>
                </a:solidFill>
                <a:latin typeface="Barlow" pitchFamily="34" charset="0"/>
                <a:ea typeface="Barlow" pitchFamily="34" charset="-122"/>
                <a:cs typeface="Barlow" pitchFamily="34" charset="-120"/>
              </a:rPr>
              <a:t>Robust security and compliance</a:t>
            </a:r>
            <a:endParaRPr lang="en-US" sz="2146" dirty="0"/>
          </a:p>
        </p:txBody>
      </p:sp>
      <p:sp>
        <p:nvSpPr>
          <p:cNvPr id="14" name="Text 7"/>
          <p:cNvSpPr/>
          <p:nvPr/>
        </p:nvSpPr>
        <p:spPr>
          <a:xfrm>
            <a:off x="9507736" y="5194566"/>
            <a:ext cx="4355020" cy="2320290"/>
          </a:xfrm>
          <a:prstGeom prst="rect">
            <a:avLst/>
          </a:prstGeom>
          <a:noFill/>
          <a:ln/>
        </p:spPr>
        <p:txBody>
          <a:bodyPr wrap="square" rtlCol="0" anchor="t"/>
          <a:lstStyle/>
          <a:p>
            <a:pPr marL="0" indent="0" algn="l">
              <a:lnSpc>
                <a:spcPts val="2610"/>
              </a:lnSpc>
              <a:buNone/>
            </a:pPr>
            <a:r>
              <a:rPr lang="en-US" sz="1400" dirty="0">
                <a:solidFill>
                  <a:srgbClr val="272525"/>
                </a:solidFill>
                <a:latin typeface="Montserrat" pitchFamily="34" charset="0"/>
                <a:ea typeface="Montserrat" pitchFamily="34" charset="-122"/>
                <a:cs typeface="Montserrat" pitchFamily="34" charset="-120"/>
              </a:rPr>
              <a:t>The system incorporates advanced verification protocols and security linters to protect against Common Vulnerabilities and Exposures (CVEs). This ensures data confidentiality, helps in fraud detection, and maintains compliance with banking regulations</a:t>
            </a:r>
            <a:endParaRPr lang="en-US" sz="1400" dirty="0"/>
          </a:p>
        </p:txBody>
      </p:sp>
      <p:pic>
        <p:nvPicPr>
          <p:cNvPr id="15" name="Picture 14">
            <a:extLst>
              <a:ext uri="{FF2B5EF4-FFF2-40B4-BE49-F238E27FC236}">
                <a16:creationId xmlns:a16="http://schemas.microsoft.com/office/drawing/2014/main" id="{62146FE9-FECC-2174-C829-651DF773808C}"/>
              </a:ext>
            </a:extLst>
          </p:cNvPr>
          <p:cNvPicPr>
            <a:picLocks noChangeAspect="1"/>
          </p:cNvPicPr>
          <p:nvPr/>
        </p:nvPicPr>
        <p:blipFill>
          <a:blip r:embed="rId7"/>
          <a:stretch>
            <a:fillRect/>
          </a:stretch>
        </p:blipFill>
        <p:spPr>
          <a:xfrm>
            <a:off x="10450050" y="7432638"/>
            <a:ext cx="3868793" cy="799105"/>
          </a:xfrm>
          <a:prstGeom prst="rect">
            <a:avLst/>
          </a:prstGeom>
        </p:spPr>
      </p:pic>
      <p:pic>
        <p:nvPicPr>
          <p:cNvPr id="16" name="Picture 15">
            <a:extLst>
              <a:ext uri="{FF2B5EF4-FFF2-40B4-BE49-F238E27FC236}">
                <a16:creationId xmlns:a16="http://schemas.microsoft.com/office/drawing/2014/main" id="{BD31257C-43EE-B0F0-C589-6919E3CD9276}"/>
              </a:ext>
            </a:extLst>
          </p:cNvPr>
          <p:cNvPicPr>
            <a:picLocks noChangeAspect="1"/>
          </p:cNvPicPr>
          <p:nvPr/>
        </p:nvPicPr>
        <p:blipFill>
          <a:blip r:embed="rId8"/>
          <a:stretch>
            <a:fillRect/>
          </a:stretch>
        </p:blipFill>
        <p:spPr>
          <a:xfrm>
            <a:off x="-105222" y="7056835"/>
            <a:ext cx="2305050" cy="1276350"/>
          </a:xfrm>
          <a:prstGeom prst="rect">
            <a:avLst/>
          </a:prstGeom>
        </p:spPr>
      </p:pic>
      <p:pic>
        <p:nvPicPr>
          <p:cNvPr id="18" name="Picture 17">
            <a:extLst>
              <a:ext uri="{FF2B5EF4-FFF2-40B4-BE49-F238E27FC236}">
                <a16:creationId xmlns:a16="http://schemas.microsoft.com/office/drawing/2014/main" id="{63F61196-FA7D-8118-4153-A151041B9D21}"/>
              </a:ext>
            </a:extLst>
          </p:cNvPr>
          <p:cNvPicPr>
            <a:picLocks noChangeAspect="1"/>
          </p:cNvPicPr>
          <p:nvPr/>
        </p:nvPicPr>
        <p:blipFill>
          <a:blip r:embed="rId9"/>
          <a:stretch>
            <a:fillRect/>
          </a:stretch>
        </p:blipFill>
        <p:spPr>
          <a:xfrm>
            <a:off x="0" y="-2144"/>
            <a:ext cx="5427548" cy="3039427"/>
          </a:xfrm>
          <a:prstGeom prst="rect">
            <a:avLst/>
          </a:prstGeom>
        </p:spPr>
      </p:pic>
      <p:pic>
        <p:nvPicPr>
          <p:cNvPr id="20" name="Picture 19">
            <a:extLst>
              <a:ext uri="{FF2B5EF4-FFF2-40B4-BE49-F238E27FC236}">
                <a16:creationId xmlns:a16="http://schemas.microsoft.com/office/drawing/2014/main" id="{4205BCF3-FD62-4FB0-D8BF-2AB004235179}"/>
              </a:ext>
            </a:extLst>
          </p:cNvPr>
          <p:cNvPicPr>
            <a:picLocks noChangeAspect="1"/>
          </p:cNvPicPr>
          <p:nvPr/>
        </p:nvPicPr>
        <p:blipFill>
          <a:blip r:embed="rId10"/>
          <a:stretch>
            <a:fillRect/>
          </a:stretch>
        </p:blipFill>
        <p:spPr>
          <a:xfrm>
            <a:off x="5460149" y="0"/>
            <a:ext cx="5140118" cy="3035034"/>
          </a:xfrm>
          <a:prstGeom prst="rect">
            <a:avLst/>
          </a:prstGeom>
        </p:spPr>
      </p:pic>
      <p:pic>
        <p:nvPicPr>
          <p:cNvPr id="24" name="Picture 23">
            <a:extLst>
              <a:ext uri="{FF2B5EF4-FFF2-40B4-BE49-F238E27FC236}">
                <a16:creationId xmlns:a16="http://schemas.microsoft.com/office/drawing/2014/main" id="{D5C1989E-9829-E7CB-7E14-684ECB3A2015}"/>
              </a:ext>
            </a:extLst>
          </p:cNvPr>
          <p:cNvPicPr>
            <a:picLocks noChangeAspect="1"/>
          </p:cNvPicPr>
          <p:nvPr/>
        </p:nvPicPr>
        <p:blipFill>
          <a:blip r:embed="rId11"/>
          <a:stretch>
            <a:fillRect/>
          </a:stretch>
        </p:blipFill>
        <p:spPr>
          <a:xfrm>
            <a:off x="10600266" y="-2145"/>
            <a:ext cx="3995257" cy="30350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60098" y="2455307"/>
            <a:ext cx="5054203" cy="3318986"/>
          </a:xfrm>
          <a:prstGeom prst="rect">
            <a:avLst/>
          </a:prstGeom>
        </p:spPr>
      </p:pic>
      <p:sp>
        <p:nvSpPr>
          <p:cNvPr id="6" name="Text 1"/>
          <p:cNvSpPr/>
          <p:nvPr/>
        </p:nvSpPr>
        <p:spPr>
          <a:xfrm>
            <a:off x="604837" y="1410414"/>
            <a:ext cx="7531656" cy="568523"/>
          </a:xfrm>
          <a:prstGeom prst="rect">
            <a:avLst/>
          </a:prstGeom>
          <a:noFill/>
          <a:ln/>
        </p:spPr>
        <p:txBody>
          <a:bodyPr wrap="none" rtlCol="0" anchor="t"/>
          <a:lstStyle/>
          <a:p>
            <a:pPr marL="0" indent="0">
              <a:lnSpc>
                <a:spcPts val="4476"/>
              </a:lnSpc>
              <a:buNone/>
            </a:pPr>
            <a:r>
              <a:rPr lang="en-US" sz="3581" b="1" dirty="0">
                <a:solidFill>
                  <a:srgbClr val="396AF1"/>
                </a:solidFill>
                <a:latin typeface="Barlow" pitchFamily="34" charset="0"/>
                <a:ea typeface="Barlow" pitchFamily="34" charset="-122"/>
                <a:cs typeface="Barlow" pitchFamily="34" charset="-120"/>
              </a:rPr>
              <a:t>Uniqueness of Approach and Solution</a:t>
            </a:r>
            <a:endParaRPr lang="en-US" sz="3581" dirty="0"/>
          </a:p>
        </p:txBody>
      </p:sp>
      <p:sp>
        <p:nvSpPr>
          <p:cNvPr id="7" name="Shape 2"/>
          <p:cNvSpPr/>
          <p:nvPr/>
        </p:nvSpPr>
        <p:spPr>
          <a:xfrm>
            <a:off x="604837" y="2432447"/>
            <a:ext cx="388739" cy="388739"/>
          </a:xfrm>
          <a:prstGeom prst="roundRect">
            <a:avLst>
              <a:gd name="adj" fmla="val 26674"/>
            </a:avLst>
          </a:prstGeom>
          <a:solidFill>
            <a:srgbClr val="EEEFF5"/>
          </a:solidFill>
          <a:ln/>
        </p:spPr>
      </p:sp>
      <p:sp>
        <p:nvSpPr>
          <p:cNvPr id="8" name="Text 3"/>
          <p:cNvSpPr/>
          <p:nvPr/>
        </p:nvSpPr>
        <p:spPr>
          <a:xfrm>
            <a:off x="750808" y="2490311"/>
            <a:ext cx="96679" cy="272891"/>
          </a:xfrm>
          <a:prstGeom prst="rect">
            <a:avLst/>
          </a:prstGeom>
          <a:noFill/>
          <a:ln/>
        </p:spPr>
        <p:txBody>
          <a:bodyPr wrap="none" rtlCol="0" anchor="t"/>
          <a:lstStyle/>
          <a:p>
            <a:pPr marL="0" indent="0" algn="ctr">
              <a:lnSpc>
                <a:spcPts val="2149"/>
              </a:lnSpc>
              <a:buNone/>
            </a:pPr>
            <a:r>
              <a:rPr lang="en-US" sz="2149" b="1" dirty="0">
                <a:solidFill>
                  <a:srgbClr val="396AF1"/>
                </a:solidFill>
                <a:latin typeface="Barlow" pitchFamily="34" charset="0"/>
                <a:ea typeface="Barlow" pitchFamily="34" charset="-122"/>
                <a:cs typeface="Barlow" pitchFamily="34" charset="-120"/>
              </a:rPr>
              <a:t>1</a:t>
            </a:r>
            <a:endParaRPr lang="en-US" sz="2149" dirty="0"/>
          </a:p>
        </p:txBody>
      </p:sp>
      <p:sp>
        <p:nvSpPr>
          <p:cNvPr id="9" name="Text 4"/>
          <p:cNvSpPr/>
          <p:nvPr/>
        </p:nvSpPr>
        <p:spPr>
          <a:xfrm>
            <a:off x="1166336" y="2432447"/>
            <a:ext cx="2273856" cy="284202"/>
          </a:xfrm>
          <a:prstGeom prst="rect">
            <a:avLst/>
          </a:prstGeom>
          <a:noFill/>
          <a:ln/>
        </p:spPr>
        <p:txBody>
          <a:bodyPr wrap="none" rtlCol="0" anchor="t"/>
          <a:lstStyle/>
          <a:p>
            <a:pPr marL="0" indent="0">
              <a:lnSpc>
                <a:spcPts val="2238"/>
              </a:lnSpc>
              <a:buNone/>
            </a:pPr>
            <a:r>
              <a:rPr lang="en-US" sz="1791" b="1" dirty="0">
                <a:solidFill>
                  <a:srgbClr val="396AF1"/>
                </a:solidFill>
                <a:latin typeface="Barlow" pitchFamily="34" charset="0"/>
                <a:ea typeface="Barlow" pitchFamily="34" charset="-122"/>
                <a:cs typeface="Barlow" pitchFamily="34" charset="-120"/>
              </a:rPr>
              <a:t>Brand Ambassador as  AI avatar</a:t>
            </a:r>
            <a:endParaRPr lang="en-US" sz="1791" dirty="0"/>
          </a:p>
        </p:txBody>
      </p:sp>
      <p:sp>
        <p:nvSpPr>
          <p:cNvPr id="10" name="Text 5"/>
          <p:cNvSpPr/>
          <p:nvPr/>
        </p:nvSpPr>
        <p:spPr>
          <a:xfrm>
            <a:off x="1166336" y="2707051"/>
            <a:ext cx="7372826" cy="829747"/>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The chatbot features a digital representation of brand ambassador Sumit </a:t>
            </a:r>
            <a:r>
              <a:rPr lang="en-US" sz="1361" dirty="0" err="1">
                <a:solidFill>
                  <a:srgbClr val="272525"/>
                </a:solidFill>
                <a:latin typeface="Montserrat" pitchFamily="34" charset="0"/>
                <a:ea typeface="Montserrat" pitchFamily="34" charset="-122"/>
                <a:cs typeface="Montserrat" pitchFamily="34" charset="-120"/>
              </a:rPr>
              <a:t>Nagal</a:t>
            </a:r>
            <a:r>
              <a:rPr lang="en-US" sz="1361" dirty="0">
                <a:solidFill>
                  <a:srgbClr val="272525"/>
                </a:solidFill>
                <a:latin typeface="Montserrat" pitchFamily="34" charset="0"/>
                <a:ea typeface="Montserrat" pitchFamily="34" charset="-122"/>
                <a:cs typeface="Montserrat" pitchFamily="34" charset="-120"/>
              </a:rPr>
              <a:t>, creating a unique and engaging interface. This celebrity-driven AI offers a novel blend of familiarity and advanced technology, potentially increasing user engagement and fostering stronger brand loyalty among customers.</a:t>
            </a:r>
            <a:endParaRPr lang="en-US" sz="1361" dirty="0"/>
          </a:p>
        </p:txBody>
      </p:sp>
      <p:sp>
        <p:nvSpPr>
          <p:cNvPr id="11" name="Shape 6"/>
          <p:cNvSpPr/>
          <p:nvPr/>
        </p:nvSpPr>
        <p:spPr>
          <a:xfrm>
            <a:off x="604837" y="4017050"/>
            <a:ext cx="388739" cy="388739"/>
          </a:xfrm>
          <a:prstGeom prst="roundRect">
            <a:avLst>
              <a:gd name="adj" fmla="val 26674"/>
            </a:avLst>
          </a:prstGeom>
          <a:solidFill>
            <a:srgbClr val="EEEFF5"/>
          </a:solidFill>
          <a:ln/>
        </p:spPr>
      </p:sp>
      <p:sp>
        <p:nvSpPr>
          <p:cNvPr id="12" name="Text 7"/>
          <p:cNvSpPr/>
          <p:nvPr/>
        </p:nvSpPr>
        <p:spPr>
          <a:xfrm>
            <a:off x="722828" y="4074914"/>
            <a:ext cx="152757" cy="272891"/>
          </a:xfrm>
          <a:prstGeom prst="rect">
            <a:avLst/>
          </a:prstGeom>
          <a:noFill/>
          <a:ln/>
        </p:spPr>
        <p:txBody>
          <a:bodyPr wrap="none" rtlCol="0" anchor="t"/>
          <a:lstStyle/>
          <a:p>
            <a:pPr marL="0" indent="0" algn="ctr">
              <a:lnSpc>
                <a:spcPts val="2149"/>
              </a:lnSpc>
              <a:buNone/>
            </a:pPr>
            <a:r>
              <a:rPr lang="en-US" sz="2149" b="1" dirty="0">
                <a:solidFill>
                  <a:srgbClr val="396AF1"/>
                </a:solidFill>
                <a:latin typeface="Barlow" pitchFamily="34" charset="0"/>
                <a:ea typeface="Barlow" pitchFamily="34" charset="-122"/>
                <a:cs typeface="Barlow" pitchFamily="34" charset="-120"/>
              </a:rPr>
              <a:t>2</a:t>
            </a:r>
            <a:endParaRPr lang="en-US" sz="2149" dirty="0"/>
          </a:p>
        </p:txBody>
      </p:sp>
      <p:sp>
        <p:nvSpPr>
          <p:cNvPr id="13" name="Text 8"/>
          <p:cNvSpPr/>
          <p:nvPr/>
        </p:nvSpPr>
        <p:spPr>
          <a:xfrm>
            <a:off x="1166336" y="4017050"/>
            <a:ext cx="2273856" cy="284202"/>
          </a:xfrm>
          <a:prstGeom prst="rect">
            <a:avLst/>
          </a:prstGeom>
          <a:noFill/>
          <a:ln/>
        </p:spPr>
        <p:txBody>
          <a:bodyPr wrap="none" rtlCol="0" anchor="t"/>
          <a:lstStyle/>
          <a:p>
            <a:pPr marL="0" indent="0">
              <a:lnSpc>
                <a:spcPts val="2238"/>
              </a:lnSpc>
              <a:buNone/>
            </a:pPr>
            <a:r>
              <a:rPr lang="en-US" sz="1791" b="1" dirty="0">
                <a:solidFill>
                  <a:srgbClr val="396AF1"/>
                </a:solidFill>
                <a:latin typeface="Barlow" pitchFamily="34" charset="0"/>
                <a:ea typeface="Barlow" pitchFamily="34" charset="-122"/>
                <a:cs typeface="Barlow" pitchFamily="34" charset="-120"/>
              </a:rPr>
              <a:t>RAG-enhanced knowledge base</a:t>
            </a:r>
            <a:endParaRPr lang="en-US" sz="1791" dirty="0"/>
          </a:p>
        </p:txBody>
      </p:sp>
      <p:sp>
        <p:nvSpPr>
          <p:cNvPr id="14" name="Text 9"/>
          <p:cNvSpPr/>
          <p:nvPr/>
        </p:nvSpPr>
        <p:spPr>
          <a:xfrm>
            <a:off x="1166336" y="4245637"/>
            <a:ext cx="7372826" cy="829747"/>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The system utilizes Retrieval-Augmented Generation (RAG) to integrate comprehensive Bank of Baroda product information. This approach combines large language models with a curated knowledge base, ensuring highly accurate, up-to-date, and context-specific responses, surpassing standard chatbots in reliability and relevance.</a:t>
            </a:r>
            <a:endParaRPr lang="en-US" sz="1361" dirty="0"/>
          </a:p>
        </p:txBody>
      </p:sp>
      <p:sp>
        <p:nvSpPr>
          <p:cNvPr id="15" name="Shape 10"/>
          <p:cNvSpPr/>
          <p:nvPr/>
        </p:nvSpPr>
        <p:spPr>
          <a:xfrm>
            <a:off x="604837" y="5601653"/>
            <a:ext cx="388739" cy="388739"/>
          </a:xfrm>
          <a:prstGeom prst="roundRect">
            <a:avLst>
              <a:gd name="adj" fmla="val 26674"/>
            </a:avLst>
          </a:prstGeom>
          <a:solidFill>
            <a:srgbClr val="EEEFF5"/>
          </a:solidFill>
          <a:ln/>
        </p:spPr>
      </p:sp>
      <p:sp>
        <p:nvSpPr>
          <p:cNvPr id="16" name="Text 11"/>
          <p:cNvSpPr/>
          <p:nvPr/>
        </p:nvSpPr>
        <p:spPr>
          <a:xfrm>
            <a:off x="759856" y="5752016"/>
            <a:ext cx="147399" cy="272891"/>
          </a:xfrm>
          <a:prstGeom prst="rect">
            <a:avLst/>
          </a:prstGeom>
          <a:noFill/>
          <a:ln/>
        </p:spPr>
        <p:txBody>
          <a:bodyPr wrap="none" rtlCol="0" anchor="t"/>
          <a:lstStyle/>
          <a:p>
            <a:pPr marL="0" indent="0" algn="ctr">
              <a:lnSpc>
                <a:spcPts val="2149"/>
              </a:lnSpc>
              <a:buNone/>
            </a:pPr>
            <a:r>
              <a:rPr lang="en-US" sz="2149" b="1" dirty="0">
                <a:solidFill>
                  <a:srgbClr val="396AF1"/>
                </a:solidFill>
                <a:latin typeface="Barlow" pitchFamily="34" charset="0"/>
                <a:ea typeface="Barlow" pitchFamily="34" charset="-122"/>
                <a:cs typeface="Barlow" pitchFamily="34" charset="-120"/>
              </a:rPr>
              <a:t>3</a:t>
            </a:r>
            <a:endParaRPr lang="en-US" sz="2149" dirty="0"/>
          </a:p>
        </p:txBody>
      </p:sp>
      <p:sp>
        <p:nvSpPr>
          <p:cNvPr id="17" name="Text 12"/>
          <p:cNvSpPr/>
          <p:nvPr/>
        </p:nvSpPr>
        <p:spPr>
          <a:xfrm>
            <a:off x="1209674" y="5705237"/>
            <a:ext cx="2273856" cy="284202"/>
          </a:xfrm>
          <a:prstGeom prst="rect">
            <a:avLst/>
          </a:prstGeom>
          <a:noFill/>
          <a:ln/>
        </p:spPr>
        <p:txBody>
          <a:bodyPr wrap="none" rtlCol="0" anchor="t"/>
          <a:lstStyle/>
          <a:p>
            <a:pPr marL="0" indent="0">
              <a:lnSpc>
                <a:spcPts val="2238"/>
              </a:lnSpc>
              <a:buNone/>
            </a:pPr>
            <a:r>
              <a:rPr lang="en-US" sz="1791" b="1" dirty="0">
                <a:solidFill>
                  <a:srgbClr val="396AF1"/>
                </a:solidFill>
                <a:latin typeface="Barlow" pitchFamily="34" charset="0"/>
                <a:ea typeface="Barlow" pitchFamily="34" charset="-122"/>
                <a:cs typeface="Barlow" pitchFamily="34" charset="-120"/>
              </a:rPr>
              <a:t>Adaptive memory and cross-platform consistency</a:t>
            </a:r>
            <a:endParaRPr lang="en-US" sz="1791" dirty="0"/>
          </a:p>
        </p:txBody>
      </p:sp>
      <p:sp>
        <p:nvSpPr>
          <p:cNvPr id="18" name="Text 13"/>
          <p:cNvSpPr/>
          <p:nvPr/>
        </p:nvSpPr>
        <p:spPr>
          <a:xfrm>
            <a:off x="1166336" y="5989439"/>
            <a:ext cx="7372826" cy="1133850"/>
          </a:xfrm>
          <a:prstGeom prst="rect">
            <a:avLst/>
          </a:prstGeom>
          <a:noFill/>
          <a:ln/>
        </p:spPr>
        <p:txBody>
          <a:bodyPr wrap="square" rtlCol="0" anchor="t"/>
          <a:lstStyle/>
          <a:p>
            <a:pPr marL="0" indent="0">
              <a:lnSpc>
                <a:spcPts val="2177"/>
              </a:lnSpc>
              <a:buNone/>
            </a:pPr>
            <a:r>
              <a:rPr lang="en-US" sz="1361" dirty="0">
                <a:solidFill>
                  <a:srgbClr val="272525"/>
                </a:solidFill>
                <a:latin typeface="Montserrat" pitchFamily="34" charset="0"/>
                <a:ea typeface="Montserrat" pitchFamily="34" charset="-122"/>
                <a:cs typeface="Montserrat" pitchFamily="34" charset="-120"/>
              </a:rPr>
              <a:t>The AI remembers previous user interactions and maintains consistency across various platforms, creating a seamless omnichannel experience. This feature, combined with real-time personalization based on financial history</a:t>
            </a:r>
            <a:endParaRPr lang="en-US" sz="1361" dirty="0"/>
          </a:p>
        </p:txBody>
      </p:sp>
      <p:pic>
        <p:nvPicPr>
          <p:cNvPr id="19" name="Picture 18">
            <a:extLst>
              <a:ext uri="{FF2B5EF4-FFF2-40B4-BE49-F238E27FC236}">
                <a16:creationId xmlns:a16="http://schemas.microsoft.com/office/drawing/2014/main" id="{BC82E345-CBD3-105E-B06E-9C63F5E40D7D}"/>
              </a:ext>
            </a:extLst>
          </p:cNvPr>
          <p:cNvPicPr>
            <a:picLocks noChangeAspect="1"/>
          </p:cNvPicPr>
          <p:nvPr/>
        </p:nvPicPr>
        <p:blipFill>
          <a:blip r:embed="rId6"/>
          <a:stretch>
            <a:fillRect/>
          </a:stretch>
        </p:blipFill>
        <p:spPr>
          <a:xfrm>
            <a:off x="9216522" y="6404312"/>
            <a:ext cx="4861454" cy="1004140"/>
          </a:xfrm>
          <a:prstGeom prst="rect">
            <a:avLst/>
          </a:prstGeom>
        </p:spPr>
      </p:pic>
      <p:pic>
        <p:nvPicPr>
          <p:cNvPr id="20" name="Picture 19">
            <a:extLst>
              <a:ext uri="{FF2B5EF4-FFF2-40B4-BE49-F238E27FC236}">
                <a16:creationId xmlns:a16="http://schemas.microsoft.com/office/drawing/2014/main" id="{DFB3EF57-5E5A-2DB5-09D9-A0398444F419}"/>
              </a:ext>
            </a:extLst>
          </p:cNvPr>
          <p:cNvPicPr>
            <a:picLocks noChangeAspect="1"/>
          </p:cNvPicPr>
          <p:nvPr/>
        </p:nvPicPr>
        <p:blipFill>
          <a:blip r:embed="rId7"/>
          <a:stretch>
            <a:fillRect/>
          </a:stretch>
        </p:blipFill>
        <p:spPr>
          <a:xfrm>
            <a:off x="506942" y="6884219"/>
            <a:ext cx="2305050" cy="12763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1227</Words>
  <Application>Microsoft Office PowerPoint</Application>
  <PresentationFormat>Custom</PresentationFormat>
  <Paragraphs>114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 S</cp:lastModifiedBy>
  <cp:revision>21</cp:revision>
  <dcterms:created xsi:type="dcterms:W3CDTF">2024-06-30T09:58:34Z</dcterms:created>
  <dcterms:modified xsi:type="dcterms:W3CDTF">2024-06-30T16:57:18Z</dcterms:modified>
</cp:coreProperties>
</file>