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82" r:id="rId3"/>
    <p:sldId id="265" r:id="rId4"/>
    <p:sldId id="298" r:id="rId5"/>
    <p:sldId id="296" r:id="rId6"/>
    <p:sldId id="261" r:id="rId7"/>
    <p:sldId id="258" r:id="rId8"/>
    <p:sldId id="299" r:id="rId9"/>
    <p:sldId id="278"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Quantico"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Titillium Web" panose="020B0604020202020204" charset="0"/>
      <p:regular r:id="rId24"/>
      <p:bold r:id="rId25"/>
      <p:italic r:id="rId26"/>
      <p:boldItalic r:id="rId27"/>
    </p:embeddedFont>
    <p:embeddedFont>
      <p:font typeface="Titillium Web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71DD6-2702-4FCF-BC82-B343C2BCD5F6}">
  <a:tblStyle styleId="{25171DD6-2702-4FCF-BC82-B343C2BCD5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AF98B6-0896-4745-9ED8-C8CFF3DE44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3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7add315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7add315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90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787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73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8"/>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63" name="Google Shape;63;p8"/>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5300" y="1941024"/>
            <a:ext cx="7193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800" dirty="0"/>
              <a:t>PYTHON MINI PROJECT</a:t>
            </a:r>
            <a:br>
              <a:rPr lang="en-US" dirty="0"/>
            </a:br>
            <a:r>
              <a:rPr lang="en-US" sz="3600" dirty="0"/>
              <a:t>PATIENT MANAGEMENT SYSTEM</a:t>
            </a:r>
            <a:endParaRPr dirty="0"/>
          </a:p>
        </p:txBody>
      </p:sp>
      <p:sp>
        <p:nvSpPr>
          <p:cNvPr id="3" name="Google Shape;93;p14">
            <a:extLst>
              <a:ext uri="{FF2B5EF4-FFF2-40B4-BE49-F238E27FC236}">
                <a16:creationId xmlns:a16="http://schemas.microsoft.com/office/drawing/2014/main" id="{BEA3773F-3F6F-4B30-8A6F-3EF28C125639}"/>
              </a:ext>
            </a:extLst>
          </p:cNvPr>
          <p:cNvSpPr txBox="1">
            <a:spLocks/>
          </p:cNvSpPr>
          <p:nvPr/>
        </p:nvSpPr>
        <p:spPr>
          <a:xfrm>
            <a:off x="5820229" y="3338613"/>
            <a:ext cx="3040742" cy="166155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dk1"/>
              </a:buClr>
              <a:buSzPts val="1100"/>
            </a:pPr>
            <a:r>
              <a:rPr lang="en-IN" sz="1600" b="1" dirty="0">
                <a:solidFill>
                  <a:schemeClr val="bg1"/>
                </a:solidFill>
                <a:latin typeface="Quantico" panose="020B0604020202020204" charset="0"/>
              </a:rPr>
              <a:t>GUIDED BY :</a:t>
            </a:r>
          </a:p>
          <a:p>
            <a:pPr>
              <a:spcBef>
                <a:spcPts val="600"/>
              </a:spcBef>
              <a:buClr>
                <a:schemeClr val="dk1"/>
              </a:buClr>
              <a:buSzPts val="1100"/>
            </a:pPr>
            <a:r>
              <a:rPr lang="en-IN" sz="1600" b="1" dirty="0">
                <a:solidFill>
                  <a:schemeClr val="bg1"/>
                </a:solidFill>
                <a:latin typeface="Quantico" panose="020B0604020202020204" charset="0"/>
              </a:rPr>
              <a:t>PROF. PRASHANT SAWANT</a:t>
            </a:r>
          </a:p>
          <a:p>
            <a:pPr>
              <a:spcBef>
                <a:spcPts val="600"/>
              </a:spcBef>
              <a:buClr>
                <a:schemeClr val="dk1"/>
              </a:buClr>
              <a:buSzPts val="1100"/>
            </a:pPr>
            <a:r>
              <a:rPr lang="en-IN" sz="1600" b="1" dirty="0">
                <a:solidFill>
                  <a:schemeClr val="bg1"/>
                </a:solidFill>
                <a:latin typeface="Quantico" panose="020B0604020202020204" charset="0"/>
              </a:rPr>
              <a:t>MEMBERS :</a:t>
            </a:r>
          </a:p>
          <a:p>
            <a:pPr>
              <a:spcBef>
                <a:spcPts val="600"/>
              </a:spcBef>
              <a:buClr>
                <a:schemeClr val="dk1"/>
              </a:buClr>
              <a:buSzPts val="1100"/>
            </a:pPr>
            <a:r>
              <a:rPr lang="en-IN" sz="1600" b="1" dirty="0">
                <a:solidFill>
                  <a:schemeClr val="bg1"/>
                </a:solidFill>
                <a:latin typeface="Quantico" panose="020B0604020202020204" charset="0"/>
              </a:rPr>
              <a:t>HARSHIT SONAWALA (64)</a:t>
            </a:r>
          </a:p>
          <a:p>
            <a:pPr>
              <a:spcBef>
                <a:spcPts val="600"/>
              </a:spcBef>
              <a:buClr>
                <a:schemeClr val="dk1"/>
              </a:buClr>
              <a:buSzPts val="1100"/>
            </a:pPr>
            <a:r>
              <a:rPr lang="en-IN" sz="1600" b="1" dirty="0">
                <a:solidFill>
                  <a:schemeClr val="bg1"/>
                </a:solidFill>
                <a:latin typeface="Quantico" panose="020B0604020202020204" charset="0"/>
              </a:rPr>
              <a:t>MEET CHUDASAMA (70)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387" name="Google Shape;387;p3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90" name="Google Shape;390;p39"/>
          <p:cNvSpPr/>
          <p:nvPr/>
        </p:nvSpPr>
        <p:spPr>
          <a:xfrm>
            <a:off x="5622485" y="2769886"/>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dirty="0">
              <a:solidFill>
                <a:schemeClr val="lt1"/>
              </a:solidFill>
              <a:latin typeface="Titillium Web"/>
              <a:ea typeface="Titillium Web"/>
              <a:cs typeface="Titillium Web"/>
              <a:sym typeface="Titillium Web"/>
            </a:endParaRPr>
          </a:p>
        </p:txBody>
      </p:sp>
      <p:sp>
        <p:nvSpPr>
          <p:cNvPr id="391" name="Google Shape;391;p39"/>
          <p:cNvSpPr/>
          <p:nvPr/>
        </p:nvSpPr>
        <p:spPr>
          <a:xfrm>
            <a:off x="5144439" y="2769886"/>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05</a:t>
            </a:r>
            <a:endParaRPr sz="1000" dirty="0">
              <a:solidFill>
                <a:schemeClr val="lt1"/>
              </a:solidFill>
              <a:latin typeface="Titillium Web"/>
              <a:ea typeface="Titillium Web"/>
              <a:cs typeface="Titillium Web"/>
              <a:sym typeface="Titillium Web"/>
            </a:endParaRPr>
          </a:p>
        </p:txBody>
      </p:sp>
      <p:sp>
        <p:nvSpPr>
          <p:cNvPr id="392" name="Google Shape;392;p39"/>
          <p:cNvSpPr/>
          <p:nvPr/>
        </p:nvSpPr>
        <p:spPr>
          <a:xfrm>
            <a:off x="4510966" y="2769886"/>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dirty="0">
              <a:solidFill>
                <a:schemeClr val="lt1"/>
              </a:solidFill>
              <a:latin typeface="Titillium Web"/>
              <a:ea typeface="Titillium Web"/>
              <a:cs typeface="Titillium Web"/>
              <a:sym typeface="Titillium Web"/>
            </a:endParaRPr>
          </a:p>
        </p:txBody>
      </p:sp>
      <p:sp>
        <p:nvSpPr>
          <p:cNvPr id="393" name="Google Shape;393;p39"/>
          <p:cNvSpPr/>
          <p:nvPr/>
        </p:nvSpPr>
        <p:spPr>
          <a:xfrm>
            <a:off x="4099517" y="2762918"/>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04</a:t>
            </a:r>
            <a:endParaRPr sz="1000" dirty="0">
              <a:solidFill>
                <a:schemeClr val="lt1"/>
              </a:solidFill>
              <a:latin typeface="Titillium Web"/>
              <a:ea typeface="Titillium Web"/>
              <a:cs typeface="Titillium Web"/>
              <a:sym typeface="Titillium Web"/>
            </a:endParaRPr>
          </a:p>
        </p:txBody>
      </p:sp>
      <p:sp>
        <p:nvSpPr>
          <p:cNvPr id="394" name="Google Shape;394;p39"/>
          <p:cNvSpPr/>
          <p:nvPr/>
        </p:nvSpPr>
        <p:spPr>
          <a:xfrm>
            <a:off x="345679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dirty="0">
              <a:solidFill>
                <a:schemeClr val="lt1"/>
              </a:solidFill>
              <a:latin typeface="Titillium Web"/>
              <a:ea typeface="Titillium Web"/>
              <a:cs typeface="Titillium Web"/>
              <a:sym typeface="Titillium Web"/>
            </a:endParaRPr>
          </a:p>
        </p:txBody>
      </p:sp>
      <p:sp>
        <p:nvSpPr>
          <p:cNvPr id="395" name="Google Shape;395;p39"/>
          <p:cNvSpPr/>
          <p:nvPr/>
        </p:nvSpPr>
        <p:spPr>
          <a:xfrm>
            <a:off x="2994170" y="2748982"/>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03</a:t>
            </a:r>
            <a:endParaRPr sz="1000" dirty="0">
              <a:solidFill>
                <a:schemeClr val="lt1"/>
              </a:solidFill>
              <a:latin typeface="Titillium Web"/>
              <a:ea typeface="Titillium Web"/>
              <a:cs typeface="Titillium Web"/>
              <a:sym typeface="Titillium Web"/>
            </a:endParaRPr>
          </a:p>
        </p:txBody>
      </p:sp>
      <p:sp>
        <p:nvSpPr>
          <p:cNvPr id="396" name="Google Shape;396;p39"/>
          <p:cNvSpPr/>
          <p:nvPr/>
        </p:nvSpPr>
        <p:spPr>
          <a:xfrm>
            <a:off x="2282746" y="2748982"/>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dirty="0">
              <a:solidFill>
                <a:schemeClr val="lt1"/>
              </a:solidFill>
              <a:latin typeface="Titillium Web"/>
              <a:ea typeface="Titillium Web"/>
              <a:cs typeface="Titillium Web"/>
              <a:sym typeface="Titillium Web"/>
            </a:endParaRPr>
          </a:p>
        </p:txBody>
      </p:sp>
      <p:sp>
        <p:nvSpPr>
          <p:cNvPr id="397" name="Google Shape;397;p39"/>
          <p:cNvSpPr/>
          <p:nvPr/>
        </p:nvSpPr>
        <p:spPr>
          <a:xfrm>
            <a:off x="1606770" y="275086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02</a:t>
            </a:r>
            <a:endParaRPr sz="1000" dirty="0">
              <a:solidFill>
                <a:schemeClr val="lt1"/>
              </a:solidFill>
              <a:latin typeface="Titillium Web"/>
              <a:ea typeface="Titillium Web"/>
              <a:cs typeface="Titillium Web"/>
              <a:sym typeface="Titillium Web"/>
            </a:endParaRPr>
          </a:p>
        </p:txBody>
      </p:sp>
      <p:sp>
        <p:nvSpPr>
          <p:cNvPr id="398" name="Google Shape;398;p39"/>
          <p:cNvSpPr/>
          <p:nvPr/>
        </p:nvSpPr>
        <p:spPr>
          <a:xfrm>
            <a:off x="921721" y="2748982"/>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dirty="0">
              <a:solidFill>
                <a:schemeClr val="lt1"/>
              </a:solidFill>
              <a:latin typeface="Titillium Web"/>
              <a:ea typeface="Titillium Web"/>
              <a:cs typeface="Titillium Web"/>
              <a:sym typeface="Titillium Web"/>
            </a:endParaRPr>
          </a:p>
        </p:txBody>
      </p:sp>
      <p:sp>
        <p:nvSpPr>
          <p:cNvPr id="399" name="Google Shape;399;p39"/>
          <p:cNvSpPr/>
          <p:nvPr/>
        </p:nvSpPr>
        <p:spPr>
          <a:xfrm>
            <a:off x="519345" y="2747104"/>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01</a:t>
            </a:r>
            <a:endParaRPr sz="1000" dirty="0">
              <a:solidFill>
                <a:schemeClr val="lt1"/>
              </a:solidFill>
              <a:latin typeface="Titillium Web"/>
              <a:ea typeface="Titillium Web"/>
              <a:cs typeface="Titillium Web"/>
              <a:sym typeface="Titillium Web"/>
            </a:endParaRPr>
          </a:p>
        </p:txBody>
      </p:sp>
      <p:sp>
        <p:nvSpPr>
          <p:cNvPr id="400" name="Google Shape;400;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01" name="Google Shape;401;p39"/>
          <p:cNvCxnSpPr/>
          <p:nvPr/>
        </p:nvCxnSpPr>
        <p:spPr>
          <a:xfrm rot="10800000">
            <a:off x="856008" y="2224141"/>
            <a:ext cx="0" cy="498600"/>
          </a:xfrm>
          <a:prstGeom prst="straightConnector1">
            <a:avLst/>
          </a:prstGeom>
          <a:noFill/>
          <a:ln w="9525" cap="flat" cmpd="sng">
            <a:solidFill>
              <a:schemeClr val="lt2"/>
            </a:solidFill>
            <a:prstDash val="solid"/>
            <a:round/>
            <a:headEnd type="oval" w="med" len="med"/>
            <a:tailEnd type="oval" w="med" len="med"/>
          </a:ln>
        </p:spPr>
      </p:cxnSp>
      <p:sp>
        <p:nvSpPr>
          <p:cNvPr id="402" name="Google Shape;402;p39"/>
          <p:cNvSpPr txBox="1"/>
          <p:nvPr/>
        </p:nvSpPr>
        <p:spPr>
          <a:xfrm>
            <a:off x="350500" y="1666186"/>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IN" b="1" dirty="0">
                <a:solidFill>
                  <a:schemeClr val="lt1"/>
                </a:solidFill>
                <a:latin typeface="Titillium Web"/>
                <a:ea typeface="Titillium Web"/>
                <a:cs typeface="Titillium Web"/>
                <a:sym typeface="Titillium Web"/>
              </a:rPr>
              <a:t>INTRODUCTION</a:t>
            </a:r>
            <a:endParaRPr b="1" dirty="0">
              <a:solidFill>
                <a:schemeClr val="lt1"/>
              </a:solidFill>
              <a:latin typeface="Titillium Web"/>
              <a:ea typeface="Titillium Web"/>
              <a:cs typeface="Titillium Web"/>
              <a:sym typeface="Titillium Web"/>
            </a:endParaRPr>
          </a:p>
        </p:txBody>
      </p:sp>
      <p:cxnSp>
        <p:nvCxnSpPr>
          <p:cNvPr id="403" name="Google Shape;403;p39"/>
          <p:cNvCxnSpPr/>
          <p:nvPr/>
        </p:nvCxnSpPr>
        <p:spPr>
          <a:xfrm rot="10800000">
            <a:off x="3264176" y="2224141"/>
            <a:ext cx="0" cy="498600"/>
          </a:xfrm>
          <a:prstGeom prst="straightConnector1">
            <a:avLst/>
          </a:prstGeom>
          <a:noFill/>
          <a:ln w="9525" cap="flat" cmpd="sng">
            <a:solidFill>
              <a:schemeClr val="lt2"/>
            </a:solidFill>
            <a:prstDash val="solid"/>
            <a:round/>
            <a:headEnd type="oval" w="med" len="med"/>
            <a:tailEnd type="oval" w="med" len="med"/>
          </a:ln>
        </p:spPr>
      </p:cxnSp>
      <p:sp>
        <p:nvSpPr>
          <p:cNvPr id="404" name="Google Shape;404;p39"/>
          <p:cNvSpPr txBox="1"/>
          <p:nvPr/>
        </p:nvSpPr>
        <p:spPr>
          <a:xfrm>
            <a:off x="2959966" y="2009466"/>
            <a:ext cx="720296" cy="18178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b="1" dirty="0">
                <a:solidFill>
                  <a:schemeClr val="lt1"/>
                </a:solidFill>
                <a:latin typeface="Titillium Web"/>
                <a:ea typeface="Titillium Web"/>
                <a:cs typeface="Titillium Web"/>
                <a:sym typeface="Titillium Web"/>
              </a:rPr>
              <a:t>SCOPE</a:t>
            </a:r>
          </a:p>
        </p:txBody>
      </p:sp>
      <p:cxnSp>
        <p:nvCxnSpPr>
          <p:cNvPr id="407" name="Google Shape;407;p39"/>
          <p:cNvCxnSpPr/>
          <p:nvPr/>
        </p:nvCxnSpPr>
        <p:spPr>
          <a:xfrm rot="10800000">
            <a:off x="5438632" y="2250382"/>
            <a:ext cx="0" cy="498600"/>
          </a:xfrm>
          <a:prstGeom prst="straightConnector1">
            <a:avLst/>
          </a:prstGeom>
          <a:noFill/>
          <a:ln w="9525" cap="flat" cmpd="sng">
            <a:solidFill>
              <a:schemeClr val="lt2"/>
            </a:solidFill>
            <a:prstDash val="solid"/>
            <a:round/>
            <a:headEnd type="oval" w="med" len="med"/>
            <a:tailEnd type="oval" w="med" len="med"/>
          </a:ln>
        </p:spPr>
      </p:cxnSp>
      <p:cxnSp>
        <p:nvCxnSpPr>
          <p:cNvPr id="413" name="Google Shape;413;p39"/>
          <p:cNvCxnSpPr/>
          <p:nvPr/>
        </p:nvCxnSpPr>
        <p:spPr>
          <a:xfrm rot="10800000">
            <a:off x="2018220" y="3142582"/>
            <a:ext cx="0" cy="498600"/>
          </a:xfrm>
          <a:prstGeom prst="straightConnector1">
            <a:avLst/>
          </a:prstGeom>
          <a:noFill/>
          <a:ln w="9525" cap="flat" cmpd="sng">
            <a:solidFill>
              <a:schemeClr val="lt2"/>
            </a:solidFill>
            <a:prstDash val="solid"/>
            <a:round/>
            <a:headEnd type="oval" w="med" len="med"/>
            <a:tailEnd type="oval" w="med" len="med"/>
          </a:ln>
        </p:spPr>
      </p:cxnSp>
      <p:sp>
        <p:nvSpPr>
          <p:cNvPr id="414" name="Google Shape;414;p39"/>
          <p:cNvSpPr txBox="1"/>
          <p:nvPr/>
        </p:nvSpPr>
        <p:spPr>
          <a:xfrm>
            <a:off x="1614761" y="3700311"/>
            <a:ext cx="904466" cy="2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b="1" dirty="0">
                <a:solidFill>
                  <a:schemeClr val="lt1"/>
                </a:solidFill>
                <a:latin typeface="Titillium Web"/>
                <a:ea typeface="Titillium Web"/>
                <a:cs typeface="Titillium Web"/>
                <a:sym typeface="Titillium Web"/>
              </a:rPr>
              <a:t>OBJECTIVE</a:t>
            </a:r>
            <a:endParaRPr b="1" dirty="0">
              <a:solidFill>
                <a:schemeClr val="lt1"/>
              </a:solidFill>
              <a:latin typeface="Titillium Web"/>
              <a:ea typeface="Titillium Web"/>
              <a:cs typeface="Titillium Web"/>
              <a:sym typeface="Titillium Web"/>
            </a:endParaRPr>
          </a:p>
        </p:txBody>
      </p:sp>
      <p:cxnSp>
        <p:nvCxnSpPr>
          <p:cNvPr id="417" name="Google Shape;417;p39"/>
          <p:cNvCxnSpPr/>
          <p:nvPr/>
        </p:nvCxnSpPr>
        <p:spPr>
          <a:xfrm rot="10800000">
            <a:off x="4496469" y="3163486"/>
            <a:ext cx="0" cy="498600"/>
          </a:xfrm>
          <a:prstGeom prst="straightConnector1">
            <a:avLst/>
          </a:prstGeom>
          <a:noFill/>
          <a:ln w="9525" cap="flat" cmpd="sng">
            <a:solidFill>
              <a:schemeClr val="lt2"/>
            </a:solidFill>
            <a:prstDash val="solid"/>
            <a:round/>
            <a:headEnd type="oval" w="med" len="med"/>
            <a:tailEnd type="oval" w="med" len="med"/>
          </a:ln>
        </p:spPr>
      </p:cxnSp>
      <p:sp>
        <p:nvSpPr>
          <p:cNvPr id="41" name="Google Shape;404;p39">
            <a:extLst>
              <a:ext uri="{FF2B5EF4-FFF2-40B4-BE49-F238E27FC236}">
                <a16:creationId xmlns:a16="http://schemas.microsoft.com/office/drawing/2014/main" id="{320BBAFD-51C2-4A7A-BC7E-AD0FD10EDE22}"/>
              </a:ext>
            </a:extLst>
          </p:cNvPr>
          <p:cNvSpPr txBox="1"/>
          <p:nvPr/>
        </p:nvSpPr>
        <p:spPr>
          <a:xfrm>
            <a:off x="3817070" y="3766257"/>
            <a:ext cx="1485951" cy="21264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b="1" dirty="0">
                <a:solidFill>
                  <a:schemeClr val="lt1"/>
                </a:solidFill>
                <a:latin typeface="Titillium Web"/>
                <a:ea typeface="Titillium Web"/>
                <a:cs typeface="Titillium Web"/>
                <a:sym typeface="Titillium Web"/>
              </a:rPr>
              <a:t>IMPLEMENTATION</a:t>
            </a:r>
          </a:p>
        </p:txBody>
      </p:sp>
      <p:sp>
        <p:nvSpPr>
          <p:cNvPr id="42" name="Google Shape;404;p39">
            <a:extLst>
              <a:ext uri="{FF2B5EF4-FFF2-40B4-BE49-F238E27FC236}">
                <a16:creationId xmlns:a16="http://schemas.microsoft.com/office/drawing/2014/main" id="{2CD0140E-464B-454D-83B5-7A648EF4D9E9}"/>
              </a:ext>
            </a:extLst>
          </p:cNvPr>
          <p:cNvSpPr txBox="1"/>
          <p:nvPr/>
        </p:nvSpPr>
        <p:spPr>
          <a:xfrm>
            <a:off x="4710274" y="2080900"/>
            <a:ext cx="1456715" cy="15849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b="1" dirty="0">
                <a:solidFill>
                  <a:schemeClr val="lt1"/>
                </a:solidFill>
                <a:latin typeface="Titillium Web"/>
                <a:ea typeface="Titillium Web"/>
                <a:cs typeface="Titillium Web"/>
                <a:sym typeface="Titillium Web"/>
              </a:rPr>
              <a:t>SOFTWARE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2"/>
          <p:cNvSpPr txBox="1">
            <a:spLocks noGrp="1"/>
          </p:cNvSpPr>
          <p:nvPr>
            <p:ph type="title"/>
          </p:nvPr>
        </p:nvSpPr>
        <p:spPr>
          <a:xfrm>
            <a:off x="975250" y="930100"/>
            <a:ext cx="3767700" cy="62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169" name="Google Shape;169;p22"/>
          <p:cNvSpPr txBox="1">
            <a:spLocks noGrp="1"/>
          </p:cNvSpPr>
          <p:nvPr>
            <p:ph type="body" idx="1"/>
          </p:nvPr>
        </p:nvSpPr>
        <p:spPr>
          <a:xfrm>
            <a:off x="810567" y="1552000"/>
            <a:ext cx="7522865" cy="3515251"/>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Wingdings" panose="05000000000000000000" pitchFamily="2" charset="2"/>
              <a:buChar char="v"/>
            </a:pPr>
            <a:r>
              <a:rPr lang="en-US" sz="1400" dirty="0"/>
              <a:t>Hospitals are an essential part of our lives. It is necessary for the hospital to keep track of all activities and records of its patient, doctors, nurses and other staff that keeps the hospital in its operation. </a:t>
            </a:r>
          </a:p>
          <a:p>
            <a:pPr marL="342900" lvl="0" indent="-342900" algn="l" rtl="0">
              <a:spcBef>
                <a:spcPts val="600"/>
              </a:spcBef>
              <a:spcAft>
                <a:spcPts val="0"/>
              </a:spcAft>
              <a:buFont typeface="Wingdings" panose="05000000000000000000" pitchFamily="2" charset="2"/>
              <a:buChar char="v"/>
            </a:pPr>
            <a:endParaRPr lang="en-US" sz="1400" dirty="0"/>
          </a:p>
          <a:p>
            <a:pPr marL="342900" indent="-342900">
              <a:buFont typeface="Wingdings" panose="05000000000000000000" pitchFamily="2" charset="2"/>
              <a:buChar char="v"/>
            </a:pPr>
            <a:r>
              <a:rPr lang="en-US" sz="1400" dirty="0">
                <a:solidFill>
                  <a:schemeClr val="bg1"/>
                </a:solidFill>
                <a:latin typeface="Titillium Web" panose="020B0604020202020204" charset="0"/>
              </a:rPr>
              <a:t>Keeping track of patient reports on paper is very inefficient and time consuming and also error prone. Thus to overcome this, we have developed a system called “Patient Management System”.</a:t>
            </a:r>
          </a:p>
          <a:p>
            <a:pPr marL="342900" indent="-342900">
              <a:buFont typeface="Wingdings" panose="05000000000000000000" pitchFamily="2" charset="2"/>
              <a:buChar char="v"/>
            </a:pPr>
            <a:endParaRPr lang="en-US" sz="1400" dirty="0">
              <a:solidFill>
                <a:schemeClr val="bg1"/>
              </a:solidFill>
              <a:latin typeface="Titillium Web" panose="020B0604020202020204" charset="0"/>
            </a:endParaRPr>
          </a:p>
          <a:p>
            <a:pPr marL="342900" indent="-342900">
              <a:buFont typeface="Wingdings" panose="05000000000000000000" pitchFamily="2" charset="2"/>
              <a:buChar char="v"/>
            </a:pPr>
            <a:r>
              <a:rPr lang="en-US" sz="1400" dirty="0">
                <a:solidFill>
                  <a:schemeClr val="bg1"/>
                </a:solidFill>
                <a:latin typeface="Titillium Web" panose="020B0604020202020204" charset="0"/>
              </a:rPr>
              <a:t>Patient Management System is designed specially to manage the records of patients quickly and in a systematic manner.</a:t>
            </a:r>
          </a:p>
          <a:p>
            <a:pPr marL="342900" indent="-342900">
              <a:buFont typeface="Wingdings" panose="05000000000000000000" pitchFamily="2" charset="2"/>
              <a:buChar char="v"/>
            </a:pPr>
            <a:endParaRPr lang="en-US" sz="1400" dirty="0"/>
          </a:p>
          <a:p>
            <a:pPr marL="342900" indent="-342900">
              <a:buFont typeface="Wingdings" panose="05000000000000000000" pitchFamily="2" charset="2"/>
              <a:buChar char="v"/>
            </a:pPr>
            <a:r>
              <a:rPr lang="en-US" sz="1400" dirty="0">
                <a:solidFill>
                  <a:schemeClr val="bg1"/>
                </a:solidFill>
                <a:latin typeface="Titillium Web" panose="020B0604020202020204" charset="0"/>
              </a:rPr>
              <a:t>It can be especially helpful for smaller scale dispensaries and medical establishments.</a:t>
            </a:r>
          </a:p>
          <a:p>
            <a:pPr marL="0" lvl="0" indent="0" algn="l" rtl="0">
              <a:spcBef>
                <a:spcPts val="600"/>
              </a:spcBef>
              <a:spcAft>
                <a:spcPts val="0"/>
              </a:spcAft>
              <a:buNone/>
            </a:pPr>
            <a:endParaRPr lang="en" sz="1400" dirty="0"/>
          </a:p>
          <a:p>
            <a:pPr marL="0" lvl="0" indent="0" algn="l" rtl="0">
              <a:spcBef>
                <a:spcPts val="600"/>
              </a:spcBef>
              <a:spcAft>
                <a:spcPts val="0"/>
              </a:spcAft>
              <a:buNone/>
            </a:pPr>
            <a:endParaRPr lang="en" sz="1400" dirty="0"/>
          </a:p>
          <a:p>
            <a:pPr lvl="0" indent="-457200" algn="l" rtl="0">
              <a:spcBef>
                <a:spcPts val="600"/>
              </a:spcBef>
              <a:spcAft>
                <a:spcPts val="0"/>
              </a:spcAft>
              <a:buAutoNum type="arabicPeriod"/>
            </a:pPr>
            <a:endParaRPr lang="en" dirty="0"/>
          </a:p>
          <a:p>
            <a:pPr lvl="0" indent="-457200" algn="l" rtl="0">
              <a:spcBef>
                <a:spcPts val="600"/>
              </a:spcBef>
              <a:spcAft>
                <a:spcPts val="0"/>
              </a:spcAft>
              <a:buAutoNum type="arabicPeriod"/>
            </a:pPr>
            <a:endParaRPr lang="en" dirty="0"/>
          </a:p>
          <a:p>
            <a:pPr marL="0" lvl="0" indent="0" algn="l" rtl="0">
              <a:spcBef>
                <a:spcPts val="600"/>
              </a:spcBef>
              <a:spcAft>
                <a:spcPts val="0"/>
              </a:spcAft>
              <a:buNone/>
            </a:pPr>
            <a:endParaRPr dirty="0"/>
          </a:p>
        </p:txBody>
      </p:sp>
      <p:sp>
        <p:nvSpPr>
          <p:cNvPr id="170" name="Google Shape;170;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2"/>
          <p:cNvSpPr txBox="1">
            <a:spLocks noGrp="1"/>
          </p:cNvSpPr>
          <p:nvPr>
            <p:ph type="title"/>
          </p:nvPr>
        </p:nvSpPr>
        <p:spPr>
          <a:xfrm>
            <a:off x="975250" y="930100"/>
            <a:ext cx="3767700" cy="62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OBJECTIVE</a:t>
            </a:r>
            <a:endParaRPr dirty="0"/>
          </a:p>
        </p:txBody>
      </p:sp>
      <p:sp>
        <p:nvSpPr>
          <p:cNvPr id="169" name="Google Shape;169;p22"/>
          <p:cNvSpPr txBox="1">
            <a:spLocks noGrp="1"/>
          </p:cNvSpPr>
          <p:nvPr>
            <p:ph type="body" idx="1"/>
          </p:nvPr>
        </p:nvSpPr>
        <p:spPr>
          <a:xfrm>
            <a:off x="810567" y="1552000"/>
            <a:ext cx="7522865" cy="3383715"/>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Wingdings" panose="05000000000000000000" pitchFamily="2" charset="2"/>
              <a:buChar char="v"/>
            </a:pPr>
            <a:r>
              <a:rPr lang="en-US" sz="2000" dirty="0"/>
              <a:t>To computerize all details regarding the patients</a:t>
            </a:r>
          </a:p>
          <a:p>
            <a:pPr marL="342900" lvl="0" indent="-342900" algn="l" rtl="0">
              <a:spcBef>
                <a:spcPts val="600"/>
              </a:spcBef>
              <a:spcAft>
                <a:spcPts val="0"/>
              </a:spcAft>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Act as a effective solution for quickly querying the patient information</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Provide a user friendly interface for managing the patient records</a:t>
            </a:r>
          </a:p>
          <a:p>
            <a:pPr marL="342900" indent="-342900">
              <a:buFont typeface="Wingdings" panose="05000000000000000000" pitchFamily="2" charset="2"/>
              <a:buChar char="v"/>
            </a:pPr>
            <a:endParaRPr lang="en-US" sz="2000" dirty="0"/>
          </a:p>
          <a:p>
            <a:pPr marL="342900" lvl="0" indent="-342900" algn="l" rtl="0">
              <a:spcBef>
                <a:spcPts val="600"/>
              </a:spcBef>
              <a:spcAft>
                <a:spcPts val="0"/>
              </a:spcAft>
              <a:buFont typeface="Wingdings" panose="05000000000000000000" pitchFamily="2" charset="2"/>
              <a:buChar char="v"/>
            </a:pPr>
            <a:r>
              <a:rPr lang="en-US" sz="2000" dirty="0"/>
              <a:t>To provide accurate analytics based on the patient records at a glance.</a:t>
            </a:r>
            <a:endParaRPr lang="en" sz="2000" dirty="0"/>
          </a:p>
          <a:p>
            <a:pPr lvl="0" indent="-457200" algn="l" rtl="0">
              <a:spcBef>
                <a:spcPts val="600"/>
              </a:spcBef>
              <a:spcAft>
                <a:spcPts val="0"/>
              </a:spcAft>
              <a:buAutoNum type="arabicPeriod"/>
            </a:pPr>
            <a:endParaRPr lang="en" dirty="0"/>
          </a:p>
          <a:p>
            <a:pPr lvl="0" indent="-457200" algn="l" rtl="0">
              <a:spcBef>
                <a:spcPts val="600"/>
              </a:spcBef>
              <a:spcAft>
                <a:spcPts val="0"/>
              </a:spcAft>
              <a:buAutoNum type="arabicPeriod"/>
            </a:pPr>
            <a:endParaRPr lang="en" dirty="0"/>
          </a:p>
          <a:p>
            <a:pPr marL="0" lvl="0" indent="0" algn="l" rtl="0">
              <a:spcBef>
                <a:spcPts val="600"/>
              </a:spcBef>
              <a:spcAft>
                <a:spcPts val="0"/>
              </a:spcAft>
              <a:buNone/>
            </a:pPr>
            <a:endParaRPr dirty="0"/>
          </a:p>
        </p:txBody>
      </p:sp>
      <p:sp>
        <p:nvSpPr>
          <p:cNvPr id="170" name="Google Shape;170;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89386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2"/>
          <p:cNvSpPr txBox="1">
            <a:spLocks noGrp="1"/>
          </p:cNvSpPr>
          <p:nvPr>
            <p:ph type="title"/>
          </p:nvPr>
        </p:nvSpPr>
        <p:spPr>
          <a:xfrm>
            <a:off x="975250" y="930100"/>
            <a:ext cx="3767700" cy="62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SCOPE</a:t>
            </a:r>
            <a:endParaRPr dirty="0"/>
          </a:p>
        </p:txBody>
      </p:sp>
      <p:sp>
        <p:nvSpPr>
          <p:cNvPr id="169" name="Google Shape;169;p22"/>
          <p:cNvSpPr txBox="1">
            <a:spLocks noGrp="1"/>
          </p:cNvSpPr>
          <p:nvPr>
            <p:ph type="body" idx="1"/>
          </p:nvPr>
        </p:nvSpPr>
        <p:spPr>
          <a:xfrm>
            <a:off x="810567" y="1737469"/>
            <a:ext cx="7522865" cy="3600001"/>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Wingdings" panose="05000000000000000000" pitchFamily="2" charset="2"/>
              <a:buChar char="v"/>
            </a:pPr>
            <a:r>
              <a:rPr lang="en" sz="1800" dirty="0"/>
              <a:t>This system can be used in any hospital, clinics, dispensary, to get information from the patients and store the data for future usage.</a:t>
            </a:r>
          </a:p>
          <a:p>
            <a:pPr marL="285750" lvl="0" indent="-285750" algn="l" rtl="0">
              <a:spcBef>
                <a:spcPts val="600"/>
              </a:spcBef>
              <a:spcAft>
                <a:spcPts val="0"/>
              </a:spcAft>
              <a:buFont typeface="Wingdings" panose="05000000000000000000" pitchFamily="2" charset="2"/>
              <a:buChar char="v"/>
            </a:pPr>
            <a:endParaRPr lang="en" sz="1800" dirty="0"/>
          </a:p>
          <a:p>
            <a:pPr marL="285750" indent="-285750">
              <a:buFont typeface="Wingdings" panose="05000000000000000000" pitchFamily="2" charset="2"/>
              <a:buChar char="v"/>
            </a:pPr>
            <a:r>
              <a:rPr lang="en" sz="1800" dirty="0">
                <a:solidFill>
                  <a:schemeClr val="bg1"/>
                </a:solidFill>
              </a:rPr>
              <a:t>The intention of this system is to reduce management effort of the doctors and increase the number of patients that can be treated accurately.</a:t>
            </a:r>
          </a:p>
          <a:p>
            <a:pPr marL="285750" indent="-285750">
              <a:buFont typeface="Wingdings" panose="05000000000000000000" pitchFamily="2" charset="2"/>
              <a:buChar char="v"/>
            </a:pPr>
            <a:endParaRPr lang="en" sz="1800" dirty="0">
              <a:solidFill>
                <a:schemeClr val="bg1"/>
              </a:solidFill>
            </a:endParaRPr>
          </a:p>
          <a:p>
            <a:pPr marL="285750" indent="-285750">
              <a:buFont typeface="Wingdings" panose="05000000000000000000" pitchFamily="2" charset="2"/>
              <a:buChar char="v"/>
            </a:pPr>
            <a:r>
              <a:rPr lang="en" sz="1800" dirty="0">
                <a:solidFill>
                  <a:schemeClr val="bg1"/>
                </a:solidFill>
              </a:rPr>
              <a:t>We can enhance this system by including more facilities like pharmacy system for the stock details of medicine in the pharmacy.</a:t>
            </a:r>
          </a:p>
          <a:p>
            <a:pPr marL="0" indent="0">
              <a:buNone/>
            </a:pPr>
            <a:endParaRPr lang="en" dirty="0"/>
          </a:p>
          <a:p>
            <a:pPr lvl="0" indent="-457200" algn="l" rtl="0">
              <a:spcBef>
                <a:spcPts val="600"/>
              </a:spcBef>
              <a:spcAft>
                <a:spcPts val="0"/>
              </a:spcAft>
              <a:buAutoNum type="arabicPeriod"/>
            </a:pPr>
            <a:endParaRPr lang="en" dirty="0"/>
          </a:p>
          <a:p>
            <a:pPr marL="0" lvl="0" indent="0" algn="l" rtl="0">
              <a:spcBef>
                <a:spcPts val="600"/>
              </a:spcBef>
              <a:spcAft>
                <a:spcPts val="0"/>
              </a:spcAft>
              <a:buNone/>
            </a:pPr>
            <a:endParaRPr dirty="0"/>
          </a:p>
        </p:txBody>
      </p:sp>
      <p:sp>
        <p:nvSpPr>
          <p:cNvPr id="170" name="Google Shape;170;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19944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975249" y="1065267"/>
            <a:ext cx="7486579"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IMPLEMENTATION</a:t>
            </a:r>
            <a:endParaRPr dirty="0"/>
          </a:p>
        </p:txBody>
      </p:sp>
      <p:sp>
        <p:nvSpPr>
          <p:cNvPr id="125" name="Google Shape;125;p18"/>
          <p:cNvSpPr txBox="1">
            <a:spLocks noGrp="1"/>
          </p:cNvSpPr>
          <p:nvPr>
            <p:ph type="body" idx="1"/>
          </p:nvPr>
        </p:nvSpPr>
        <p:spPr>
          <a:xfrm>
            <a:off x="975249" y="1714909"/>
            <a:ext cx="7193400" cy="2702700"/>
          </a:xfrm>
          <a:prstGeom prst="rect">
            <a:avLst/>
          </a:prstGeom>
        </p:spPr>
        <p:txBody>
          <a:bodyPr spcFirstLastPara="1" wrap="square" lIns="0" tIns="0" rIns="0" bIns="0" anchor="t" anchorCtr="0">
            <a:noAutofit/>
          </a:bodyPr>
          <a:lstStyle/>
          <a:p>
            <a:pPr lvl="0" algn="l" rtl="0">
              <a:spcBef>
                <a:spcPts val="600"/>
              </a:spcBef>
              <a:spcAft>
                <a:spcPts val="0"/>
              </a:spcAft>
              <a:buSzPts val="2400"/>
              <a:buFont typeface="Wingdings" panose="05000000000000000000" pitchFamily="2" charset="2"/>
              <a:buChar char="v"/>
            </a:pPr>
            <a:r>
              <a:rPr lang="en-US" sz="1600" dirty="0"/>
              <a:t>PyQt5 module is used to design and create the GUI of the application</a:t>
            </a:r>
          </a:p>
          <a:p>
            <a:pPr lvl="0" algn="l" rtl="0">
              <a:spcBef>
                <a:spcPts val="600"/>
              </a:spcBef>
              <a:spcAft>
                <a:spcPts val="0"/>
              </a:spcAft>
              <a:buSzPts val="2400"/>
              <a:buFont typeface="Wingdings" panose="05000000000000000000" pitchFamily="2" charset="2"/>
              <a:buChar char="v"/>
            </a:pPr>
            <a:endParaRPr lang="en-US" sz="1600" dirty="0"/>
          </a:p>
          <a:p>
            <a:pPr lvl="0" algn="l" rtl="0">
              <a:spcBef>
                <a:spcPts val="600"/>
              </a:spcBef>
              <a:spcAft>
                <a:spcPts val="0"/>
              </a:spcAft>
              <a:buSzPts val="2400"/>
              <a:buFont typeface="Wingdings" panose="05000000000000000000" pitchFamily="2" charset="2"/>
              <a:buChar char="v"/>
            </a:pPr>
            <a:r>
              <a:rPr lang="en-US" sz="1600" dirty="0"/>
              <a:t>On the click of the button, the data is read from the excel file using pandas module, stored in the SQLite3 database, and then the table is generated based on the data</a:t>
            </a:r>
          </a:p>
          <a:p>
            <a:pPr lvl="0" algn="l" rtl="0">
              <a:spcBef>
                <a:spcPts val="600"/>
              </a:spcBef>
              <a:spcAft>
                <a:spcPts val="0"/>
              </a:spcAft>
              <a:buSzPts val="2400"/>
              <a:buFont typeface="Wingdings" panose="05000000000000000000" pitchFamily="2" charset="2"/>
              <a:buChar char="v"/>
            </a:pPr>
            <a:endParaRPr lang="en-US" sz="1600" dirty="0"/>
          </a:p>
          <a:p>
            <a:pPr lvl="0" algn="l" rtl="0">
              <a:spcBef>
                <a:spcPts val="600"/>
              </a:spcBef>
              <a:spcAft>
                <a:spcPts val="0"/>
              </a:spcAft>
              <a:buSzPts val="2400"/>
              <a:buFont typeface="Wingdings" panose="05000000000000000000" pitchFamily="2" charset="2"/>
              <a:buChar char="v"/>
            </a:pPr>
            <a:r>
              <a:rPr lang="en-US" sz="1600" dirty="0"/>
              <a:t>It also allows for editing, inserting, deleting and clearing all the records</a:t>
            </a:r>
          </a:p>
          <a:p>
            <a:pPr lvl="0" algn="l" rtl="0">
              <a:spcBef>
                <a:spcPts val="600"/>
              </a:spcBef>
              <a:spcAft>
                <a:spcPts val="0"/>
              </a:spcAft>
              <a:buSzPts val="2400"/>
              <a:buFont typeface="Wingdings" panose="05000000000000000000" pitchFamily="2" charset="2"/>
              <a:buChar char="v"/>
            </a:pPr>
            <a:endParaRPr lang="en-US" sz="1600" dirty="0"/>
          </a:p>
          <a:p>
            <a:pPr lvl="0" algn="l" rtl="0">
              <a:spcBef>
                <a:spcPts val="600"/>
              </a:spcBef>
              <a:spcAft>
                <a:spcPts val="0"/>
              </a:spcAft>
              <a:buSzPts val="2400"/>
              <a:buFont typeface="Wingdings" panose="05000000000000000000" pitchFamily="2" charset="2"/>
              <a:buChar char="v"/>
            </a:pPr>
            <a:r>
              <a:rPr lang="en-US" sz="1600" dirty="0"/>
              <a:t>Finally the data can be saved back as an excel file</a:t>
            </a:r>
          </a:p>
        </p:txBody>
      </p:sp>
      <p:sp>
        <p:nvSpPr>
          <p:cNvPr id="126" name="Google Shape;126;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idx="4294967295"/>
          </p:nvPr>
        </p:nvSpPr>
        <p:spPr>
          <a:xfrm>
            <a:off x="3308324" y="1264788"/>
            <a:ext cx="4673577" cy="67565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000" dirty="0">
                <a:solidFill>
                  <a:schemeClr val="accent4"/>
                </a:solidFill>
              </a:rPr>
              <a:t>S</a:t>
            </a:r>
            <a:r>
              <a:rPr lang="en-IN" sz="4000" dirty="0">
                <a:solidFill>
                  <a:schemeClr val="accent4"/>
                </a:solidFill>
              </a:rPr>
              <a:t>OFTWARE USED</a:t>
            </a:r>
            <a:endParaRPr sz="4000" dirty="0">
              <a:solidFill>
                <a:schemeClr val="accent4"/>
              </a:solidFill>
            </a:endParaRPr>
          </a:p>
        </p:txBody>
      </p:sp>
      <p:sp>
        <p:nvSpPr>
          <p:cNvPr id="101" name="Google Shape;101;p15"/>
          <p:cNvSpPr txBox="1">
            <a:spLocks noGrp="1"/>
          </p:cNvSpPr>
          <p:nvPr>
            <p:ph type="subTitle" idx="4294967295"/>
          </p:nvPr>
        </p:nvSpPr>
        <p:spPr>
          <a:xfrm>
            <a:off x="3398561" y="1922655"/>
            <a:ext cx="4852800" cy="2750996"/>
          </a:xfrm>
          <a:prstGeom prst="rect">
            <a:avLst/>
          </a:prstGeom>
        </p:spPr>
        <p:txBody>
          <a:bodyPr spcFirstLastPara="1" wrap="square" lIns="0" tIns="0" rIns="0" bIns="0" anchor="t" anchorCtr="0">
            <a:noAutofit/>
          </a:bodyPr>
          <a:lstStyle/>
          <a:p>
            <a:pPr marL="285750" indent="-285750">
              <a:buClr>
                <a:schemeClr val="accent4"/>
              </a:buClr>
              <a:buSzPct val="110000"/>
              <a:buFont typeface="Wingdings" panose="05000000000000000000" pitchFamily="2" charset="2"/>
              <a:buChar char="§"/>
            </a:pPr>
            <a:r>
              <a:rPr lang="en" sz="1800" b="1" dirty="0">
                <a:solidFill>
                  <a:schemeClr val="dk1"/>
                </a:solidFill>
                <a:latin typeface="Titillium Web"/>
                <a:sym typeface="Titillium Web"/>
              </a:rPr>
              <a:t>Python</a:t>
            </a:r>
          </a:p>
          <a:p>
            <a:pPr marL="285750" indent="-285750">
              <a:buClr>
                <a:schemeClr val="accent4"/>
              </a:buClr>
              <a:buSzPct val="110000"/>
              <a:buFont typeface="Wingdings" panose="05000000000000000000" pitchFamily="2" charset="2"/>
              <a:buChar char="§"/>
            </a:pPr>
            <a:r>
              <a:rPr lang="en" sz="1800" b="1" dirty="0">
                <a:solidFill>
                  <a:schemeClr val="dk1"/>
                </a:solidFill>
                <a:latin typeface="Titillium Web"/>
                <a:sym typeface="Titillium Web"/>
              </a:rPr>
              <a:t>PyQt5</a:t>
            </a:r>
          </a:p>
          <a:p>
            <a:pPr marL="285750" indent="-285750">
              <a:buClr>
                <a:schemeClr val="accent4"/>
              </a:buClr>
              <a:buSzPct val="110000"/>
              <a:buFont typeface="Wingdings" panose="05000000000000000000" pitchFamily="2" charset="2"/>
              <a:buChar char="§"/>
            </a:pPr>
            <a:r>
              <a:rPr lang="en" sz="1800" b="1" i="0" dirty="0">
                <a:solidFill>
                  <a:schemeClr val="dk1"/>
                </a:solidFill>
                <a:effectLst/>
                <a:latin typeface="Titillium Web"/>
                <a:ea typeface="Roboto" panose="02000000000000000000" pitchFamily="2" charset="0"/>
                <a:sym typeface="Titillium Web"/>
              </a:rPr>
              <a:t>SQLite3</a:t>
            </a:r>
          </a:p>
          <a:p>
            <a:pPr marL="285750" indent="-285750">
              <a:buClr>
                <a:schemeClr val="accent4"/>
              </a:buClr>
              <a:buSzPct val="110000"/>
              <a:buFont typeface="Wingdings" panose="05000000000000000000" pitchFamily="2" charset="2"/>
              <a:buChar char="§"/>
            </a:pPr>
            <a:r>
              <a:rPr lang="en" sz="1800" b="1" dirty="0">
                <a:solidFill>
                  <a:schemeClr val="dk1"/>
                </a:solidFill>
                <a:latin typeface="Titillium Web"/>
                <a:ea typeface="Roboto" panose="02000000000000000000" pitchFamily="2" charset="0"/>
                <a:sym typeface="Titillium Web"/>
              </a:rPr>
              <a:t>pandas</a:t>
            </a:r>
            <a:endParaRPr lang="en-US" sz="1400" b="0" i="0" dirty="0">
              <a:solidFill>
                <a:srgbClr val="000000"/>
              </a:solidFill>
              <a:effectLst/>
              <a:latin typeface="Roboto" panose="02000000000000000000" pitchFamily="2" charset="0"/>
              <a:ea typeface="Roboto" panose="02000000000000000000" pitchFamily="2" charset="0"/>
            </a:endParaRPr>
          </a:p>
          <a:p>
            <a:pPr marL="285750" indent="-285750">
              <a:buClr>
                <a:schemeClr val="accent4"/>
              </a:buClr>
              <a:buSzPct val="110000"/>
              <a:buFont typeface="Wingdings" panose="05000000000000000000" pitchFamily="2" charset="2"/>
              <a:buChar char="§"/>
            </a:pPr>
            <a:r>
              <a:rPr lang="en" sz="1800" b="1" dirty="0">
                <a:solidFill>
                  <a:schemeClr val="dk1"/>
                </a:solidFill>
                <a:latin typeface="Titillium Web"/>
                <a:ea typeface="Titillium Web"/>
                <a:cs typeface="Titillium Web"/>
                <a:sym typeface="Titillium Web"/>
              </a:rPr>
              <a:t>Microsoft Excel</a:t>
            </a:r>
          </a:p>
          <a:p>
            <a:pPr marL="285750" indent="-285750">
              <a:buClr>
                <a:schemeClr val="accent4"/>
              </a:buClr>
              <a:buSzPct val="110000"/>
              <a:buFont typeface="Wingdings" panose="05000000000000000000" pitchFamily="2" charset="2"/>
              <a:buChar char="§"/>
            </a:pPr>
            <a:r>
              <a:rPr lang="en" sz="1800" b="1" dirty="0">
                <a:solidFill>
                  <a:schemeClr val="dk1"/>
                </a:solidFill>
                <a:latin typeface="Titillium Web"/>
                <a:ea typeface="Titillium Web"/>
                <a:cs typeface="Titillium Web"/>
                <a:sym typeface="Titillium Web"/>
              </a:rPr>
              <a:t>Matplotlib</a:t>
            </a:r>
          </a:p>
          <a:p>
            <a:pPr marL="285750" indent="-285750">
              <a:buClr>
                <a:schemeClr val="accent4"/>
              </a:buClr>
              <a:buSzPct val="110000"/>
              <a:buFont typeface="Wingdings" panose="05000000000000000000" pitchFamily="2" charset="2"/>
              <a:buChar char="§"/>
            </a:pPr>
            <a:r>
              <a:rPr lang="en" sz="1800" b="1" dirty="0">
                <a:solidFill>
                  <a:schemeClr val="dk1"/>
                </a:solidFill>
                <a:latin typeface="Titillium Web"/>
                <a:ea typeface="Titillium Web"/>
                <a:cs typeface="Titillium Web"/>
                <a:sym typeface="Titillium Web"/>
              </a:rPr>
              <a:t>Numpy</a:t>
            </a:r>
          </a:p>
          <a:p>
            <a:pPr marL="0" indent="0">
              <a:buNone/>
            </a:pPr>
            <a:endParaRPr lang="en-US" sz="1400" b="0" i="0" dirty="0">
              <a:solidFill>
                <a:srgbClr val="000000"/>
              </a:solidFill>
              <a:effectLst/>
              <a:latin typeface="Roboto" panose="02000000000000000000" pitchFamily="2" charset="0"/>
              <a:ea typeface="Roboto" panose="02000000000000000000" pitchFamily="2" charset="0"/>
            </a:endParaRPr>
          </a:p>
        </p:txBody>
      </p:sp>
      <p:sp>
        <p:nvSpPr>
          <p:cNvPr id="103" name="Google Shape;10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7</a:t>
            </a:fld>
            <a:endParaRPr>
              <a:solidFill>
                <a:schemeClr val="accent3"/>
              </a:solidFill>
            </a:endParaRPr>
          </a:p>
        </p:txBody>
      </p:sp>
      <p:cxnSp>
        <p:nvCxnSpPr>
          <p:cNvPr id="104" name="Google Shape;104;p15"/>
          <p:cNvCxnSpPr/>
          <p:nvPr/>
        </p:nvCxnSpPr>
        <p:spPr>
          <a:xfrm>
            <a:off x="0" y="1602616"/>
            <a:ext cx="1144800" cy="0"/>
          </a:xfrm>
          <a:prstGeom prst="straightConnector1">
            <a:avLst/>
          </a:prstGeom>
          <a:noFill/>
          <a:ln w="9525" cap="flat" cmpd="sng">
            <a:solidFill>
              <a:schemeClr val="accent4"/>
            </a:solidFill>
            <a:prstDash val="solid"/>
            <a:round/>
            <a:headEnd type="none" w="med" len="med"/>
            <a:tailEnd type="none" w="med" len="med"/>
          </a:ln>
        </p:spPr>
      </p:cxnSp>
      <p:pic>
        <p:nvPicPr>
          <p:cNvPr id="2" name="Picture 1">
            <a:extLst>
              <a:ext uri="{FF2B5EF4-FFF2-40B4-BE49-F238E27FC236}">
                <a16:creationId xmlns:a16="http://schemas.microsoft.com/office/drawing/2014/main" id="{C42945B2-32C9-42E9-B760-9AED7247B71D}"/>
              </a:ext>
            </a:extLst>
          </p:cNvPr>
          <p:cNvPicPr>
            <a:picLocks noChangeAspect="1"/>
          </p:cNvPicPr>
          <p:nvPr/>
        </p:nvPicPr>
        <p:blipFill>
          <a:blip r:embed="rId3"/>
          <a:stretch>
            <a:fillRect/>
          </a:stretch>
        </p:blipFill>
        <p:spPr>
          <a:xfrm>
            <a:off x="892639" y="3774448"/>
            <a:ext cx="2057319" cy="1369052"/>
          </a:xfrm>
          <a:prstGeom prst="rect">
            <a:avLst/>
          </a:prstGeom>
        </p:spPr>
      </p:pic>
      <p:pic>
        <p:nvPicPr>
          <p:cNvPr id="4" name="Picture 3">
            <a:extLst>
              <a:ext uri="{FF2B5EF4-FFF2-40B4-BE49-F238E27FC236}">
                <a16:creationId xmlns:a16="http://schemas.microsoft.com/office/drawing/2014/main" id="{3F44D131-7F97-40BD-80EC-230AAD9BA5E2}"/>
              </a:ext>
            </a:extLst>
          </p:cNvPr>
          <p:cNvPicPr>
            <a:picLocks noChangeAspect="1"/>
          </p:cNvPicPr>
          <p:nvPr/>
        </p:nvPicPr>
        <p:blipFill>
          <a:blip r:embed="rId4"/>
          <a:stretch>
            <a:fillRect/>
          </a:stretch>
        </p:blipFill>
        <p:spPr>
          <a:xfrm>
            <a:off x="139224" y="211608"/>
            <a:ext cx="1269651" cy="1219752"/>
          </a:xfrm>
          <a:prstGeom prst="rect">
            <a:avLst/>
          </a:prstGeom>
        </p:spPr>
      </p:pic>
      <p:pic>
        <p:nvPicPr>
          <p:cNvPr id="1026" name="Picture 2">
            <a:extLst>
              <a:ext uri="{FF2B5EF4-FFF2-40B4-BE49-F238E27FC236}">
                <a16:creationId xmlns:a16="http://schemas.microsoft.com/office/drawing/2014/main" id="{CE2B59D3-6A57-4546-A1BD-9284953F6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909" y="866469"/>
            <a:ext cx="1271678" cy="9326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QLite - Wikipedia">
            <a:extLst>
              <a:ext uri="{FF2B5EF4-FFF2-40B4-BE49-F238E27FC236}">
                <a16:creationId xmlns:a16="http://schemas.microsoft.com/office/drawing/2014/main" id="{6B9F402C-BBC9-46AD-BC3E-A108E3FE45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61" y="1861539"/>
            <a:ext cx="2057319" cy="9754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8E26F6F-2893-4A78-9789-2434646519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64" y="2899447"/>
            <a:ext cx="2712436" cy="1095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2"/>
          <p:cNvSpPr txBox="1">
            <a:spLocks noGrp="1"/>
          </p:cNvSpPr>
          <p:nvPr>
            <p:ph type="title"/>
          </p:nvPr>
        </p:nvSpPr>
        <p:spPr>
          <a:xfrm>
            <a:off x="1939004" y="0"/>
            <a:ext cx="5265991" cy="50130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ACKNOWLEGDEMENT LETTER</a:t>
            </a:r>
            <a:endParaRPr dirty="0"/>
          </a:p>
        </p:txBody>
      </p:sp>
      <p:sp>
        <p:nvSpPr>
          <p:cNvPr id="170" name="Google Shape;170;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50BC10DB-7995-4A04-AA34-05F57753CBE6}"/>
              </a:ext>
            </a:extLst>
          </p:cNvPr>
          <p:cNvPicPr>
            <a:picLocks noChangeAspect="1"/>
          </p:cNvPicPr>
          <p:nvPr/>
        </p:nvPicPr>
        <p:blipFill>
          <a:blip r:embed="rId3"/>
          <a:stretch>
            <a:fillRect/>
          </a:stretch>
        </p:blipFill>
        <p:spPr>
          <a:xfrm>
            <a:off x="680720" y="416306"/>
            <a:ext cx="3470263" cy="5013649"/>
          </a:xfrm>
          <a:prstGeom prst="rect">
            <a:avLst/>
          </a:prstGeom>
        </p:spPr>
      </p:pic>
      <p:pic>
        <p:nvPicPr>
          <p:cNvPr id="6" name="Picture 5">
            <a:extLst>
              <a:ext uri="{FF2B5EF4-FFF2-40B4-BE49-F238E27FC236}">
                <a16:creationId xmlns:a16="http://schemas.microsoft.com/office/drawing/2014/main" id="{9CE6BFAD-15D0-4A6C-B19E-CA5593BB5C3F}"/>
              </a:ext>
            </a:extLst>
          </p:cNvPr>
          <p:cNvPicPr>
            <a:picLocks noChangeAspect="1"/>
          </p:cNvPicPr>
          <p:nvPr/>
        </p:nvPicPr>
        <p:blipFill>
          <a:blip r:embed="rId4"/>
          <a:stretch>
            <a:fillRect/>
          </a:stretch>
        </p:blipFill>
        <p:spPr>
          <a:xfrm>
            <a:off x="4879556" y="416306"/>
            <a:ext cx="3524828" cy="5013649"/>
          </a:xfrm>
          <a:prstGeom prst="rect">
            <a:avLst/>
          </a:prstGeom>
        </p:spPr>
      </p:pic>
    </p:spTree>
    <p:extLst>
      <p:ext uri="{BB962C8B-B14F-4D97-AF65-F5344CB8AC3E}">
        <p14:creationId xmlns:p14="http://schemas.microsoft.com/office/powerpoint/2010/main" val="64282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9</a:t>
            </a:fld>
            <a:endParaRPr>
              <a:solidFill>
                <a:schemeClr val="accent3"/>
              </a:solidFill>
            </a:endParaRPr>
          </a:p>
        </p:txBody>
      </p:sp>
      <p:sp>
        <p:nvSpPr>
          <p:cNvPr id="328" name="Google Shape;328;p35"/>
          <p:cNvSpPr txBox="1">
            <a:spLocks noGrp="1"/>
          </p:cNvSpPr>
          <p:nvPr>
            <p:ph type="ctrTitle" idx="4294967295"/>
          </p:nvPr>
        </p:nvSpPr>
        <p:spPr>
          <a:xfrm>
            <a:off x="3248188" y="2037581"/>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a:solidFill>
                  <a:schemeClr val="accent4"/>
                </a:solidFill>
              </a:rPr>
              <a:t>Thanks!</a:t>
            </a:r>
            <a:endParaRPr sz="9600" dirty="0">
              <a:solidFill>
                <a:schemeClr val="accent4"/>
              </a:solidFill>
            </a:endParaRPr>
          </a:p>
        </p:txBody>
      </p:sp>
      <p:cxnSp>
        <p:nvCxnSpPr>
          <p:cNvPr id="330" name="Google Shape;330;p3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331" name="Google Shape;331;p35"/>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5"/>
          <p:cNvGrpSpPr/>
          <p:nvPr/>
        </p:nvGrpSpPr>
        <p:grpSpPr>
          <a:xfrm>
            <a:off x="1491429" y="2052012"/>
            <a:ext cx="1165552" cy="1039477"/>
            <a:chOff x="3927500" y="301425"/>
            <a:chExt cx="461550" cy="411625"/>
          </a:xfrm>
        </p:grpSpPr>
        <p:sp>
          <p:nvSpPr>
            <p:cNvPr id="333" name="Google Shape;333;p35"/>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72;p49">
            <a:extLst>
              <a:ext uri="{FF2B5EF4-FFF2-40B4-BE49-F238E27FC236}">
                <a16:creationId xmlns:a16="http://schemas.microsoft.com/office/drawing/2014/main" id="{53C7C315-94A5-49E6-8D56-D1A3E620A3EB}"/>
              </a:ext>
            </a:extLst>
          </p:cNvPr>
          <p:cNvGrpSpPr/>
          <p:nvPr/>
        </p:nvGrpSpPr>
        <p:grpSpPr>
          <a:xfrm>
            <a:off x="7063734" y="1660965"/>
            <a:ext cx="986038" cy="1102266"/>
            <a:chOff x="7638277" y="937343"/>
            <a:chExt cx="744273" cy="793950"/>
          </a:xfrm>
        </p:grpSpPr>
        <p:sp>
          <p:nvSpPr>
            <p:cNvPr id="36" name="Google Shape;1273;p49">
              <a:extLst>
                <a:ext uri="{FF2B5EF4-FFF2-40B4-BE49-F238E27FC236}">
                  <a16:creationId xmlns:a16="http://schemas.microsoft.com/office/drawing/2014/main" id="{48C7DAF1-1AB5-44DD-BFA8-D5E6E1BD8D16}"/>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274;p49">
              <a:extLst>
                <a:ext uri="{FF2B5EF4-FFF2-40B4-BE49-F238E27FC236}">
                  <a16:creationId xmlns:a16="http://schemas.microsoft.com/office/drawing/2014/main" id="{78CADA93-CBED-4B78-A5FF-DF2C3824A21D}"/>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275;p49">
              <a:extLst>
                <a:ext uri="{FF2B5EF4-FFF2-40B4-BE49-F238E27FC236}">
                  <a16:creationId xmlns:a16="http://schemas.microsoft.com/office/drawing/2014/main" id="{16C6A92F-3B6D-4546-B3A7-148EBCBA8093}"/>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276;p49">
              <a:extLst>
                <a:ext uri="{FF2B5EF4-FFF2-40B4-BE49-F238E27FC236}">
                  <a16:creationId xmlns:a16="http://schemas.microsoft.com/office/drawing/2014/main" id="{9420615A-8E22-43AF-A7DE-6AB1607FF513}"/>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0" name="Google Shape;1277;p49">
              <a:extLst>
                <a:ext uri="{FF2B5EF4-FFF2-40B4-BE49-F238E27FC236}">
                  <a16:creationId xmlns:a16="http://schemas.microsoft.com/office/drawing/2014/main" id="{834A7DB8-C25C-4AA6-A7AB-C6C300C386E9}"/>
                </a:ext>
              </a:extLst>
            </p:cNvPr>
            <p:cNvGrpSpPr/>
            <p:nvPr/>
          </p:nvGrpSpPr>
          <p:grpSpPr>
            <a:xfrm>
              <a:off x="7638277" y="937343"/>
              <a:ext cx="744273" cy="793950"/>
              <a:chOff x="6565437" y="1588001"/>
              <a:chExt cx="744273" cy="793950"/>
            </a:xfrm>
          </p:grpSpPr>
          <p:sp>
            <p:nvSpPr>
              <p:cNvPr id="41" name="Google Shape;1278;p49">
                <a:extLst>
                  <a:ext uri="{FF2B5EF4-FFF2-40B4-BE49-F238E27FC236}">
                    <a16:creationId xmlns:a16="http://schemas.microsoft.com/office/drawing/2014/main" id="{3A8CC63F-F4F3-42E3-855E-8462D33BD69F}"/>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1279;p49">
                <a:extLst>
                  <a:ext uri="{FF2B5EF4-FFF2-40B4-BE49-F238E27FC236}">
                    <a16:creationId xmlns:a16="http://schemas.microsoft.com/office/drawing/2014/main" id="{E0FF26F0-A05F-48ED-8F99-E3F9688D54EA}"/>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1280;p49">
                <a:extLst>
                  <a:ext uri="{FF2B5EF4-FFF2-40B4-BE49-F238E27FC236}">
                    <a16:creationId xmlns:a16="http://schemas.microsoft.com/office/drawing/2014/main" id="{D6B4B72A-29A3-4A20-A255-2EEE4B7988E5}"/>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1281;p49">
                <a:extLst>
                  <a:ext uri="{FF2B5EF4-FFF2-40B4-BE49-F238E27FC236}">
                    <a16:creationId xmlns:a16="http://schemas.microsoft.com/office/drawing/2014/main" id="{C23460E3-9C13-48E5-92B4-79091D5266CB}"/>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1282;p49">
                <a:extLst>
                  <a:ext uri="{FF2B5EF4-FFF2-40B4-BE49-F238E27FC236}">
                    <a16:creationId xmlns:a16="http://schemas.microsoft.com/office/drawing/2014/main" id="{3088170E-1486-4F52-A8AF-3C9E90152566}"/>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 name="Google Shape;1283;p49">
                <a:extLst>
                  <a:ext uri="{FF2B5EF4-FFF2-40B4-BE49-F238E27FC236}">
                    <a16:creationId xmlns:a16="http://schemas.microsoft.com/office/drawing/2014/main" id="{974525F4-7909-499B-8B06-200B39A05DF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1284;p49">
                <a:extLst>
                  <a:ext uri="{FF2B5EF4-FFF2-40B4-BE49-F238E27FC236}">
                    <a16:creationId xmlns:a16="http://schemas.microsoft.com/office/drawing/2014/main" id="{57F8FB31-F365-4DE3-ACB8-CD12CD29E48B}"/>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285;p49">
                <a:extLst>
                  <a:ext uri="{FF2B5EF4-FFF2-40B4-BE49-F238E27FC236}">
                    <a16:creationId xmlns:a16="http://schemas.microsoft.com/office/drawing/2014/main" id="{4DF965BD-BEFD-4F64-A715-44D39B377CA1}"/>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286;p49">
                <a:extLst>
                  <a:ext uri="{FF2B5EF4-FFF2-40B4-BE49-F238E27FC236}">
                    <a16:creationId xmlns:a16="http://schemas.microsoft.com/office/drawing/2014/main" id="{BD6E9D8F-8CDD-4ECD-8391-E77BFAEE73BB}"/>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287;p49">
                <a:extLst>
                  <a:ext uri="{FF2B5EF4-FFF2-40B4-BE49-F238E27FC236}">
                    <a16:creationId xmlns:a16="http://schemas.microsoft.com/office/drawing/2014/main" id="{8176A3B2-5535-4BAD-99E4-3C0A556F4D32}"/>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362</Words>
  <Application>Microsoft Office PowerPoint</Application>
  <PresentationFormat>On-screen Show (16:9)</PresentationFormat>
  <Paragraphs>70</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Wingdings</vt:lpstr>
      <vt:lpstr>Quantico</vt:lpstr>
      <vt:lpstr>Titillium Web Light</vt:lpstr>
      <vt:lpstr>Titillium Web</vt:lpstr>
      <vt:lpstr>Calibri</vt:lpstr>
      <vt:lpstr>Roboto</vt:lpstr>
      <vt:lpstr>Juno template</vt:lpstr>
      <vt:lpstr>PYTHON MINI PROJECT PATIENT MANAGEMENT SYSTEM</vt:lpstr>
      <vt:lpstr>Table of Contents</vt:lpstr>
      <vt:lpstr>INTRODUCTION</vt:lpstr>
      <vt:lpstr>OBJECTIVE</vt:lpstr>
      <vt:lpstr>SCOPE</vt:lpstr>
      <vt:lpstr>IMPLEMENTATION</vt:lpstr>
      <vt:lpstr>SOFTWARE USED</vt:lpstr>
      <vt:lpstr>ACKNOWLEGDEMENT LETTER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cp:lastModifiedBy>Harshit</cp:lastModifiedBy>
  <cp:revision>12</cp:revision>
  <dcterms:modified xsi:type="dcterms:W3CDTF">2021-05-23T08:14:54Z</dcterms:modified>
</cp:coreProperties>
</file>