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62" d="100"/>
          <a:sy n="162" d="100"/>
        </p:scale>
        <p:origin x="-1052" y="-5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yam Bhushan" userId="559e5b9a40ca1421" providerId="LiveId" clId="{5D1717D5-0B5C-40A3-AC46-DB37CFE05EF1}"/>
    <pc:docChg chg="modSld">
      <pc:chgData name="Shyam Bhushan" userId="559e5b9a40ca1421" providerId="LiveId" clId="{5D1717D5-0B5C-40A3-AC46-DB37CFE05EF1}" dt="2025-02-23T19:44:28.899" v="71" actId="20577"/>
      <pc:docMkLst>
        <pc:docMk/>
      </pc:docMkLst>
      <pc:sldChg chg="modSp mod">
        <pc:chgData name="Shyam Bhushan" userId="559e5b9a40ca1421" providerId="LiveId" clId="{5D1717D5-0B5C-40A3-AC46-DB37CFE05EF1}" dt="2025-02-23T18:39:58.787" v="9" actId="20577"/>
        <pc:sldMkLst>
          <pc:docMk/>
          <pc:sldMk cId="0" sldId="257"/>
        </pc:sldMkLst>
        <pc:spChg chg="mod">
          <ac:chgData name="Shyam Bhushan" userId="559e5b9a40ca1421" providerId="LiveId" clId="{5D1717D5-0B5C-40A3-AC46-DB37CFE05EF1}" dt="2025-02-23T18:39:58.787" v="9" actId="20577"/>
          <ac:spMkLst>
            <pc:docMk/>
            <pc:sldMk cId="0" sldId="257"/>
            <ac:spMk id="61" creationId="{00000000-0000-0000-0000-000000000000}"/>
          </ac:spMkLst>
        </pc:spChg>
      </pc:sldChg>
      <pc:sldChg chg="modSp mod">
        <pc:chgData name="Shyam Bhushan" userId="559e5b9a40ca1421" providerId="LiveId" clId="{5D1717D5-0B5C-40A3-AC46-DB37CFE05EF1}" dt="2025-02-23T19:44:28.899" v="71" actId="20577"/>
        <pc:sldMkLst>
          <pc:docMk/>
          <pc:sldMk cId="0" sldId="260"/>
        </pc:sldMkLst>
        <pc:spChg chg="mod">
          <ac:chgData name="Shyam Bhushan" userId="559e5b9a40ca1421" providerId="LiveId" clId="{5D1717D5-0B5C-40A3-AC46-DB37CFE05EF1}" dt="2025-02-23T19:44:28.899" v="71" actId="20577"/>
          <ac:spMkLst>
            <pc:docMk/>
            <pc:sldMk cId="0" sldId="260"/>
            <ac:spMk id="8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3791a3d2ab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3791a3d2a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3791a3d2ab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3791a3d2a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3791a3d2ab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3791a3d2ab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3791a3d2ab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3791a3d2a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3791a3d2ab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3791a3d2a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3791a3d2ab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3791a3d2a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3791a3d2ab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3791a3d2a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791a3d2ab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3791a3d2ab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3791a3d2ab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3791a3d2ab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3791a3d2a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3791a3d2a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3791a3d2ab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3791a3d2a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3791a3d2ab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3791a3d2a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3791a3d2a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3791a3d2a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3791a3d2ab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3791a3d2a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3791a3d2ab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3791a3d2a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3791a3d2ab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3791a3d2a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3791a3d2a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3791a3d2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0896" y="744575"/>
            <a:ext cx="8520600" cy="20526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b" anchorCtr="0">
            <a:normAutofit/>
          </a:bodyPr>
          <a:lstStyle/>
          <a:p>
            <a:pPr marL="0" lvl="0" indent="0" algn="ctr" rtl="0">
              <a:spcBef>
                <a:spcPts val="0"/>
              </a:spcBef>
              <a:spcAft>
                <a:spcPts val="0"/>
              </a:spcAft>
              <a:buNone/>
            </a:pPr>
            <a:r>
              <a:rPr lang="en" sz="4800" b="1"/>
              <a:t>AIPlaneTech FinTech Topic</a:t>
            </a:r>
            <a:endParaRPr sz="4800" b="1"/>
          </a:p>
          <a:p>
            <a:pPr marL="0" lvl="0" indent="0" algn="ctr" rtl="0">
              <a:spcBef>
                <a:spcPts val="0"/>
              </a:spcBef>
              <a:spcAft>
                <a:spcPts val="0"/>
              </a:spcAft>
              <a:buNone/>
            </a:pPr>
            <a:endParaRPr sz="4800" b="1"/>
          </a:p>
        </p:txBody>
      </p:sp>
      <p:sp>
        <p:nvSpPr>
          <p:cNvPr id="55" name="Google Shape;55;p13"/>
          <p:cNvSpPr txBox="1">
            <a:spLocks noGrp="1"/>
          </p:cNvSpPr>
          <p:nvPr>
            <p:ph type="subTitle" idx="1"/>
          </p:nvPr>
        </p:nvSpPr>
        <p:spPr>
          <a:xfrm>
            <a:off x="311700" y="2458050"/>
            <a:ext cx="8520600" cy="7926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lnSpc>
                <a:spcPct val="115000"/>
              </a:lnSpc>
              <a:spcBef>
                <a:spcPts val="1400"/>
              </a:spcBef>
              <a:spcAft>
                <a:spcPts val="400"/>
              </a:spcAft>
              <a:buClr>
                <a:schemeClr val="dk1"/>
              </a:buClr>
              <a:buSzPts val="688"/>
              <a:buFont typeface="Arial"/>
              <a:buNone/>
            </a:pPr>
            <a:r>
              <a:rPr lang="en" sz="2100" b="1">
                <a:solidFill>
                  <a:srgbClr val="282523"/>
                </a:solidFill>
                <a:highlight>
                  <a:schemeClr val="lt1"/>
                </a:highlight>
              </a:rPr>
              <a:t>(Index and Stock Futures, and Options in Indian Market)</a:t>
            </a:r>
            <a:endParaRPr sz="2100" b="1">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990"/>
              <a:buFont typeface="Arial"/>
              <a:buNone/>
            </a:pPr>
            <a:r>
              <a:rPr lang="en" sz="2420" b="1" u="sng"/>
              <a:t>Call </a:t>
            </a:r>
            <a:r>
              <a:rPr lang="en" sz="2420" b="1"/>
              <a:t>Option - Detailed Example</a:t>
            </a:r>
            <a:endParaRPr sz="2420" b="1"/>
          </a:p>
        </p:txBody>
      </p:sp>
      <p:sp>
        <p:nvSpPr>
          <p:cNvPr id="115" name="Google Shape;115;p22"/>
          <p:cNvSpPr txBox="1">
            <a:spLocks noGrp="1"/>
          </p:cNvSpPr>
          <p:nvPr>
            <p:ph type="body" idx="1"/>
          </p:nvPr>
        </p:nvSpPr>
        <p:spPr>
          <a:xfrm>
            <a:off x="311700" y="1152475"/>
            <a:ext cx="85206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900"/>
              </a:spcBef>
              <a:spcAft>
                <a:spcPts val="0"/>
              </a:spcAft>
              <a:buClr>
                <a:schemeClr val="dk1"/>
              </a:buClr>
              <a:buSzPts val="1100"/>
              <a:buFont typeface="Arial"/>
              <a:buNone/>
            </a:pPr>
            <a:r>
              <a:rPr lang="en" sz="1700" b="1">
                <a:solidFill>
                  <a:srgbClr val="282523"/>
                </a:solidFill>
                <a:highlight>
                  <a:schemeClr val="lt1"/>
                </a:highlight>
              </a:rPr>
              <a:t>Example: TCS Call Option</a:t>
            </a:r>
            <a:endParaRPr sz="1700" b="1">
              <a:solidFill>
                <a:srgbClr val="282523"/>
              </a:solidFill>
              <a:highlight>
                <a:schemeClr val="lt1"/>
              </a:highlight>
            </a:endParaRPr>
          </a:p>
          <a:p>
            <a:pPr marL="914400" lvl="1" indent="-342900" algn="l" rtl="0">
              <a:spcBef>
                <a:spcPts val="1400"/>
              </a:spcBef>
              <a:spcAft>
                <a:spcPts val="0"/>
              </a:spcAft>
              <a:buClr>
                <a:srgbClr val="282523"/>
              </a:buClr>
              <a:buSzPts val="1800"/>
              <a:buAutoNum type="alphaLcParenR"/>
            </a:pPr>
            <a:r>
              <a:rPr lang="en" sz="1800" b="1">
                <a:solidFill>
                  <a:srgbClr val="282523"/>
                </a:solidFill>
                <a:highlight>
                  <a:schemeClr val="lt1"/>
                </a:highlight>
              </a:rPr>
              <a:t>Underlying Stock: </a:t>
            </a:r>
            <a:r>
              <a:rPr lang="en" sz="1800">
                <a:solidFill>
                  <a:srgbClr val="282523"/>
                </a:solidFill>
                <a:highlight>
                  <a:schemeClr val="lt1"/>
                </a:highlight>
              </a:rPr>
              <a:t>Tata Consultancy Services (TCS)</a:t>
            </a:r>
            <a:endParaRPr sz="1800">
              <a:solidFill>
                <a:srgbClr val="282523"/>
              </a:solidFill>
              <a:highlight>
                <a:schemeClr val="lt1"/>
              </a:highlight>
            </a:endParaRPr>
          </a:p>
          <a:p>
            <a:pPr marL="914400" lvl="1" indent="-342900" algn="l" rtl="0">
              <a:spcBef>
                <a:spcPts val="0"/>
              </a:spcBef>
              <a:spcAft>
                <a:spcPts val="0"/>
              </a:spcAft>
              <a:buClr>
                <a:srgbClr val="282523"/>
              </a:buClr>
              <a:buSzPts val="1800"/>
              <a:buAutoNum type="alphaLcParenR"/>
            </a:pPr>
            <a:r>
              <a:rPr lang="en" sz="1800" b="1">
                <a:solidFill>
                  <a:srgbClr val="282523"/>
                </a:solidFill>
                <a:highlight>
                  <a:schemeClr val="lt1"/>
                </a:highlight>
              </a:rPr>
              <a:t>Option Type: </a:t>
            </a:r>
            <a:r>
              <a:rPr lang="en" sz="1800">
                <a:solidFill>
                  <a:srgbClr val="282523"/>
                </a:solidFill>
                <a:highlight>
                  <a:schemeClr val="lt1"/>
                </a:highlight>
              </a:rPr>
              <a:t>Call Option</a:t>
            </a:r>
            <a:endParaRPr sz="1800">
              <a:solidFill>
                <a:srgbClr val="282523"/>
              </a:solidFill>
              <a:highlight>
                <a:schemeClr val="lt1"/>
              </a:highlight>
            </a:endParaRPr>
          </a:p>
          <a:p>
            <a:pPr marL="914400" lvl="1" indent="-342900" algn="l" rtl="0">
              <a:spcBef>
                <a:spcPts val="0"/>
              </a:spcBef>
              <a:spcAft>
                <a:spcPts val="0"/>
              </a:spcAft>
              <a:buClr>
                <a:srgbClr val="282523"/>
              </a:buClr>
              <a:buSzPts val="1800"/>
              <a:buAutoNum type="alphaLcParenR"/>
            </a:pPr>
            <a:r>
              <a:rPr lang="en" sz="1800" b="1">
                <a:solidFill>
                  <a:srgbClr val="282523"/>
                </a:solidFill>
                <a:highlight>
                  <a:schemeClr val="lt1"/>
                </a:highlight>
              </a:rPr>
              <a:t>Strike Price: </a:t>
            </a:r>
            <a:r>
              <a:rPr lang="en" sz="1800">
                <a:solidFill>
                  <a:srgbClr val="282523"/>
                </a:solidFill>
                <a:highlight>
                  <a:schemeClr val="lt1"/>
                </a:highlight>
              </a:rPr>
              <a:t>₹3,500</a:t>
            </a:r>
            <a:endParaRPr sz="1800">
              <a:solidFill>
                <a:srgbClr val="282523"/>
              </a:solidFill>
              <a:highlight>
                <a:schemeClr val="lt1"/>
              </a:highlight>
            </a:endParaRPr>
          </a:p>
          <a:p>
            <a:pPr marL="914400" lvl="1" indent="-342900" algn="l" rtl="0">
              <a:spcBef>
                <a:spcPts val="0"/>
              </a:spcBef>
              <a:spcAft>
                <a:spcPts val="0"/>
              </a:spcAft>
              <a:buClr>
                <a:srgbClr val="282523"/>
              </a:buClr>
              <a:buSzPts val="1800"/>
              <a:buAutoNum type="alphaLcParenR"/>
            </a:pPr>
            <a:r>
              <a:rPr lang="en" sz="1800" b="1">
                <a:solidFill>
                  <a:srgbClr val="282523"/>
                </a:solidFill>
                <a:highlight>
                  <a:schemeClr val="lt1"/>
                </a:highlight>
              </a:rPr>
              <a:t>Expiration Date: </a:t>
            </a:r>
            <a:r>
              <a:rPr lang="en" sz="1800">
                <a:solidFill>
                  <a:srgbClr val="282523"/>
                </a:solidFill>
                <a:highlight>
                  <a:schemeClr val="lt1"/>
                </a:highlight>
              </a:rPr>
              <a:t>30th March 2025</a:t>
            </a:r>
            <a:endParaRPr sz="1800">
              <a:solidFill>
                <a:srgbClr val="282523"/>
              </a:solidFill>
              <a:highlight>
                <a:schemeClr val="lt1"/>
              </a:highlight>
            </a:endParaRPr>
          </a:p>
          <a:p>
            <a:pPr marL="914400" lvl="1" indent="-342900" algn="l" rtl="0">
              <a:spcBef>
                <a:spcPts val="0"/>
              </a:spcBef>
              <a:spcAft>
                <a:spcPts val="0"/>
              </a:spcAft>
              <a:buClr>
                <a:srgbClr val="282523"/>
              </a:buClr>
              <a:buSzPts val="1800"/>
              <a:buAutoNum type="alphaLcParenR"/>
            </a:pPr>
            <a:r>
              <a:rPr lang="en" sz="1800" b="1">
                <a:solidFill>
                  <a:srgbClr val="282523"/>
                </a:solidFill>
                <a:highlight>
                  <a:schemeClr val="lt1"/>
                </a:highlight>
              </a:rPr>
              <a:t>Premium: </a:t>
            </a:r>
            <a:r>
              <a:rPr lang="en" sz="1800">
                <a:solidFill>
                  <a:srgbClr val="282523"/>
                </a:solidFill>
                <a:highlight>
                  <a:schemeClr val="lt1"/>
                </a:highlight>
              </a:rPr>
              <a:t>₹100 per share</a:t>
            </a:r>
            <a:endParaRPr sz="1800">
              <a:solidFill>
                <a:srgbClr val="282523"/>
              </a:solidFill>
              <a:highlight>
                <a:schemeClr val="lt1"/>
              </a:highlight>
            </a:endParaRPr>
          </a:p>
          <a:p>
            <a:pPr marL="914400" lvl="1" indent="-342900" algn="l" rtl="0">
              <a:spcBef>
                <a:spcPts val="0"/>
              </a:spcBef>
              <a:spcAft>
                <a:spcPts val="0"/>
              </a:spcAft>
              <a:buClr>
                <a:srgbClr val="282523"/>
              </a:buClr>
              <a:buSzPts val="1800"/>
              <a:buAutoNum type="alphaLcParenR"/>
            </a:pPr>
            <a:r>
              <a:rPr lang="en" sz="1800" b="1">
                <a:solidFill>
                  <a:srgbClr val="282523"/>
                </a:solidFill>
                <a:highlight>
                  <a:schemeClr val="lt1"/>
                </a:highlight>
              </a:rPr>
              <a:t>Lot Size: </a:t>
            </a:r>
            <a:r>
              <a:rPr lang="en" sz="1800">
                <a:solidFill>
                  <a:srgbClr val="282523"/>
                </a:solidFill>
                <a:highlight>
                  <a:schemeClr val="lt1"/>
                </a:highlight>
              </a:rPr>
              <a:t>300 shares</a:t>
            </a:r>
            <a:endParaRPr sz="1800">
              <a:solidFill>
                <a:srgbClr val="282523"/>
              </a:solidFill>
              <a:highlight>
                <a:schemeClr val="lt1"/>
              </a:highlight>
            </a:endParaRPr>
          </a:p>
          <a:p>
            <a:pPr marL="0" lvl="0" indent="0" algn="l" rtl="0">
              <a:spcBef>
                <a:spcPts val="1400"/>
              </a:spcBef>
              <a:spcAft>
                <a:spcPts val="600"/>
              </a:spcAft>
              <a:buNone/>
            </a:pPr>
            <a:endParaRPr sz="1700">
              <a:solidFill>
                <a:srgbClr val="282523"/>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400" b="1"/>
              <a:t>Example: Nifty 50 Index </a:t>
            </a:r>
            <a:r>
              <a:rPr lang="en" sz="2400" b="1" u="sng"/>
              <a:t>Call </a:t>
            </a:r>
            <a:r>
              <a:rPr lang="en" sz="2400" b="1"/>
              <a:t>Option</a:t>
            </a:r>
            <a:endParaRPr sz="2400" b="1"/>
          </a:p>
        </p:txBody>
      </p:sp>
      <p:sp>
        <p:nvSpPr>
          <p:cNvPr id="121" name="Google Shape;121;p23"/>
          <p:cNvSpPr txBox="1">
            <a:spLocks noGrp="1"/>
          </p:cNvSpPr>
          <p:nvPr>
            <p:ph type="body" idx="1"/>
          </p:nvPr>
        </p:nvSpPr>
        <p:spPr>
          <a:xfrm>
            <a:off x="311700" y="1152475"/>
            <a:ext cx="85206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1" indent="-342900" algn="l" rtl="0">
              <a:spcBef>
                <a:spcPts val="900"/>
              </a:spcBef>
              <a:spcAft>
                <a:spcPts val="0"/>
              </a:spcAft>
              <a:buClr>
                <a:srgbClr val="282523"/>
              </a:buClr>
              <a:buSzPts val="1800"/>
              <a:buAutoNum type="alphaLcParenR"/>
            </a:pPr>
            <a:r>
              <a:rPr lang="en" sz="1800" b="1">
                <a:solidFill>
                  <a:srgbClr val="282523"/>
                </a:solidFill>
                <a:highlight>
                  <a:schemeClr val="lt1"/>
                </a:highlight>
              </a:rPr>
              <a:t>Underlying Index:</a:t>
            </a:r>
            <a:r>
              <a:rPr lang="en" sz="1800">
                <a:solidFill>
                  <a:srgbClr val="282523"/>
                </a:solidFill>
                <a:highlight>
                  <a:schemeClr val="lt1"/>
                </a:highlight>
              </a:rPr>
              <a:t> Nifty 50</a:t>
            </a:r>
            <a:endParaRPr sz="1800">
              <a:solidFill>
                <a:srgbClr val="282523"/>
              </a:solidFill>
              <a:highlight>
                <a:schemeClr val="lt1"/>
              </a:highlight>
            </a:endParaRPr>
          </a:p>
          <a:p>
            <a:pPr marL="457200" lvl="1" indent="-342900" algn="l" rtl="0">
              <a:spcBef>
                <a:spcPts val="0"/>
              </a:spcBef>
              <a:spcAft>
                <a:spcPts val="0"/>
              </a:spcAft>
              <a:buClr>
                <a:srgbClr val="282523"/>
              </a:buClr>
              <a:buSzPts val="1800"/>
              <a:buAutoNum type="alphaLcParenR"/>
            </a:pPr>
            <a:r>
              <a:rPr lang="en" sz="1800" b="1">
                <a:solidFill>
                  <a:srgbClr val="282523"/>
                </a:solidFill>
                <a:highlight>
                  <a:schemeClr val="lt1"/>
                </a:highlight>
              </a:rPr>
              <a:t>Option Type:</a:t>
            </a:r>
            <a:r>
              <a:rPr lang="en" sz="1800">
                <a:solidFill>
                  <a:srgbClr val="282523"/>
                </a:solidFill>
                <a:highlight>
                  <a:schemeClr val="lt1"/>
                </a:highlight>
              </a:rPr>
              <a:t> Call Option</a:t>
            </a:r>
            <a:endParaRPr sz="1800">
              <a:solidFill>
                <a:srgbClr val="282523"/>
              </a:solidFill>
              <a:highlight>
                <a:schemeClr val="lt1"/>
              </a:highlight>
            </a:endParaRPr>
          </a:p>
          <a:p>
            <a:pPr marL="457200" lvl="1" indent="-342900" algn="l" rtl="0">
              <a:spcBef>
                <a:spcPts val="0"/>
              </a:spcBef>
              <a:spcAft>
                <a:spcPts val="0"/>
              </a:spcAft>
              <a:buClr>
                <a:srgbClr val="282523"/>
              </a:buClr>
              <a:buSzPts val="1800"/>
              <a:buAutoNum type="alphaLcParenR"/>
            </a:pPr>
            <a:r>
              <a:rPr lang="en" sz="1800" b="1">
                <a:solidFill>
                  <a:srgbClr val="282523"/>
                </a:solidFill>
                <a:highlight>
                  <a:schemeClr val="lt1"/>
                </a:highlight>
              </a:rPr>
              <a:t>Strike Price:</a:t>
            </a:r>
            <a:r>
              <a:rPr lang="en" sz="1800">
                <a:solidFill>
                  <a:srgbClr val="282523"/>
                </a:solidFill>
                <a:highlight>
                  <a:schemeClr val="lt1"/>
                </a:highlight>
              </a:rPr>
              <a:t> ₹15,000</a:t>
            </a:r>
            <a:endParaRPr sz="1800">
              <a:solidFill>
                <a:srgbClr val="282523"/>
              </a:solidFill>
              <a:highlight>
                <a:schemeClr val="lt1"/>
              </a:highlight>
            </a:endParaRPr>
          </a:p>
          <a:p>
            <a:pPr marL="457200" lvl="1" indent="-342900" algn="l" rtl="0">
              <a:spcBef>
                <a:spcPts val="0"/>
              </a:spcBef>
              <a:spcAft>
                <a:spcPts val="0"/>
              </a:spcAft>
              <a:buClr>
                <a:srgbClr val="282523"/>
              </a:buClr>
              <a:buSzPts val="1800"/>
              <a:buAutoNum type="alphaLcParenR"/>
            </a:pPr>
            <a:r>
              <a:rPr lang="en" sz="1800" b="1">
                <a:solidFill>
                  <a:srgbClr val="282523"/>
                </a:solidFill>
                <a:highlight>
                  <a:schemeClr val="lt1"/>
                </a:highlight>
              </a:rPr>
              <a:t>Expiration Date:</a:t>
            </a:r>
            <a:r>
              <a:rPr lang="en" sz="1800">
                <a:solidFill>
                  <a:srgbClr val="282523"/>
                </a:solidFill>
                <a:highlight>
                  <a:schemeClr val="lt1"/>
                </a:highlight>
              </a:rPr>
              <a:t> 30th March 2025</a:t>
            </a:r>
            <a:endParaRPr sz="1800">
              <a:solidFill>
                <a:srgbClr val="282523"/>
              </a:solidFill>
              <a:highlight>
                <a:schemeClr val="lt1"/>
              </a:highlight>
            </a:endParaRPr>
          </a:p>
          <a:p>
            <a:pPr marL="457200" lvl="1" indent="-342900" algn="l" rtl="0">
              <a:spcBef>
                <a:spcPts val="0"/>
              </a:spcBef>
              <a:spcAft>
                <a:spcPts val="0"/>
              </a:spcAft>
              <a:buClr>
                <a:srgbClr val="282523"/>
              </a:buClr>
              <a:buSzPts val="1800"/>
              <a:buAutoNum type="alphaLcParenR"/>
            </a:pPr>
            <a:r>
              <a:rPr lang="en" sz="1800" b="1">
                <a:solidFill>
                  <a:srgbClr val="282523"/>
                </a:solidFill>
                <a:highlight>
                  <a:schemeClr val="lt1"/>
                </a:highlight>
              </a:rPr>
              <a:t>Premium:</a:t>
            </a:r>
            <a:r>
              <a:rPr lang="en" sz="1800">
                <a:solidFill>
                  <a:srgbClr val="282523"/>
                </a:solidFill>
                <a:highlight>
                  <a:schemeClr val="lt1"/>
                </a:highlight>
              </a:rPr>
              <a:t> ₹200 per share</a:t>
            </a:r>
            <a:endParaRPr sz="1800">
              <a:solidFill>
                <a:srgbClr val="282523"/>
              </a:solidFill>
              <a:highlight>
                <a:schemeClr val="lt1"/>
              </a:highlight>
            </a:endParaRPr>
          </a:p>
          <a:p>
            <a:pPr marL="457200" lvl="1" indent="-342900" algn="l" rtl="0">
              <a:spcBef>
                <a:spcPts val="0"/>
              </a:spcBef>
              <a:spcAft>
                <a:spcPts val="0"/>
              </a:spcAft>
              <a:buClr>
                <a:srgbClr val="282523"/>
              </a:buClr>
              <a:buSzPts val="1800"/>
              <a:buAutoNum type="alphaLcParenR"/>
            </a:pPr>
            <a:r>
              <a:rPr lang="en" sz="1800" b="1">
                <a:solidFill>
                  <a:srgbClr val="282523"/>
                </a:solidFill>
                <a:highlight>
                  <a:schemeClr val="lt1"/>
                </a:highlight>
              </a:rPr>
              <a:t>Lot Size:</a:t>
            </a:r>
            <a:r>
              <a:rPr lang="en" sz="1800">
                <a:solidFill>
                  <a:srgbClr val="282523"/>
                </a:solidFill>
                <a:highlight>
                  <a:schemeClr val="lt1"/>
                </a:highlight>
              </a:rPr>
              <a:t> 75 shares (one options contract)</a:t>
            </a:r>
            <a:endParaRPr sz="1800" b="1">
              <a:solidFill>
                <a:srgbClr val="282523"/>
              </a:solidFill>
              <a:highlight>
                <a:schemeClr val="lt1"/>
              </a:highlight>
            </a:endParaRPr>
          </a:p>
          <a:p>
            <a:pPr marL="0" lvl="0" indent="0" algn="l" rtl="0">
              <a:spcBef>
                <a:spcPts val="1400"/>
              </a:spcBef>
              <a:spcAft>
                <a:spcPts val="600"/>
              </a:spcAft>
              <a:buNone/>
            </a:pPr>
            <a:endParaRPr sz="1700">
              <a:solidFill>
                <a:srgbClr val="282523"/>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1100"/>
              <a:buNone/>
            </a:pPr>
            <a:r>
              <a:rPr lang="en" sz="2400" b="1"/>
              <a:t>Example Scenario: TCS </a:t>
            </a:r>
            <a:r>
              <a:rPr lang="en" sz="2400" b="1" u="sng"/>
              <a:t>Call </a:t>
            </a:r>
            <a:r>
              <a:rPr lang="en" sz="2400" b="1"/>
              <a:t>Option</a:t>
            </a:r>
            <a:endParaRPr sz="2400" b="1"/>
          </a:p>
        </p:txBody>
      </p:sp>
      <p:sp>
        <p:nvSpPr>
          <p:cNvPr id="127" name="Google Shape;127;p24"/>
          <p:cNvSpPr txBox="1">
            <a:spLocks noGrp="1"/>
          </p:cNvSpPr>
          <p:nvPr>
            <p:ph type="body" idx="1"/>
          </p:nvPr>
        </p:nvSpPr>
        <p:spPr>
          <a:xfrm>
            <a:off x="311700" y="1152475"/>
            <a:ext cx="4468500" cy="3640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000" b="1">
                <a:solidFill>
                  <a:schemeClr val="dk1"/>
                </a:solidFill>
              </a:rPr>
              <a:t>Underlying Stock</a:t>
            </a:r>
            <a:r>
              <a:rPr lang="en" sz="1000">
                <a:solidFill>
                  <a:schemeClr val="dk1"/>
                </a:solidFill>
              </a:rPr>
              <a:t>: Tata Consultancy Services (TCS) Option Type: Call Option Strike Price: ₹3,500 Expiration Date: 30th March 2025 Premium: ₹100 per share Lot Size: 300 shares (one options contract)</a:t>
            </a:r>
            <a:endParaRPr sz="10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000">
                <a:solidFill>
                  <a:schemeClr val="dk1"/>
                </a:solidFill>
              </a:rPr>
              <a:t>Let's say you believe that TCS stock, currently trading at ₹3,400, will rise above ₹3,500 before the expiration date. You decide to buy one call option contract.</a:t>
            </a:r>
            <a:endParaRPr sz="1000">
              <a:solidFill>
                <a:schemeClr val="dk1"/>
              </a:solidFill>
            </a:endParaRPr>
          </a:p>
          <a:p>
            <a:pPr marL="0" lvl="0" indent="0" algn="l" rtl="0">
              <a:lnSpc>
                <a:spcPct val="100000"/>
              </a:lnSpc>
              <a:spcBef>
                <a:spcPts val="0"/>
              </a:spcBef>
              <a:spcAft>
                <a:spcPts val="0"/>
              </a:spcAft>
              <a:buNone/>
            </a:pPr>
            <a:r>
              <a:rPr lang="en" sz="1000">
                <a:solidFill>
                  <a:schemeClr val="dk1"/>
                </a:solidFill>
              </a:rPr>
              <a:t>Total Premium Paid: Premium per share * Lot size = ₹100 * 300 = ₹30,000</a:t>
            </a:r>
            <a:endParaRPr sz="10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00000"/>
              </a:lnSpc>
              <a:spcBef>
                <a:spcPts val="0"/>
              </a:spcBef>
              <a:spcAft>
                <a:spcPts val="0"/>
              </a:spcAft>
              <a:buNone/>
            </a:pPr>
            <a:r>
              <a:rPr lang="en" sz="1000" b="1">
                <a:solidFill>
                  <a:schemeClr val="dk1"/>
                </a:solidFill>
              </a:rPr>
              <a:t>Possible Scenarios:-</a:t>
            </a:r>
            <a:endParaRPr sz="1000" b="1">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000" b="1">
              <a:solidFill>
                <a:schemeClr val="dk1"/>
              </a:solidFill>
            </a:endParaRPr>
          </a:p>
          <a:p>
            <a:pPr marL="457200" lvl="0" indent="-285750" algn="l" rtl="0">
              <a:lnSpc>
                <a:spcPct val="100000"/>
              </a:lnSpc>
              <a:spcBef>
                <a:spcPts val="0"/>
              </a:spcBef>
              <a:spcAft>
                <a:spcPts val="0"/>
              </a:spcAft>
              <a:buClr>
                <a:schemeClr val="dk1"/>
              </a:buClr>
              <a:buSzPts val="900"/>
              <a:buChar char="❖"/>
            </a:pPr>
            <a:r>
              <a:rPr lang="en" sz="900" b="1">
                <a:solidFill>
                  <a:schemeClr val="dk1"/>
                </a:solidFill>
              </a:rPr>
              <a:t>Stock Price Rises Above Strike Price</a:t>
            </a:r>
            <a:endParaRPr sz="900" b="1">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rPr>
              <a:t>If the TCS stock price rises to ₹3,900 before the expiration date, you can exercise the call option.</a:t>
            </a:r>
            <a:endParaRPr sz="900">
              <a:solidFill>
                <a:schemeClr val="dk1"/>
              </a:solidFill>
            </a:endParaRPr>
          </a:p>
          <a:p>
            <a:pPr marL="0" lvl="0" indent="0" algn="l" rtl="0">
              <a:lnSpc>
                <a:spcPct val="100000"/>
              </a:lnSpc>
              <a:spcBef>
                <a:spcPts val="0"/>
              </a:spcBef>
              <a:spcAft>
                <a:spcPts val="0"/>
              </a:spcAft>
              <a:buNone/>
            </a:pPr>
            <a:endParaRPr sz="9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900" b="1">
                <a:solidFill>
                  <a:schemeClr val="dk1"/>
                </a:solidFill>
              </a:rPr>
              <a:t>You buy TCS shares</a:t>
            </a:r>
            <a:r>
              <a:rPr lang="en" sz="900">
                <a:solidFill>
                  <a:schemeClr val="dk1"/>
                </a:solidFill>
              </a:rPr>
              <a:t> at the strike price of ₹3,500 and sell them at the market price of ₹3,900.</a:t>
            </a:r>
            <a:endParaRPr sz="9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9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900" b="1">
                <a:solidFill>
                  <a:schemeClr val="dk1"/>
                </a:solidFill>
              </a:rPr>
              <a:t>Profit per share</a:t>
            </a:r>
            <a:r>
              <a:rPr lang="en" sz="900">
                <a:solidFill>
                  <a:schemeClr val="dk1"/>
                </a:solidFill>
              </a:rPr>
              <a:t> = ₹3,900 - ₹3,500 = ₹400</a:t>
            </a:r>
            <a:endParaRPr sz="9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9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900" b="1">
                <a:solidFill>
                  <a:schemeClr val="dk1"/>
                </a:solidFill>
              </a:rPr>
              <a:t>Total Profit</a:t>
            </a:r>
            <a:r>
              <a:rPr lang="en" sz="900">
                <a:solidFill>
                  <a:schemeClr val="dk1"/>
                </a:solidFill>
              </a:rPr>
              <a:t> = ₹400 * 300 shares = ₹120,000</a:t>
            </a:r>
            <a:endParaRPr sz="9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9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900" b="1">
                <a:solidFill>
                  <a:schemeClr val="dk1"/>
                </a:solidFill>
              </a:rPr>
              <a:t>Net Profit (after deducting the premium)</a:t>
            </a:r>
            <a:r>
              <a:rPr lang="en" sz="900">
                <a:solidFill>
                  <a:schemeClr val="dk1"/>
                </a:solidFill>
              </a:rPr>
              <a:t> = ₹120,000 - ₹30,000 = ₹90,000</a:t>
            </a:r>
            <a:endParaRPr sz="90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000">
              <a:solidFill>
                <a:schemeClr val="dk1"/>
              </a:solidFill>
            </a:endParaRPr>
          </a:p>
          <a:p>
            <a:pPr marL="0" lvl="0" indent="0" algn="l" rtl="0">
              <a:spcBef>
                <a:spcPts val="1400"/>
              </a:spcBef>
              <a:spcAft>
                <a:spcPts val="600"/>
              </a:spcAft>
              <a:buNone/>
            </a:pPr>
            <a:endParaRPr sz="1000" b="1">
              <a:solidFill>
                <a:srgbClr val="282523"/>
              </a:solidFill>
              <a:highlight>
                <a:schemeClr val="lt1"/>
              </a:highlight>
            </a:endParaRPr>
          </a:p>
        </p:txBody>
      </p:sp>
      <p:sp>
        <p:nvSpPr>
          <p:cNvPr id="128" name="Google Shape;128;p24"/>
          <p:cNvSpPr txBox="1">
            <a:spLocks noGrp="1"/>
          </p:cNvSpPr>
          <p:nvPr>
            <p:ph type="body" idx="1"/>
          </p:nvPr>
        </p:nvSpPr>
        <p:spPr>
          <a:xfrm>
            <a:off x="4821800" y="1152475"/>
            <a:ext cx="4010400" cy="3640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285750" algn="l" rtl="0">
              <a:lnSpc>
                <a:spcPct val="100000"/>
              </a:lnSpc>
              <a:spcBef>
                <a:spcPts val="0"/>
              </a:spcBef>
              <a:spcAft>
                <a:spcPts val="0"/>
              </a:spcAft>
              <a:buClr>
                <a:schemeClr val="dk1"/>
              </a:buClr>
              <a:buSzPts val="900"/>
              <a:buChar char="❖"/>
            </a:pPr>
            <a:r>
              <a:rPr lang="en" sz="900" b="1">
                <a:solidFill>
                  <a:schemeClr val="dk1"/>
                </a:solidFill>
              </a:rPr>
              <a:t>Stock Price Remains Below Strike Price</a:t>
            </a:r>
            <a:endParaRPr sz="900">
              <a:solidFill>
                <a:schemeClr val="dk1"/>
              </a:solidFill>
            </a:endParaRPr>
          </a:p>
          <a:p>
            <a:pPr marL="0" lvl="0" indent="0" algn="l" rtl="0">
              <a:lnSpc>
                <a:spcPct val="100000"/>
              </a:lnSpc>
              <a:spcBef>
                <a:spcPts val="0"/>
              </a:spcBef>
              <a:spcAft>
                <a:spcPts val="0"/>
              </a:spcAft>
              <a:buNone/>
            </a:pPr>
            <a:r>
              <a:rPr lang="en" sz="900">
                <a:solidFill>
                  <a:schemeClr val="dk1"/>
                </a:solidFill>
              </a:rPr>
              <a:t>If the TCS stock price remains below ₹3,500, you may choose not to exercise the option.</a:t>
            </a:r>
            <a:endParaRPr sz="900">
              <a:solidFill>
                <a:schemeClr val="dk1"/>
              </a:solidFill>
            </a:endParaRPr>
          </a:p>
          <a:p>
            <a:pPr marL="0" lvl="0" indent="0" algn="l" rtl="0">
              <a:lnSpc>
                <a:spcPct val="100000"/>
              </a:lnSpc>
              <a:spcBef>
                <a:spcPts val="0"/>
              </a:spcBef>
              <a:spcAft>
                <a:spcPts val="0"/>
              </a:spcAft>
              <a:buNone/>
            </a:pPr>
            <a:endParaRPr sz="900">
              <a:solidFill>
                <a:schemeClr val="dk1"/>
              </a:solidFill>
            </a:endParaRPr>
          </a:p>
          <a:p>
            <a:pPr marL="0" lvl="0" indent="0" algn="l" rtl="0">
              <a:lnSpc>
                <a:spcPct val="100000"/>
              </a:lnSpc>
              <a:spcBef>
                <a:spcPts val="0"/>
              </a:spcBef>
              <a:spcAft>
                <a:spcPts val="0"/>
              </a:spcAft>
              <a:buNone/>
            </a:pPr>
            <a:r>
              <a:rPr lang="en" sz="900">
                <a:solidFill>
                  <a:schemeClr val="dk1"/>
                </a:solidFill>
              </a:rPr>
              <a:t>In this case, you lose the premium paid.</a:t>
            </a:r>
            <a:endParaRPr sz="900">
              <a:solidFill>
                <a:schemeClr val="dk1"/>
              </a:solidFill>
            </a:endParaRPr>
          </a:p>
          <a:p>
            <a:pPr marL="0" lvl="0" indent="0" algn="l" rtl="0">
              <a:lnSpc>
                <a:spcPct val="100000"/>
              </a:lnSpc>
              <a:spcBef>
                <a:spcPts val="0"/>
              </a:spcBef>
              <a:spcAft>
                <a:spcPts val="0"/>
              </a:spcAft>
              <a:buNone/>
            </a:pPr>
            <a:endParaRPr sz="900">
              <a:solidFill>
                <a:schemeClr val="dk1"/>
              </a:solidFill>
            </a:endParaRPr>
          </a:p>
          <a:p>
            <a:pPr marL="0" lvl="0" indent="0" algn="l" rtl="0">
              <a:lnSpc>
                <a:spcPct val="100000"/>
              </a:lnSpc>
              <a:spcBef>
                <a:spcPts val="0"/>
              </a:spcBef>
              <a:spcAft>
                <a:spcPts val="0"/>
              </a:spcAft>
              <a:buNone/>
            </a:pPr>
            <a:r>
              <a:rPr lang="en" sz="900">
                <a:solidFill>
                  <a:schemeClr val="dk1"/>
                </a:solidFill>
              </a:rPr>
              <a:t>Loss = ₹30,000</a:t>
            </a:r>
            <a:endParaRPr sz="900">
              <a:solidFill>
                <a:schemeClr val="dk1"/>
              </a:solidFill>
            </a:endParaRPr>
          </a:p>
          <a:p>
            <a:pPr marL="0" lvl="0" indent="0" algn="l" rtl="0">
              <a:lnSpc>
                <a:spcPct val="100000"/>
              </a:lnSpc>
              <a:spcBef>
                <a:spcPts val="0"/>
              </a:spcBef>
              <a:spcAft>
                <a:spcPts val="0"/>
              </a:spcAft>
              <a:buNone/>
            </a:pPr>
            <a:endParaRPr sz="900">
              <a:solidFill>
                <a:schemeClr val="dk1"/>
              </a:solidFill>
            </a:endParaRPr>
          </a:p>
          <a:p>
            <a:pPr marL="0" lvl="0" indent="0" algn="l" rtl="0">
              <a:lnSpc>
                <a:spcPct val="100000"/>
              </a:lnSpc>
              <a:spcBef>
                <a:spcPts val="0"/>
              </a:spcBef>
              <a:spcAft>
                <a:spcPts val="0"/>
              </a:spcAft>
              <a:buNone/>
            </a:pPr>
            <a:r>
              <a:rPr lang="en" sz="900">
                <a:solidFill>
                  <a:schemeClr val="dk1"/>
                </a:solidFill>
              </a:rPr>
              <a:t>Stock Price Is Exactly at Strike Price:</a:t>
            </a:r>
            <a:endParaRPr sz="900">
              <a:solidFill>
                <a:schemeClr val="dk1"/>
              </a:solidFill>
            </a:endParaRPr>
          </a:p>
          <a:p>
            <a:pPr marL="0" lvl="0" indent="0" algn="l" rtl="0">
              <a:lnSpc>
                <a:spcPct val="100000"/>
              </a:lnSpc>
              <a:spcBef>
                <a:spcPts val="0"/>
              </a:spcBef>
              <a:spcAft>
                <a:spcPts val="0"/>
              </a:spcAft>
              <a:buNone/>
            </a:pPr>
            <a:endParaRPr sz="900">
              <a:solidFill>
                <a:schemeClr val="dk1"/>
              </a:solidFill>
            </a:endParaRPr>
          </a:p>
          <a:p>
            <a:pPr marL="0" lvl="0" indent="0" algn="l" rtl="0">
              <a:lnSpc>
                <a:spcPct val="100000"/>
              </a:lnSpc>
              <a:spcBef>
                <a:spcPts val="0"/>
              </a:spcBef>
              <a:spcAft>
                <a:spcPts val="0"/>
              </a:spcAft>
              <a:buNone/>
            </a:pPr>
            <a:r>
              <a:rPr lang="en" sz="900" b="1">
                <a:solidFill>
                  <a:schemeClr val="dk1"/>
                </a:solidFill>
              </a:rPr>
              <a:t>If the TCS stock price is exactly ₹3,500 at expiration, exercising the option won't result in any profit or loss from the option contract.</a:t>
            </a:r>
            <a:endParaRPr sz="900" b="1">
              <a:solidFill>
                <a:schemeClr val="dk1"/>
              </a:solidFill>
            </a:endParaRPr>
          </a:p>
          <a:p>
            <a:pPr marL="0" lvl="0" indent="0" algn="l" rtl="0">
              <a:lnSpc>
                <a:spcPct val="100000"/>
              </a:lnSpc>
              <a:spcBef>
                <a:spcPts val="0"/>
              </a:spcBef>
              <a:spcAft>
                <a:spcPts val="0"/>
              </a:spcAft>
              <a:buNone/>
            </a:pPr>
            <a:endParaRPr sz="900">
              <a:solidFill>
                <a:schemeClr val="dk1"/>
              </a:solidFill>
            </a:endParaRPr>
          </a:p>
          <a:p>
            <a:pPr marL="0" lvl="0" indent="0" algn="l" rtl="0">
              <a:lnSpc>
                <a:spcPct val="100000"/>
              </a:lnSpc>
              <a:spcBef>
                <a:spcPts val="0"/>
              </a:spcBef>
              <a:spcAft>
                <a:spcPts val="0"/>
              </a:spcAft>
              <a:buNone/>
            </a:pPr>
            <a:r>
              <a:rPr lang="en" sz="900">
                <a:solidFill>
                  <a:schemeClr val="dk1"/>
                </a:solidFill>
              </a:rPr>
              <a:t>Loss = Premium paid = ₹30,000</a:t>
            </a:r>
            <a:endParaRPr sz="900">
              <a:solidFill>
                <a:schemeClr val="dk1"/>
              </a:solidFill>
            </a:endParaRPr>
          </a:p>
          <a:p>
            <a:pPr marL="0" lvl="0" indent="0" algn="l" rtl="0">
              <a:lnSpc>
                <a:spcPct val="100000"/>
              </a:lnSpc>
              <a:spcBef>
                <a:spcPts val="0"/>
              </a:spcBef>
              <a:spcAft>
                <a:spcPts val="0"/>
              </a:spcAft>
              <a:buNone/>
            </a:pPr>
            <a:endParaRPr sz="900">
              <a:solidFill>
                <a:schemeClr val="dk1"/>
              </a:solidFill>
            </a:endParaRPr>
          </a:p>
          <a:p>
            <a:pPr marL="0" lvl="0" indent="0" algn="l" rtl="0">
              <a:lnSpc>
                <a:spcPct val="100000"/>
              </a:lnSpc>
              <a:spcBef>
                <a:spcPts val="0"/>
              </a:spcBef>
              <a:spcAft>
                <a:spcPts val="0"/>
              </a:spcAft>
              <a:buNone/>
            </a:pPr>
            <a:r>
              <a:rPr lang="en" sz="900" b="1">
                <a:solidFill>
                  <a:schemeClr val="dk1"/>
                </a:solidFill>
              </a:rPr>
              <a:t>Summary:  </a:t>
            </a:r>
            <a:r>
              <a:rPr lang="en" sz="900">
                <a:solidFill>
                  <a:schemeClr val="dk1"/>
                </a:solidFill>
              </a:rPr>
              <a:t>Buying a call option can give you significant leverage with limited risk (the premium paid). If the stock price rises above the strike price, you can potentially make a profit. However, if the stock price remains below the strike price, the maximum loss is limited to the premium paid for the option.</a:t>
            </a:r>
            <a:endParaRPr sz="900"/>
          </a:p>
          <a:p>
            <a:pPr marL="0" lvl="0" indent="0" algn="l" rtl="0">
              <a:spcBef>
                <a:spcPts val="1400"/>
              </a:spcBef>
              <a:spcAft>
                <a:spcPts val="600"/>
              </a:spcAft>
              <a:buNone/>
            </a:pPr>
            <a:endParaRPr sz="900" b="1">
              <a:solidFill>
                <a:srgbClr val="282523"/>
              </a:solidFill>
              <a:highlight>
                <a:schemeClr val="lt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400" b="1"/>
              <a:t>Black-Scholes Model for Option </a:t>
            </a:r>
            <a:r>
              <a:rPr lang="en" sz="2400" b="1" u="sng"/>
              <a:t>Pricing</a:t>
            </a:r>
            <a:endParaRPr sz="2400" b="1" u="sng"/>
          </a:p>
        </p:txBody>
      </p:sp>
      <p:sp>
        <p:nvSpPr>
          <p:cNvPr id="134" name="Google Shape;134;p25"/>
          <p:cNvSpPr txBox="1">
            <a:spLocks noGrp="1"/>
          </p:cNvSpPr>
          <p:nvPr>
            <p:ph type="body" idx="1"/>
          </p:nvPr>
        </p:nvSpPr>
        <p:spPr>
          <a:xfrm>
            <a:off x="311700" y="1152475"/>
            <a:ext cx="85206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914400" lvl="1" indent="-304800" algn="l" rtl="0">
              <a:spcBef>
                <a:spcPts val="1400"/>
              </a:spcBef>
              <a:spcAft>
                <a:spcPts val="0"/>
              </a:spcAft>
              <a:buClr>
                <a:srgbClr val="282523"/>
              </a:buClr>
              <a:buSzPts val="1200"/>
              <a:buChar char="◆"/>
            </a:pPr>
            <a:r>
              <a:rPr lang="en" sz="1200" b="1">
                <a:solidFill>
                  <a:srgbClr val="282523"/>
                </a:solidFill>
                <a:highlight>
                  <a:schemeClr val="lt1"/>
                </a:highlight>
              </a:rPr>
              <a:t>The Black-Scholes Model is a mathematical model used to calculate the theoretical price of options.</a:t>
            </a:r>
            <a:endParaRPr sz="1200" b="1">
              <a:solidFill>
                <a:srgbClr val="282523"/>
              </a:solidFill>
              <a:highlight>
                <a:schemeClr val="lt1"/>
              </a:highlight>
            </a:endParaRPr>
          </a:p>
          <a:p>
            <a:pPr marL="914400" lvl="1" indent="-304800" algn="l" rtl="0">
              <a:spcBef>
                <a:spcPts val="0"/>
              </a:spcBef>
              <a:spcAft>
                <a:spcPts val="0"/>
              </a:spcAft>
              <a:buClr>
                <a:srgbClr val="282523"/>
              </a:buClr>
              <a:buSzPts val="1200"/>
              <a:buChar char="◆"/>
            </a:pPr>
            <a:r>
              <a:rPr lang="en" sz="1200" b="1">
                <a:solidFill>
                  <a:srgbClr val="282523"/>
                </a:solidFill>
                <a:highlight>
                  <a:schemeClr val="lt1"/>
                </a:highlight>
              </a:rPr>
              <a:t>Call Option Price: C=S</a:t>
            </a:r>
            <a:r>
              <a:rPr lang="en" sz="1200" b="1" baseline="-25000">
                <a:solidFill>
                  <a:srgbClr val="282523"/>
                </a:solidFill>
                <a:highlight>
                  <a:schemeClr val="lt1"/>
                </a:highlight>
              </a:rPr>
              <a:t>0</a:t>
            </a:r>
            <a:r>
              <a:rPr lang="en" sz="1200" b="1">
                <a:solidFill>
                  <a:srgbClr val="282523"/>
                </a:solidFill>
                <a:highlight>
                  <a:schemeClr val="lt1"/>
                </a:highlight>
              </a:rPr>
              <a:t>N(d</a:t>
            </a:r>
            <a:r>
              <a:rPr lang="en" sz="1200" b="1" baseline="-25000">
                <a:solidFill>
                  <a:srgbClr val="282523"/>
                </a:solidFill>
                <a:highlight>
                  <a:schemeClr val="lt1"/>
                </a:highlight>
              </a:rPr>
              <a:t>1</a:t>
            </a:r>
            <a:r>
              <a:rPr lang="en" sz="1200" b="1">
                <a:solidFill>
                  <a:srgbClr val="282523"/>
                </a:solidFill>
                <a:highlight>
                  <a:schemeClr val="lt1"/>
                </a:highlight>
              </a:rPr>
              <a:t>)−Xe−rTN(d</a:t>
            </a:r>
            <a:r>
              <a:rPr lang="en" sz="1200" b="1" baseline="-25000">
                <a:solidFill>
                  <a:srgbClr val="282523"/>
                </a:solidFill>
                <a:highlight>
                  <a:schemeClr val="lt1"/>
                </a:highlight>
              </a:rPr>
              <a:t>2</a:t>
            </a:r>
            <a:r>
              <a:rPr lang="en" sz="1200" b="1">
                <a:solidFill>
                  <a:srgbClr val="282523"/>
                </a:solidFill>
                <a:highlight>
                  <a:schemeClr val="lt1"/>
                </a:highlight>
              </a:rPr>
              <a:t>)</a:t>
            </a:r>
            <a:endParaRPr sz="1200" b="1">
              <a:solidFill>
                <a:srgbClr val="282523"/>
              </a:solidFill>
              <a:highlight>
                <a:schemeClr val="lt1"/>
              </a:highlight>
            </a:endParaRPr>
          </a:p>
          <a:p>
            <a:pPr marL="914400" lvl="1" indent="-304800" algn="l" rtl="0">
              <a:spcBef>
                <a:spcPts val="0"/>
              </a:spcBef>
              <a:spcAft>
                <a:spcPts val="0"/>
              </a:spcAft>
              <a:buClr>
                <a:srgbClr val="282523"/>
              </a:buClr>
              <a:buSzPts val="1200"/>
              <a:buChar char="◆"/>
            </a:pPr>
            <a:r>
              <a:rPr lang="en" sz="1200" b="1">
                <a:solidFill>
                  <a:srgbClr val="282523"/>
                </a:solidFill>
                <a:highlight>
                  <a:schemeClr val="lt1"/>
                </a:highlight>
              </a:rPr>
              <a:t>Put Option Price: P=Xe−rTN(−d</a:t>
            </a:r>
            <a:r>
              <a:rPr lang="en" sz="1200" b="1" baseline="-25000">
                <a:solidFill>
                  <a:srgbClr val="282523"/>
                </a:solidFill>
                <a:highlight>
                  <a:schemeClr val="lt1"/>
                </a:highlight>
              </a:rPr>
              <a:t>2</a:t>
            </a:r>
            <a:r>
              <a:rPr lang="en" sz="1200" b="1">
                <a:solidFill>
                  <a:srgbClr val="282523"/>
                </a:solidFill>
                <a:highlight>
                  <a:schemeClr val="lt1"/>
                </a:highlight>
              </a:rPr>
              <a:t>)−S</a:t>
            </a:r>
            <a:r>
              <a:rPr lang="en" sz="1200" b="1" baseline="-25000">
                <a:solidFill>
                  <a:srgbClr val="282523"/>
                </a:solidFill>
                <a:highlight>
                  <a:schemeClr val="lt1"/>
                </a:highlight>
              </a:rPr>
              <a:t>0</a:t>
            </a:r>
            <a:r>
              <a:rPr lang="en" sz="1200" b="1">
                <a:solidFill>
                  <a:srgbClr val="282523"/>
                </a:solidFill>
                <a:highlight>
                  <a:schemeClr val="lt1"/>
                </a:highlight>
              </a:rPr>
              <a:t>N(−d</a:t>
            </a:r>
            <a:r>
              <a:rPr lang="en" sz="1200" b="1" baseline="-25000">
                <a:solidFill>
                  <a:srgbClr val="282523"/>
                </a:solidFill>
                <a:highlight>
                  <a:schemeClr val="lt1"/>
                </a:highlight>
              </a:rPr>
              <a:t>1</a:t>
            </a:r>
            <a:r>
              <a:rPr lang="en" sz="1200" b="1">
                <a:solidFill>
                  <a:srgbClr val="282523"/>
                </a:solidFill>
                <a:highlight>
                  <a:schemeClr val="lt1"/>
                </a:highlight>
              </a:rPr>
              <a:t>)</a:t>
            </a:r>
            <a:endParaRPr sz="1200" b="1">
              <a:solidFill>
                <a:srgbClr val="282523"/>
              </a:solidFill>
              <a:highlight>
                <a:schemeClr val="lt1"/>
              </a:highlight>
            </a:endParaRPr>
          </a:p>
          <a:p>
            <a:pPr marL="914400" lvl="1" indent="-304800" algn="l" rtl="0">
              <a:spcBef>
                <a:spcPts val="0"/>
              </a:spcBef>
              <a:spcAft>
                <a:spcPts val="0"/>
              </a:spcAft>
              <a:buClr>
                <a:srgbClr val="282523"/>
              </a:buClr>
              <a:buSzPts val="1200"/>
              <a:buChar char="◆"/>
            </a:pPr>
            <a:r>
              <a:rPr lang="en" sz="1200" b="1">
                <a:solidFill>
                  <a:srgbClr val="282523"/>
                </a:solidFill>
                <a:highlight>
                  <a:schemeClr val="lt1"/>
                </a:highlight>
              </a:rPr>
              <a:t>Where: S</a:t>
            </a:r>
            <a:r>
              <a:rPr lang="en" sz="1200" b="1" baseline="-25000">
                <a:solidFill>
                  <a:srgbClr val="282523"/>
                </a:solidFill>
                <a:highlight>
                  <a:schemeClr val="lt1"/>
                </a:highlight>
              </a:rPr>
              <a:t>0</a:t>
            </a:r>
            <a:endParaRPr sz="1200" b="1" baseline="-25000">
              <a:solidFill>
                <a:srgbClr val="282523"/>
              </a:solidFill>
              <a:highlight>
                <a:schemeClr val="lt1"/>
              </a:highlight>
            </a:endParaRPr>
          </a:p>
          <a:p>
            <a:pPr marL="1371600" lvl="2" indent="-304800" algn="l" rtl="0">
              <a:spcBef>
                <a:spcPts val="0"/>
              </a:spcBef>
              <a:spcAft>
                <a:spcPts val="0"/>
              </a:spcAft>
              <a:buClr>
                <a:srgbClr val="282523"/>
              </a:buClr>
              <a:buSzPts val="1200"/>
              <a:buChar char="●"/>
            </a:pPr>
            <a:r>
              <a:rPr lang="en" sz="1200" b="1">
                <a:solidFill>
                  <a:srgbClr val="282523"/>
                </a:solidFill>
                <a:highlight>
                  <a:schemeClr val="lt1"/>
                </a:highlight>
              </a:rPr>
              <a:t>d</a:t>
            </a:r>
            <a:r>
              <a:rPr lang="en" sz="1200" b="1" baseline="-25000">
                <a:solidFill>
                  <a:srgbClr val="282523"/>
                </a:solidFill>
                <a:highlight>
                  <a:schemeClr val="lt1"/>
                </a:highlight>
              </a:rPr>
              <a:t>1</a:t>
            </a:r>
            <a:r>
              <a:rPr lang="en" sz="1200" b="1">
                <a:solidFill>
                  <a:srgbClr val="282523"/>
                </a:solidFill>
                <a:highlight>
                  <a:schemeClr val="lt1"/>
                </a:highlight>
              </a:rPr>
              <a:t>=ln⁡(S</a:t>
            </a:r>
            <a:r>
              <a:rPr lang="en" sz="1200" b="1" baseline="-25000">
                <a:solidFill>
                  <a:srgbClr val="282523"/>
                </a:solidFill>
                <a:highlight>
                  <a:schemeClr val="lt1"/>
                </a:highlight>
              </a:rPr>
              <a:t>0</a:t>
            </a:r>
            <a:r>
              <a:rPr lang="en" sz="1200" b="1">
                <a:solidFill>
                  <a:srgbClr val="282523"/>
                </a:solidFill>
                <a:highlight>
                  <a:schemeClr val="lt1"/>
                </a:highlight>
              </a:rPr>
              <a:t>/X)+(r+σ2/2)TσT</a:t>
            </a:r>
            <a:endParaRPr sz="1200" b="1">
              <a:solidFill>
                <a:srgbClr val="282523"/>
              </a:solidFill>
              <a:highlight>
                <a:schemeClr val="lt1"/>
              </a:highlight>
            </a:endParaRPr>
          </a:p>
          <a:p>
            <a:pPr marL="1371600" lvl="2" indent="-304800" algn="l" rtl="0">
              <a:spcBef>
                <a:spcPts val="0"/>
              </a:spcBef>
              <a:spcAft>
                <a:spcPts val="0"/>
              </a:spcAft>
              <a:buClr>
                <a:srgbClr val="282523"/>
              </a:buClr>
              <a:buSzPts val="1200"/>
              <a:buChar char="●"/>
            </a:pPr>
            <a:r>
              <a:rPr lang="en" sz="1200" b="1">
                <a:solidFill>
                  <a:srgbClr val="282523"/>
                </a:solidFill>
                <a:highlight>
                  <a:schemeClr val="lt1"/>
                </a:highlight>
              </a:rPr>
              <a:t>d</a:t>
            </a:r>
            <a:r>
              <a:rPr lang="en" sz="1200" b="1" baseline="-25000">
                <a:solidFill>
                  <a:srgbClr val="282523"/>
                </a:solidFill>
                <a:highlight>
                  <a:schemeClr val="lt1"/>
                </a:highlight>
              </a:rPr>
              <a:t>2</a:t>
            </a:r>
            <a:r>
              <a:rPr lang="en" sz="1200" b="1">
                <a:solidFill>
                  <a:srgbClr val="282523"/>
                </a:solidFill>
                <a:highlight>
                  <a:schemeClr val="lt1"/>
                </a:highlight>
              </a:rPr>
              <a:t>=d</a:t>
            </a:r>
            <a:r>
              <a:rPr lang="en" sz="1200" b="1" baseline="-25000">
                <a:solidFill>
                  <a:srgbClr val="282523"/>
                </a:solidFill>
                <a:highlight>
                  <a:schemeClr val="lt1"/>
                </a:highlight>
              </a:rPr>
              <a:t>1</a:t>
            </a:r>
            <a:r>
              <a:rPr lang="en" sz="1200" b="1">
                <a:solidFill>
                  <a:srgbClr val="282523"/>
                </a:solidFill>
                <a:highlight>
                  <a:schemeClr val="lt1"/>
                </a:highlight>
              </a:rPr>
              <a:t>−σT</a:t>
            </a:r>
            <a:endParaRPr sz="1200" b="1">
              <a:solidFill>
                <a:srgbClr val="282523"/>
              </a:solidFill>
              <a:highlight>
                <a:schemeClr val="lt1"/>
              </a:highlight>
            </a:endParaRPr>
          </a:p>
          <a:p>
            <a:pPr marL="1371600" lvl="2" indent="-304800" algn="l" rtl="0">
              <a:spcBef>
                <a:spcPts val="0"/>
              </a:spcBef>
              <a:spcAft>
                <a:spcPts val="0"/>
              </a:spcAft>
              <a:buClr>
                <a:srgbClr val="282523"/>
              </a:buClr>
              <a:buSzPts val="1200"/>
              <a:buChar char="●"/>
            </a:pPr>
            <a:r>
              <a:rPr lang="en" sz="1200" b="1">
                <a:solidFill>
                  <a:srgbClr val="282523"/>
                </a:solidFill>
                <a:highlight>
                  <a:schemeClr val="lt1"/>
                </a:highlight>
              </a:rPr>
              <a:t>S</a:t>
            </a:r>
            <a:r>
              <a:rPr lang="en" sz="1200" b="1" baseline="-25000">
                <a:solidFill>
                  <a:srgbClr val="282523"/>
                </a:solidFill>
                <a:highlight>
                  <a:schemeClr val="lt1"/>
                </a:highlight>
              </a:rPr>
              <a:t>0</a:t>
            </a:r>
            <a:r>
              <a:rPr lang="en" sz="1200" b="1">
                <a:solidFill>
                  <a:srgbClr val="282523"/>
                </a:solidFill>
                <a:highlight>
                  <a:schemeClr val="lt1"/>
                </a:highlight>
              </a:rPr>
              <a:t> = Current stock/index price</a:t>
            </a:r>
            <a:endParaRPr sz="1200" b="1">
              <a:solidFill>
                <a:srgbClr val="282523"/>
              </a:solidFill>
              <a:highlight>
                <a:schemeClr val="lt1"/>
              </a:highlight>
            </a:endParaRPr>
          </a:p>
          <a:p>
            <a:pPr marL="1371600" lvl="2" indent="-304800" algn="l" rtl="0">
              <a:spcBef>
                <a:spcPts val="0"/>
              </a:spcBef>
              <a:spcAft>
                <a:spcPts val="0"/>
              </a:spcAft>
              <a:buClr>
                <a:srgbClr val="282523"/>
              </a:buClr>
              <a:buSzPts val="1200"/>
              <a:buChar char="●"/>
            </a:pPr>
            <a:r>
              <a:rPr lang="en" sz="1200" b="1">
                <a:solidFill>
                  <a:srgbClr val="282523"/>
                </a:solidFill>
                <a:highlight>
                  <a:schemeClr val="lt1"/>
                </a:highlight>
              </a:rPr>
              <a:t>X = Strike price</a:t>
            </a:r>
            <a:endParaRPr sz="1200" b="1">
              <a:solidFill>
                <a:srgbClr val="282523"/>
              </a:solidFill>
              <a:highlight>
                <a:schemeClr val="lt1"/>
              </a:highlight>
            </a:endParaRPr>
          </a:p>
          <a:p>
            <a:pPr marL="1371600" lvl="2" indent="-304800" algn="l" rtl="0">
              <a:spcBef>
                <a:spcPts val="0"/>
              </a:spcBef>
              <a:spcAft>
                <a:spcPts val="0"/>
              </a:spcAft>
              <a:buClr>
                <a:srgbClr val="282523"/>
              </a:buClr>
              <a:buSzPts val="1200"/>
              <a:buChar char="●"/>
            </a:pPr>
            <a:r>
              <a:rPr lang="en" sz="1200" b="1">
                <a:solidFill>
                  <a:srgbClr val="282523"/>
                </a:solidFill>
                <a:highlight>
                  <a:schemeClr val="lt1"/>
                </a:highlight>
              </a:rPr>
              <a:t>r = Risk-free interest rate</a:t>
            </a:r>
            <a:endParaRPr sz="1200" b="1">
              <a:solidFill>
                <a:srgbClr val="282523"/>
              </a:solidFill>
              <a:highlight>
                <a:schemeClr val="lt1"/>
              </a:highlight>
            </a:endParaRPr>
          </a:p>
          <a:p>
            <a:pPr marL="1371600" lvl="2" indent="-304800" algn="l" rtl="0">
              <a:spcBef>
                <a:spcPts val="0"/>
              </a:spcBef>
              <a:spcAft>
                <a:spcPts val="0"/>
              </a:spcAft>
              <a:buClr>
                <a:srgbClr val="282523"/>
              </a:buClr>
              <a:buSzPts val="1200"/>
              <a:buChar char="●"/>
            </a:pPr>
            <a:r>
              <a:rPr lang="en" sz="1200" b="1">
                <a:solidFill>
                  <a:srgbClr val="282523"/>
                </a:solidFill>
                <a:highlight>
                  <a:schemeClr val="lt1"/>
                </a:highlight>
              </a:rPr>
              <a:t>T = Time to maturity</a:t>
            </a:r>
            <a:endParaRPr sz="1200" b="1">
              <a:solidFill>
                <a:srgbClr val="282523"/>
              </a:solidFill>
              <a:highlight>
                <a:schemeClr val="lt1"/>
              </a:highlight>
            </a:endParaRPr>
          </a:p>
          <a:p>
            <a:pPr marL="1371600" lvl="2" indent="-304800" algn="l" rtl="0">
              <a:spcBef>
                <a:spcPts val="0"/>
              </a:spcBef>
              <a:spcAft>
                <a:spcPts val="0"/>
              </a:spcAft>
              <a:buClr>
                <a:srgbClr val="282523"/>
              </a:buClr>
              <a:buSzPts val="1200"/>
              <a:buChar char="●"/>
            </a:pPr>
            <a:r>
              <a:rPr lang="en" sz="1200" b="1">
                <a:solidFill>
                  <a:srgbClr val="282523"/>
                </a:solidFill>
                <a:highlight>
                  <a:schemeClr val="lt1"/>
                </a:highlight>
              </a:rPr>
              <a:t>σ = Volatility of the stock/index</a:t>
            </a:r>
            <a:endParaRPr sz="1200" b="1">
              <a:solidFill>
                <a:srgbClr val="282523"/>
              </a:solidFill>
              <a:highlight>
                <a:schemeClr val="lt1"/>
              </a:highlight>
            </a:endParaRPr>
          </a:p>
          <a:p>
            <a:pPr marL="1371600" lvl="2" indent="-304800" algn="l" rtl="0">
              <a:spcBef>
                <a:spcPts val="0"/>
              </a:spcBef>
              <a:spcAft>
                <a:spcPts val="0"/>
              </a:spcAft>
              <a:buClr>
                <a:srgbClr val="282523"/>
              </a:buClr>
              <a:buSzPts val="1200"/>
              <a:buChar char="●"/>
            </a:pPr>
            <a:r>
              <a:rPr lang="en" sz="1200" b="1">
                <a:solidFill>
                  <a:srgbClr val="282523"/>
                </a:solidFill>
                <a:highlight>
                  <a:schemeClr val="lt1"/>
                </a:highlight>
              </a:rPr>
              <a:t>N(⋅) = Cumulative distribution function of the standard normal distribution</a:t>
            </a:r>
            <a:endParaRPr sz="1200">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Black-Scholes Model Example - </a:t>
            </a:r>
            <a:r>
              <a:rPr lang="en" sz="2400" b="1" u="sng"/>
              <a:t>Call </a:t>
            </a:r>
            <a:r>
              <a:rPr lang="en" sz="2400" b="1"/>
              <a:t>Option </a:t>
            </a:r>
            <a:r>
              <a:rPr lang="en" sz="2400" b="1" u="sng"/>
              <a:t>Calculations</a:t>
            </a:r>
            <a:endParaRPr sz="2400" b="1" u="sng"/>
          </a:p>
        </p:txBody>
      </p:sp>
      <p:sp>
        <p:nvSpPr>
          <p:cNvPr id="140" name="Google Shape;140;p26"/>
          <p:cNvSpPr txBox="1">
            <a:spLocks noGrp="1"/>
          </p:cNvSpPr>
          <p:nvPr>
            <p:ph type="body" idx="1"/>
          </p:nvPr>
        </p:nvSpPr>
        <p:spPr>
          <a:xfrm>
            <a:off x="341400" y="1076625"/>
            <a:ext cx="8520600" cy="3700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900"/>
              </a:spcBef>
              <a:spcAft>
                <a:spcPts val="0"/>
              </a:spcAft>
              <a:buNone/>
            </a:pPr>
            <a:r>
              <a:rPr lang="en" sz="1400" b="1">
                <a:solidFill>
                  <a:srgbClr val="282523"/>
                </a:solidFill>
                <a:highlight>
                  <a:schemeClr val="lt1"/>
                </a:highlight>
              </a:rPr>
              <a:t>Example: Nifty 50 Call Option</a:t>
            </a:r>
            <a:endParaRPr sz="1400" b="1">
              <a:solidFill>
                <a:srgbClr val="282523"/>
              </a:solidFill>
              <a:highlight>
                <a:schemeClr val="lt1"/>
              </a:highlight>
            </a:endParaRPr>
          </a:p>
          <a:p>
            <a:pPr marL="457200" lvl="0" indent="-304800" algn="l" rtl="0">
              <a:spcBef>
                <a:spcPts val="1400"/>
              </a:spcBef>
              <a:spcAft>
                <a:spcPts val="0"/>
              </a:spcAft>
              <a:buClr>
                <a:srgbClr val="282523"/>
              </a:buClr>
              <a:buSzPts val="1200"/>
              <a:buChar char="●"/>
            </a:pPr>
            <a:r>
              <a:rPr lang="en" sz="1200">
                <a:solidFill>
                  <a:srgbClr val="282523"/>
                </a:solidFill>
                <a:highlight>
                  <a:schemeClr val="lt1"/>
                </a:highlight>
              </a:rPr>
              <a:t>Current Index Price (S</a:t>
            </a:r>
            <a:r>
              <a:rPr lang="en" sz="1200" baseline="-25000">
                <a:solidFill>
                  <a:srgbClr val="282523"/>
                </a:solidFill>
                <a:highlight>
                  <a:schemeClr val="lt1"/>
                </a:highlight>
              </a:rPr>
              <a:t>0</a:t>
            </a:r>
            <a:r>
              <a:rPr lang="en" sz="1200">
                <a:solidFill>
                  <a:srgbClr val="282523"/>
                </a:solidFill>
                <a:highlight>
                  <a:schemeClr val="lt1"/>
                </a:highlight>
              </a:rPr>
              <a:t>): ₹15,000</a:t>
            </a:r>
            <a:endParaRPr sz="1200">
              <a:solidFill>
                <a:srgbClr val="282523"/>
              </a:solidFill>
              <a:highlight>
                <a:schemeClr val="lt1"/>
              </a:highlight>
            </a:endParaRPr>
          </a:p>
          <a:p>
            <a:pPr marL="457200" lvl="0" indent="-304800" algn="l" rtl="0">
              <a:spcBef>
                <a:spcPts val="0"/>
              </a:spcBef>
              <a:spcAft>
                <a:spcPts val="0"/>
              </a:spcAft>
              <a:buClr>
                <a:srgbClr val="282523"/>
              </a:buClr>
              <a:buSzPts val="1200"/>
              <a:buChar char="●"/>
            </a:pPr>
            <a:r>
              <a:rPr lang="en" sz="1200">
                <a:solidFill>
                  <a:srgbClr val="282523"/>
                </a:solidFill>
                <a:highlight>
                  <a:schemeClr val="lt1"/>
                </a:highlight>
              </a:rPr>
              <a:t>Strike Price (X): ₹15,000</a:t>
            </a:r>
            <a:endParaRPr sz="1200">
              <a:solidFill>
                <a:srgbClr val="282523"/>
              </a:solidFill>
              <a:highlight>
                <a:schemeClr val="lt1"/>
              </a:highlight>
            </a:endParaRPr>
          </a:p>
          <a:p>
            <a:pPr marL="457200" lvl="0" indent="-304800" algn="l" rtl="0">
              <a:spcBef>
                <a:spcPts val="0"/>
              </a:spcBef>
              <a:spcAft>
                <a:spcPts val="0"/>
              </a:spcAft>
              <a:buClr>
                <a:srgbClr val="282523"/>
              </a:buClr>
              <a:buSzPts val="1200"/>
              <a:buChar char="●"/>
            </a:pPr>
            <a:r>
              <a:rPr lang="en" sz="1200">
                <a:solidFill>
                  <a:srgbClr val="282523"/>
                </a:solidFill>
                <a:highlight>
                  <a:schemeClr val="lt1"/>
                </a:highlight>
              </a:rPr>
              <a:t>Risk-Free Interest Rate (r): 5%</a:t>
            </a:r>
            <a:endParaRPr sz="1200">
              <a:solidFill>
                <a:srgbClr val="282523"/>
              </a:solidFill>
              <a:highlight>
                <a:schemeClr val="lt1"/>
              </a:highlight>
            </a:endParaRPr>
          </a:p>
          <a:p>
            <a:pPr marL="457200" lvl="0" indent="-304800" algn="l" rtl="0">
              <a:spcBef>
                <a:spcPts val="0"/>
              </a:spcBef>
              <a:spcAft>
                <a:spcPts val="0"/>
              </a:spcAft>
              <a:buClr>
                <a:srgbClr val="282523"/>
              </a:buClr>
              <a:buSzPts val="1200"/>
              <a:buChar char="●"/>
            </a:pPr>
            <a:r>
              <a:rPr lang="en" sz="1200">
                <a:solidFill>
                  <a:srgbClr val="282523"/>
                </a:solidFill>
                <a:highlight>
                  <a:schemeClr val="lt1"/>
                </a:highlight>
              </a:rPr>
              <a:t>Time to Maturity (T): 6 months (0.5 years)</a:t>
            </a:r>
            <a:endParaRPr sz="1200">
              <a:solidFill>
                <a:srgbClr val="282523"/>
              </a:solidFill>
              <a:highlight>
                <a:schemeClr val="lt1"/>
              </a:highlight>
            </a:endParaRPr>
          </a:p>
          <a:p>
            <a:pPr marL="457200" lvl="0" indent="-304800" algn="l" rtl="0">
              <a:spcBef>
                <a:spcPts val="0"/>
              </a:spcBef>
              <a:spcAft>
                <a:spcPts val="0"/>
              </a:spcAft>
              <a:buClr>
                <a:srgbClr val="282523"/>
              </a:buClr>
              <a:buSzPts val="1200"/>
              <a:buChar char="●"/>
            </a:pPr>
            <a:r>
              <a:rPr lang="en" sz="1200">
                <a:solidFill>
                  <a:srgbClr val="282523"/>
                </a:solidFill>
                <a:highlight>
                  <a:schemeClr val="lt1"/>
                </a:highlight>
              </a:rPr>
              <a:t>Volatility (σ): 20%</a:t>
            </a:r>
            <a:endParaRPr sz="1200">
              <a:solidFill>
                <a:srgbClr val="282523"/>
              </a:solidFill>
              <a:highlight>
                <a:schemeClr val="lt1"/>
              </a:highlight>
            </a:endParaRPr>
          </a:p>
          <a:p>
            <a:pPr marL="0" lvl="0" indent="0" algn="l" rtl="0">
              <a:spcBef>
                <a:spcPts val="1400"/>
              </a:spcBef>
              <a:spcAft>
                <a:spcPts val="0"/>
              </a:spcAft>
              <a:buNone/>
            </a:pPr>
            <a:r>
              <a:rPr lang="en" sz="1200" b="1">
                <a:solidFill>
                  <a:srgbClr val="282523"/>
                </a:solidFill>
                <a:highlight>
                  <a:schemeClr val="lt1"/>
                </a:highlight>
              </a:rPr>
              <a:t>Calculations:-</a:t>
            </a:r>
            <a:endParaRPr sz="1200" b="1">
              <a:solidFill>
                <a:srgbClr val="282523"/>
              </a:solidFill>
              <a:highlight>
                <a:schemeClr val="lt1"/>
              </a:highlight>
            </a:endParaRPr>
          </a:p>
          <a:p>
            <a:pPr marL="457200" lvl="0" indent="-304800" algn="l" rtl="0">
              <a:spcBef>
                <a:spcPts val="1400"/>
              </a:spcBef>
              <a:spcAft>
                <a:spcPts val="0"/>
              </a:spcAft>
              <a:buClr>
                <a:srgbClr val="282523"/>
              </a:buClr>
              <a:buSzPts val="1200"/>
              <a:buChar char="●"/>
            </a:pPr>
            <a:r>
              <a:rPr lang="en" sz="1200">
                <a:solidFill>
                  <a:srgbClr val="282523"/>
                </a:solidFill>
                <a:highlight>
                  <a:schemeClr val="lt1"/>
                </a:highlight>
              </a:rPr>
              <a:t>Calculate d</a:t>
            </a:r>
            <a:r>
              <a:rPr lang="en" sz="1200" baseline="-25000">
                <a:solidFill>
                  <a:srgbClr val="282523"/>
                </a:solidFill>
                <a:highlight>
                  <a:schemeClr val="lt1"/>
                </a:highlight>
              </a:rPr>
              <a:t>1</a:t>
            </a:r>
            <a:r>
              <a:rPr lang="en" sz="1200">
                <a:solidFill>
                  <a:srgbClr val="282523"/>
                </a:solidFill>
                <a:highlight>
                  <a:schemeClr val="lt1"/>
                </a:highlight>
              </a:rPr>
              <a:t>:</a:t>
            </a:r>
            <a:endParaRPr sz="1200">
              <a:solidFill>
                <a:srgbClr val="282523"/>
              </a:solidFill>
              <a:highlight>
                <a:schemeClr val="lt1"/>
              </a:highlight>
            </a:endParaRPr>
          </a:p>
          <a:p>
            <a:pPr marL="457200" lvl="0" indent="-304800" algn="l" rtl="0">
              <a:spcBef>
                <a:spcPts val="0"/>
              </a:spcBef>
              <a:spcAft>
                <a:spcPts val="0"/>
              </a:spcAft>
              <a:buClr>
                <a:srgbClr val="282523"/>
              </a:buClr>
              <a:buSzPts val="1200"/>
              <a:buChar char="●"/>
            </a:pPr>
            <a:r>
              <a:rPr lang="en" sz="1200">
                <a:solidFill>
                  <a:srgbClr val="282523"/>
                </a:solidFill>
                <a:highlight>
                  <a:schemeClr val="lt1"/>
                </a:highlight>
              </a:rPr>
              <a:t>d</a:t>
            </a:r>
            <a:r>
              <a:rPr lang="en" sz="1200" baseline="-25000">
                <a:solidFill>
                  <a:srgbClr val="282523"/>
                </a:solidFill>
                <a:highlight>
                  <a:schemeClr val="lt1"/>
                </a:highlight>
              </a:rPr>
              <a:t>1</a:t>
            </a:r>
            <a:r>
              <a:rPr lang="en" sz="1200">
                <a:solidFill>
                  <a:srgbClr val="282523"/>
                </a:solidFill>
                <a:highlight>
                  <a:schemeClr val="lt1"/>
                </a:highlight>
              </a:rPr>
              <a:t>=ln⁡(15,000/15,000)+(0.05+0.22/2)×0.50.20.5=0.2475</a:t>
            </a:r>
            <a:endParaRPr sz="1200">
              <a:solidFill>
                <a:srgbClr val="282523"/>
              </a:solidFill>
              <a:highlight>
                <a:schemeClr val="lt1"/>
              </a:highlight>
            </a:endParaRPr>
          </a:p>
          <a:p>
            <a:pPr marL="457200" lvl="0" indent="-304800" algn="l" rtl="0">
              <a:spcBef>
                <a:spcPts val="0"/>
              </a:spcBef>
              <a:spcAft>
                <a:spcPts val="0"/>
              </a:spcAft>
              <a:buClr>
                <a:srgbClr val="282523"/>
              </a:buClr>
              <a:buSzPts val="1200"/>
              <a:buChar char="●"/>
            </a:pPr>
            <a:r>
              <a:rPr lang="en" sz="1200">
                <a:solidFill>
                  <a:srgbClr val="282523"/>
                </a:solidFill>
                <a:highlight>
                  <a:schemeClr val="lt1"/>
                </a:highlight>
              </a:rPr>
              <a:t>Calculate d</a:t>
            </a:r>
            <a:r>
              <a:rPr lang="en" sz="1200" baseline="-25000">
                <a:solidFill>
                  <a:srgbClr val="282523"/>
                </a:solidFill>
                <a:highlight>
                  <a:schemeClr val="lt1"/>
                </a:highlight>
              </a:rPr>
              <a:t>2</a:t>
            </a:r>
            <a:r>
              <a:rPr lang="en" sz="1200">
                <a:solidFill>
                  <a:srgbClr val="282523"/>
                </a:solidFill>
                <a:highlight>
                  <a:schemeClr val="lt1"/>
                </a:highlight>
              </a:rPr>
              <a:t>:</a:t>
            </a:r>
            <a:endParaRPr sz="1200">
              <a:solidFill>
                <a:srgbClr val="282523"/>
              </a:solidFill>
              <a:highlight>
                <a:schemeClr val="lt1"/>
              </a:highlight>
            </a:endParaRPr>
          </a:p>
          <a:p>
            <a:pPr marL="457200" lvl="0" indent="-304800" algn="l" rtl="0">
              <a:spcBef>
                <a:spcPts val="0"/>
              </a:spcBef>
              <a:spcAft>
                <a:spcPts val="0"/>
              </a:spcAft>
              <a:buClr>
                <a:srgbClr val="282523"/>
              </a:buClr>
              <a:buSzPts val="1200"/>
              <a:buChar char="●"/>
            </a:pPr>
            <a:r>
              <a:rPr lang="en" sz="1200">
                <a:solidFill>
                  <a:srgbClr val="282523"/>
                </a:solidFill>
                <a:highlight>
                  <a:schemeClr val="lt1"/>
                </a:highlight>
              </a:rPr>
              <a:t>d</a:t>
            </a:r>
            <a:r>
              <a:rPr lang="en" sz="1200" baseline="-25000">
                <a:solidFill>
                  <a:srgbClr val="282523"/>
                </a:solidFill>
                <a:highlight>
                  <a:schemeClr val="lt1"/>
                </a:highlight>
              </a:rPr>
              <a:t>2</a:t>
            </a:r>
            <a:r>
              <a:rPr lang="en" sz="1200">
                <a:solidFill>
                  <a:srgbClr val="282523"/>
                </a:solidFill>
                <a:highlight>
                  <a:schemeClr val="lt1"/>
                </a:highlight>
              </a:rPr>
              <a:t>=d</a:t>
            </a:r>
            <a:r>
              <a:rPr lang="en" sz="1200" baseline="-25000">
                <a:solidFill>
                  <a:srgbClr val="282523"/>
                </a:solidFill>
                <a:highlight>
                  <a:schemeClr val="lt1"/>
                </a:highlight>
              </a:rPr>
              <a:t>1</a:t>
            </a:r>
            <a:r>
              <a:rPr lang="en" sz="1200">
                <a:solidFill>
                  <a:srgbClr val="282523"/>
                </a:solidFill>
                <a:highlight>
                  <a:schemeClr val="lt1"/>
                </a:highlight>
              </a:rPr>
              <a:t>−σT=0.2475−0.1414=0.1061</a:t>
            </a:r>
            <a:endParaRPr sz="1200">
              <a:solidFill>
                <a:srgbClr val="282523"/>
              </a:solidFill>
              <a:highlight>
                <a:schemeClr val="lt1"/>
              </a:highlight>
            </a:endParaRPr>
          </a:p>
          <a:p>
            <a:pPr marL="457200" lvl="0" indent="-304800" algn="l" rtl="0">
              <a:spcBef>
                <a:spcPts val="0"/>
              </a:spcBef>
              <a:spcAft>
                <a:spcPts val="0"/>
              </a:spcAft>
              <a:buClr>
                <a:srgbClr val="282523"/>
              </a:buClr>
              <a:buSzPts val="1200"/>
              <a:buChar char="●"/>
            </a:pPr>
            <a:r>
              <a:rPr lang="en" sz="1200">
                <a:solidFill>
                  <a:srgbClr val="282523"/>
                </a:solidFill>
                <a:highlight>
                  <a:schemeClr val="lt1"/>
                </a:highlight>
              </a:rPr>
              <a:t>Calculate Call Option Price:</a:t>
            </a:r>
            <a:endParaRPr sz="1200">
              <a:solidFill>
                <a:srgbClr val="282523"/>
              </a:solidFill>
              <a:highlight>
                <a:schemeClr val="lt1"/>
              </a:highlight>
            </a:endParaRPr>
          </a:p>
          <a:p>
            <a:pPr marL="457200" lvl="0" indent="-304800" algn="l" rtl="0">
              <a:spcBef>
                <a:spcPts val="0"/>
              </a:spcBef>
              <a:spcAft>
                <a:spcPts val="0"/>
              </a:spcAft>
              <a:buClr>
                <a:srgbClr val="282523"/>
              </a:buClr>
              <a:buSzPts val="1200"/>
              <a:buChar char="●"/>
            </a:pPr>
            <a:r>
              <a:rPr lang="en" sz="1200">
                <a:solidFill>
                  <a:srgbClr val="282523"/>
                </a:solidFill>
                <a:highlight>
                  <a:schemeClr val="lt1"/>
                </a:highlight>
              </a:rPr>
              <a:t>Call Option Price: C=S</a:t>
            </a:r>
            <a:r>
              <a:rPr lang="en" sz="1200" baseline="-25000">
                <a:solidFill>
                  <a:srgbClr val="282523"/>
                </a:solidFill>
                <a:highlight>
                  <a:schemeClr val="lt1"/>
                </a:highlight>
              </a:rPr>
              <a:t>0</a:t>
            </a:r>
            <a:r>
              <a:rPr lang="en" sz="1200">
                <a:solidFill>
                  <a:srgbClr val="282523"/>
                </a:solidFill>
                <a:highlight>
                  <a:schemeClr val="lt1"/>
                </a:highlight>
              </a:rPr>
              <a:t>N(d</a:t>
            </a:r>
            <a:r>
              <a:rPr lang="en" sz="1200" baseline="-25000">
                <a:solidFill>
                  <a:srgbClr val="282523"/>
                </a:solidFill>
                <a:highlight>
                  <a:schemeClr val="lt1"/>
                </a:highlight>
              </a:rPr>
              <a:t>1</a:t>
            </a:r>
            <a:r>
              <a:rPr lang="en" sz="1200">
                <a:solidFill>
                  <a:srgbClr val="282523"/>
                </a:solidFill>
                <a:highlight>
                  <a:schemeClr val="lt1"/>
                </a:highlight>
              </a:rPr>
              <a:t>)−Xe−rTN(d</a:t>
            </a:r>
            <a:r>
              <a:rPr lang="en" sz="1200" baseline="-25000">
                <a:solidFill>
                  <a:srgbClr val="282523"/>
                </a:solidFill>
                <a:highlight>
                  <a:schemeClr val="lt1"/>
                </a:highlight>
              </a:rPr>
              <a:t>2</a:t>
            </a:r>
            <a:r>
              <a:rPr lang="en" sz="1200">
                <a:solidFill>
                  <a:srgbClr val="282523"/>
                </a:solidFill>
                <a:highlight>
                  <a:schemeClr val="lt1"/>
                </a:highlight>
              </a:rPr>
              <a:t>)</a:t>
            </a:r>
            <a:endParaRPr sz="1200">
              <a:solidFill>
                <a:srgbClr val="282523"/>
              </a:solidFill>
              <a:highlight>
                <a:schemeClr val="lt1"/>
              </a:highlight>
            </a:endParaRPr>
          </a:p>
          <a:p>
            <a:pPr marL="457200" lvl="0" indent="-304800" algn="l" rtl="0">
              <a:spcBef>
                <a:spcPts val="0"/>
              </a:spcBef>
              <a:spcAft>
                <a:spcPts val="0"/>
              </a:spcAft>
              <a:buClr>
                <a:srgbClr val="282523"/>
              </a:buClr>
              <a:buSzPts val="1200"/>
              <a:buChar char="●"/>
            </a:pPr>
            <a:r>
              <a:rPr lang="en" sz="1200">
                <a:solidFill>
                  <a:srgbClr val="282523"/>
                </a:solidFill>
                <a:highlight>
                  <a:schemeClr val="lt1"/>
                </a:highlight>
              </a:rPr>
              <a:t>C=15,000×N(0.2475)−15,000×e−0.025×N(0.1061)=15,000×0.5987−15,000×0.9753×0.5426≈1,039.4</a:t>
            </a:r>
            <a:endParaRPr sz="1200">
              <a:solidFill>
                <a:srgbClr val="282523"/>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Black-Scholes Model Example - </a:t>
            </a:r>
            <a:r>
              <a:rPr lang="en" sz="2400" b="1" u="sng"/>
              <a:t>Put </a:t>
            </a:r>
            <a:r>
              <a:rPr lang="en" sz="2400" b="1"/>
              <a:t>Option </a:t>
            </a:r>
            <a:r>
              <a:rPr lang="en" sz="2400" b="1" u="sng"/>
              <a:t>Calculations</a:t>
            </a:r>
            <a:endParaRPr sz="2400" b="1"/>
          </a:p>
        </p:txBody>
      </p:sp>
      <p:sp>
        <p:nvSpPr>
          <p:cNvPr id="146" name="Google Shape;146;p27"/>
          <p:cNvSpPr txBox="1">
            <a:spLocks noGrp="1"/>
          </p:cNvSpPr>
          <p:nvPr>
            <p:ph type="body" idx="1"/>
          </p:nvPr>
        </p:nvSpPr>
        <p:spPr>
          <a:xfrm>
            <a:off x="341400" y="1076625"/>
            <a:ext cx="8520600" cy="3700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900"/>
              </a:spcBef>
              <a:spcAft>
                <a:spcPts val="0"/>
              </a:spcAft>
              <a:buNone/>
            </a:pPr>
            <a:r>
              <a:rPr lang="en" sz="1400" b="1">
                <a:solidFill>
                  <a:srgbClr val="282523"/>
                </a:solidFill>
                <a:highlight>
                  <a:schemeClr val="lt1"/>
                </a:highlight>
              </a:rPr>
              <a:t>Example: Nifty 50 Put Option</a:t>
            </a:r>
            <a:endParaRPr sz="1400" b="1">
              <a:solidFill>
                <a:srgbClr val="282523"/>
              </a:solidFill>
              <a:highlight>
                <a:schemeClr val="lt1"/>
              </a:highlight>
            </a:endParaRPr>
          </a:p>
          <a:p>
            <a:pPr marL="457200" lvl="0" indent="-292100" algn="l" rtl="0">
              <a:spcBef>
                <a:spcPts val="1400"/>
              </a:spcBef>
              <a:spcAft>
                <a:spcPts val="0"/>
              </a:spcAft>
              <a:buClr>
                <a:srgbClr val="282523"/>
              </a:buClr>
              <a:buSzPts val="1000"/>
              <a:buChar char="●"/>
            </a:pPr>
            <a:r>
              <a:rPr lang="en" sz="1000">
                <a:solidFill>
                  <a:srgbClr val="282523"/>
                </a:solidFill>
                <a:highlight>
                  <a:schemeClr val="lt1"/>
                </a:highlight>
              </a:rPr>
              <a:t>Current Index Price (S</a:t>
            </a:r>
            <a:r>
              <a:rPr lang="en" sz="1000" baseline="-25000">
                <a:solidFill>
                  <a:srgbClr val="282523"/>
                </a:solidFill>
                <a:highlight>
                  <a:schemeClr val="lt1"/>
                </a:highlight>
              </a:rPr>
              <a:t>0</a:t>
            </a:r>
            <a:r>
              <a:rPr lang="en" sz="1000">
                <a:solidFill>
                  <a:srgbClr val="282523"/>
                </a:solidFill>
                <a:highlight>
                  <a:schemeClr val="lt1"/>
                </a:highlight>
              </a:rPr>
              <a:t>): ₹15,000</a:t>
            </a:r>
            <a:endParaRPr sz="1000">
              <a:solidFill>
                <a:srgbClr val="282523"/>
              </a:solidFill>
              <a:highlight>
                <a:schemeClr val="lt1"/>
              </a:highlight>
            </a:endParaRPr>
          </a:p>
          <a:p>
            <a:pPr marL="457200" lvl="0" indent="-292100" algn="l" rtl="0">
              <a:spcBef>
                <a:spcPts val="0"/>
              </a:spcBef>
              <a:spcAft>
                <a:spcPts val="0"/>
              </a:spcAft>
              <a:buClr>
                <a:srgbClr val="282523"/>
              </a:buClr>
              <a:buSzPts val="1000"/>
              <a:buChar char="●"/>
            </a:pPr>
            <a:r>
              <a:rPr lang="en" sz="1000">
                <a:solidFill>
                  <a:srgbClr val="282523"/>
                </a:solidFill>
                <a:highlight>
                  <a:schemeClr val="lt1"/>
                </a:highlight>
              </a:rPr>
              <a:t>Strike Price (X): ₹15,000</a:t>
            </a:r>
            <a:endParaRPr sz="1000">
              <a:solidFill>
                <a:srgbClr val="282523"/>
              </a:solidFill>
              <a:highlight>
                <a:schemeClr val="lt1"/>
              </a:highlight>
            </a:endParaRPr>
          </a:p>
          <a:p>
            <a:pPr marL="457200" lvl="0" indent="-292100" algn="l" rtl="0">
              <a:spcBef>
                <a:spcPts val="0"/>
              </a:spcBef>
              <a:spcAft>
                <a:spcPts val="0"/>
              </a:spcAft>
              <a:buClr>
                <a:srgbClr val="282523"/>
              </a:buClr>
              <a:buSzPts val="1000"/>
              <a:buChar char="●"/>
            </a:pPr>
            <a:r>
              <a:rPr lang="en" sz="1000">
                <a:solidFill>
                  <a:srgbClr val="282523"/>
                </a:solidFill>
                <a:highlight>
                  <a:schemeClr val="lt1"/>
                </a:highlight>
              </a:rPr>
              <a:t>Risk-Free Interest Rate (r): 5%</a:t>
            </a:r>
            <a:endParaRPr sz="1000">
              <a:solidFill>
                <a:srgbClr val="282523"/>
              </a:solidFill>
              <a:highlight>
                <a:schemeClr val="lt1"/>
              </a:highlight>
            </a:endParaRPr>
          </a:p>
          <a:p>
            <a:pPr marL="457200" lvl="0" indent="-292100" algn="l" rtl="0">
              <a:spcBef>
                <a:spcPts val="0"/>
              </a:spcBef>
              <a:spcAft>
                <a:spcPts val="0"/>
              </a:spcAft>
              <a:buClr>
                <a:srgbClr val="282523"/>
              </a:buClr>
              <a:buSzPts val="1000"/>
              <a:buChar char="●"/>
            </a:pPr>
            <a:r>
              <a:rPr lang="en" sz="1000">
                <a:solidFill>
                  <a:srgbClr val="282523"/>
                </a:solidFill>
                <a:highlight>
                  <a:schemeClr val="lt1"/>
                </a:highlight>
              </a:rPr>
              <a:t>Time to Maturity (T): 6 months (0.5 years)</a:t>
            </a:r>
            <a:endParaRPr sz="1000">
              <a:solidFill>
                <a:srgbClr val="282523"/>
              </a:solidFill>
              <a:highlight>
                <a:schemeClr val="lt1"/>
              </a:highlight>
            </a:endParaRPr>
          </a:p>
          <a:p>
            <a:pPr marL="457200" lvl="0" indent="-292100" algn="l" rtl="0">
              <a:spcBef>
                <a:spcPts val="0"/>
              </a:spcBef>
              <a:spcAft>
                <a:spcPts val="0"/>
              </a:spcAft>
              <a:buClr>
                <a:srgbClr val="282523"/>
              </a:buClr>
              <a:buSzPts val="1000"/>
              <a:buChar char="●"/>
            </a:pPr>
            <a:r>
              <a:rPr lang="en" sz="1000">
                <a:solidFill>
                  <a:srgbClr val="282523"/>
                </a:solidFill>
                <a:highlight>
                  <a:schemeClr val="lt1"/>
                </a:highlight>
              </a:rPr>
              <a:t>Volatility (σ): 20%</a:t>
            </a:r>
            <a:endParaRPr sz="1000">
              <a:solidFill>
                <a:srgbClr val="282523"/>
              </a:solidFill>
              <a:highlight>
                <a:schemeClr val="lt1"/>
              </a:highlight>
            </a:endParaRPr>
          </a:p>
          <a:p>
            <a:pPr marL="0" lvl="0" indent="0" algn="l" rtl="0">
              <a:spcBef>
                <a:spcPts val="1400"/>
              </a:spcBef>
              <a:spcAft>
                <a:spcPts val="0"/>
              </a:spcAft>
              <a:buNone/>
            </a:pPr>
            <a:r>
              <a:rPr lang="en" sz="1000" b="1">
                <a:solidFill>
                  <a:srgbClr val="282523"/>
                </a:solidFill>
                <a:highlight>
                  <a:schemeClr val="lt1"/>
                </a:highlight>
              </a:rPr>
              <a:t>Calculations:-</a:t>
            </a:r>
            <a:endParaRPr sz="1000" b="1">
              <a:solidFill>
                <a:srgbClr val="282523"/>
              </a:solidFill>
              <a:highlight>
                <a:schemeClr val="lt1"/>
              </a:highlight>
            </a:endParaRPr>
          </a:p>
          <a:p>
            <a:pPr marL="457200" lvl="0" indent="-292100" algn="l" rtl="0">
              <a:spcBef>
                <a:spcPts val="900"/>
              </a:spcBef>
              <a:spcAft>
                <a:spcPts val="0"/>
              </a:spcAft>
              <a:buClr>
                <a:srgbClr val="282523"/>
              </a:buClr>
              <a:buSzPts val="1000"/>
              <a:buChar char="●"/>
            </a:pPr>
            <a:r>
              <a:rPr lang="en" sz="1000">
                <a:solidFill>
                  <a:srgbClr val="282523"/>
                </a:solidFill>
                <a:highlight>
                  <a:schemeClr val="lt1"/>
                </a:highlight>
              </a:rPr>
              <a:t>Calculate d</a:t>
            </a:r>
            <a:r>
              <a:rPr lang="en" sz="1000" baseline="-25000">
                <a:solidFill>
                  <a:srgbClr val="282523"/>
                </a:solidFill>
                <a:highlight>
                  <a:schemeClr val="lt1"/>
                </a:highlight>
              </a:rPr>
              <a:t>1</a:t>
            </a:r>
            <a:r>
              <a:rPr lang="en" sz="1000">
                <a:solidFill>
                  <a:srgbClr val="282523"/>
                </a:solidFill>
                <a:highlight>
                  <a:schemeClr val="lt1"/>
                </a:highlight>
              </a:rPr>
              <a:t> (same as call option):  d</a:t>
            </a:r>
            <a:r>
              <a:rPr lang="en" sz="1000" baseline="-25000">
                <a:solidFill>
                  <a:srgbClr val="282523"/>
                </a:solidFill>
                <a:highlight>
                  <a:schemeClr val="lt1"/>
                </a:highlight>
              </a:rPr>
              <a:t>1</a:t>
            </a:r>
            <a:r>
              <a:rPr lang="en" sz="1000">
                <a:solidFill>
                  <a:srgbClr val="282523"/>
                </a:solidFill>
                <a:highlight>
                  <a:schemeClr val="lt1"/>
                </a:highlight>
              </a:rPr>
              <a:t>=0.2475</a:t>
            </a:r>
            <a:endParaRPr sz="1000">
              <a:solidFill>
                <a:srgbClr val="282523"/>
              </a:solidFill>
              <a:highlight>
                <a:schemeClr val="lt1"/>
              </a:highlight>
            </a:endParaRPr>
          </a:p>
          <a:p>
            <a:pPr marL="457200" lvl="0" indent="-292100" algn="l" rtl="0">
              <a:spcBef>
                <a:spcPts val="0"/>
              </a:spcBef>
              <a:spcAft>
                <a:spcPts val="0"/>
              </a:spcAft>
              <a:buClr>
                <a:srgbClr val="282523"/>
              </a:buClr>
              <a:buSzPts val="1000"/>
              <a:buChar char="●"/>
            </a:pPr>
            <a:r>
              <a:rPr lang="en" sz="1000">
                <a:solidFill>
                  <a:srgbClr val="282523"/>
                </a:solidFill>
                <a:highlight>
                  <a:schemeClr val="lt1"/>
                </a:highlight>
              </a:rPr>
              <a:t>Calculate d</a:t>
            </a:r>
            <a:r>
              <a:rPr lang="en" sz="1000" baseline="-25000">
                <a:solidFill>
                  <a:srgbClr val="282523"/>
                </a:solidFill>
                <a:highlight>
                  <a:schemeClr val="lt1"/>
                </a:highlight>
              </a:rPr>
              <a:t>2</a:t>
            </a:r>
            <a:r>
              <a:rPr lang="en" sz="1000">
                <a:solidFill>
                  <a:srgbClr val="282523"/>
                </a:solidFill>
                <a:highlight>
                  <a:schemeClr val="lt1"/>
                </a:highlight>
              </a:rPr>
              <a:t> (same as call option):  d</a:t>
            </a:r>
            <a:r>
              <a:rPr lang="en" sz="1000" baseline="-25000">
                <a:solidFill>
                  <a:srgbClr val="282523"/>
                </a:solidFill>
                <a:highlight>
                  <a:schemeClr val="lt1"/>
                </a:highlight>
              </a:rPr>
              <a:t>2</a:t>
            </a:r>
            <a:r>
              <a:rPr lang="en" sz="1000">
                <a:solidFill>
                  <a:srgbClr val="282523"/>
                </a:solidFill>
                <a:highlight>
                  <a:schemeClr val="lt1"/>
                </a:highlight>
              </a:rPr>
              <a:t>=0.1061</a:t>
            </a:r>
            <a:endParaRPr sz="1000">
              <a:solidFill>
                <a:srgbClr val="282523"/>
              </a:solidFill>
              <a:highlight>
                <a:schemeClr val="lt1"/>
              </a:highlight>
            </a:endParaRPr>
          </a:p>
          <a:p>
            <a:pPr marL="457200" lvl="0" indent="-292100" algn="l" rtl="0">
              <a:spcBef>
                <a:spcPts val="0"/>
              </a:spcBef>
              <a:spcAft>
                <a:spcPts val="0"/>
              </a:spcAft>
              <a:buClr>
                <a:srgbClr val="282523"/>
              </a:buClr>
              <a:buSzPts val="1000"/>
              <a:buChar char="●"/>
            </a:pPr>
            <a:r>
              <a:rPr lang="en" sz="1000">
                <a:solidFill>
                  <a:srgbClr val="282523"/>
                </a:solidFill>
                <a:highlight>
                  <a:schemeClr val="lt1"/>
                </a:highlight>
              </a:rPr>
              <a:t>Calculate Put Option Price:</a:t>
            </a:r>
            <a:endParaRPr sz="1000">
              <a:solidFill>
                <a:srgbClr val="282523"/>
              </a:solidFill>
              <a:highlight>
                <a:schemeClr val="lt1"/>
              </a:highlight>
            </a:endParaRPr>
          </a:p>
          <a:p>
            <a:pPr marL="914400" lvl="1" indent="-292100" algn="l" rtl="0">
              <a:spcBef>
                <a:spcPts val="0"/>
              </a:spcBef>
              <a:spcAft>
                <a:spcPts val="0"/>
              </a:spcAft>
              <a:buClr>
                <a:srgbClr val="282523"/>
              </a:buClr>
              <a:buSzPts val="1000"/>
              <a:buChar char="○"/>
            </a:pPr>
            <a:r>
              <a:rPr lang="en" sz="1000">
                <a:solidFill>
                  <a:srgbClr val="282523"/>
                </a:solidFill>
                <a:highlight>
                  <a:schemeClr val="lt1"/>
                </a:highlight>
              </a:rPr>
              <a:t>Put Option Price: P=Xe−rTN(−d</a:t>
            </a:r>
            <a:r>
              <a:rPr lang="en" sz="1000" baseline="-25000">
                <a:solidFill>
                  <a:srgbClr val="282523"/>
                </a:solidFill>
                <a:highlight>
                  <a:schemeClr val="lt1"/>
                </a:highlight>
              </a:rPr>
              <a:t>2</a:t>
            </a:r>
            <a:r>
              <a:rPr lang="en" sz="1000">
                <a:solidFill>
                  <a:srgbClr val="282523"/>
                </a:solidFill>
                <a:highlight>
                  <a:schemeClr val="lt1"/>
                </a:highlight>
              </a:rPr>
              <a:t>)−S</a:t>
            </a:r>
            <a:r>
              <a:rPr lang="en" sz="1000" baseline="-25000">
                <a:solidFill>
                  <a:srgbClr val="282523"/>
                </a:solidFill>
                <a:highlight>
                  <a:schemeClr val="lt1"/>
                </a:highlight>
              </a:rPr>
              <a:t>0</a:t>
            </a:r>
            <a:r>
              <a:rPr lang="en" sz="1000">
                <a:solidFill>
                  <a:srgbClr val="282523"/>
                </a:solidFill>
                <a:highlight>
                  <a:schemeClr val="lt1"/>
                </a:highlight>
              </a:rPr>
              <a:t>N(−d</a:t>
            </a:r>
            <a:r>
              <a:rPr lang="en" sz="1000" baseline="-25000">
                <a:solidFill>
                  <a:srgbClr val="282523"/>
                </a:solidFill>
                <a:highlight>
                  <a:schemeClr val="lt1"/>
                </a:highlight>
              </a:rPr>
              <a:t>1</a:t>
            </a:r>
            <a:r>
              <a:rPr lang="en" sz="1000">
                <a:solidFill>
                  <a:srgbClr val="282523"/>
                </a:solidFill>
                <a:highlight>
                  <a:schemeClr val="lt1"/>
                </a:highlight>
              </a:rPr>
              <a:t>)</a:t>
            </a:r>
            <a:endParaRPr sz="1000">
              <a:solidFill>
                <a:srgbClr val="282523"/>
              </a:solidFill>
              <a:highlight>
                <a:schemeClr val="lt1"/>
              </a:highlight>
            </a:endParaRPr>
          </a:p>
          <a:p>
            <a:pPr marL="914400" lvl="1" indent="-292100" algn="l" rtl="0">
              <a:spcBef>
                <a:spcPts val="0"/>
              </a:spcBef>
              <a:spcAft>
                <a:spcPts val="0"/>
              </a:spcAft>
              <a:buClr>
                <a:srgbClr val="282523"/>
              </a:buClr>
              <a:buSzPts val="1000"/>
              <a:buChar char="○"/>
            </a:pPr>
            <a:r>
              <a:rPr lang="en" sz="1000">
                <a:solidFill>
                  <a:srgbClr val="282523"/>
                </a:solidFill>
                <a:highlight>
                  <a:schemeClr val="lt1"/>
                </a:highlight>
              </a:rPr>
              <a:t>P=15,000×0.9753×N(−0.1061)−15,000×N(−0.2475)=15,000×0.9753×0.4574−15,000×0.4013≈ ₹673.3</a:t>
            </a:r>
            <a:endParaRPr sz="1000">
              <a:solidFill>
                <a:srgbClr val="282523"/>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400"/>
              </a:spcBef>
              <a:spcAft>
                <a:spcPts val="400"/>
              </a:spcAft>
              <a:buNone/>
            </a:pPr>
            <a:r>
              <a:rPr lang="en" sz="2400" b="1">
                <a:solidFill>
                  <a:srgbClr val="282523"/>
                </a:solidFill>
                <a:highlight>
                  <a:schemeClr val="lt1"/>
                </a:highlight>
              </a:rPr>
              <a:t>Advantages of Futures and Options</a:t>
            </a:r>
            <a:endParaRPr sz="2400" b="1">
              <a:highlight>
                <a:schemeClr val="lt1"/>
              </a:highlight>
            </a:endParaRPr>
          </a:p>
        </p:txBody>
      </p:sp>
      <p:sp>
        <p:nvSpPr>
          <p:cNvPr id="152" name="Google Shape;152;p28"/>
          <p:cNvSpPr txBox="1">
            <a:spLocks noGrp="1"/>
          </p:cNvSpPr>
          <p:nvPr>
            <p:ph type="body" idx="1"/>
          </p:nvPr>
        </p:nvSpPr>
        <p:spPr>
          <a:xfrm>
            <a:off x="341400" y="1076625"/>
            <a:ext cx="8520600" cy="3700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900"/>
              </a:spcBef>
              <a:spcAft>
                <a:spcPts val="0"/>
              </a:spcAft>
              <a:buNone/>
            </a:pPr>
            <a:endParaRPr sz="1400" b="1">
              <a:solidFill>
                <a:srgbClr val="282523"/>
              </a:solidFill>
              <a:highlight>
                <a:schemeClr val="lt1"/>
              </a:highlight>
            </a:endParaRPr>
          </a:p>
          <a:p>
            <a:pPr marL="457200" lvl="0" indent="-317500" algn="l" rtl="0">
              <a:spcBef>
                <a:spcPts val="900"/>
              </a:spcBef>
              <a:spcAft>
                <a:spcPts val="0"/>
              </a:spcAft>
              <a:buClr>
                <a:srgbClr val="282523"/>
              </a:buClr>
              <a:buSzPts val="1400"/>
              <a:buChar char="❖"/>
            </a:pPr>
            <a:r>
              <a:rPr lang="en" sz="1400" b="1">
                <a:solidFill>
                  <a:srgbClr val="282523"/>
                </a:solidFill>
                <a:highlight>
                  <a:schemeClr val="lt1"/>
                </a:highlight>
              </a:rPr>
              <a:t>Leverage</a:t>
            </a:r>
            <a:endParaRPr sz="1400" b="1">
              <a:solidFill>
                <a:srgbClr val="282523"/>
              </a:solidFill>
              <a:highlight>
                <a:schemeClr val="lt1"/>
              </a:highlight>
            </a:endParaRPr>
          </a:p>
          <a:p>
            <a:pPr marL="914400" lvl="1" indent="-317500" algn="l" rtl="0">
              <a:spcBef>
                <a:spcPts val="0"/>
              </a:spcBef>
              <a:spcAft>
                <a:spcPts val="0"/>
              </a:spcAft>
              <a:buClr>
                <a:srgbClr val="282523"/>
              </a:buClr>
              <a:buSzPts val="1400"/>
              <a:buChar char="➢"/>
            </a:pPr>
            <a:r>
              <a:rPr lang="en">
                <a:solidFill>
                  <a:srgbClr val="282523"/>
                </a:solidFill>
                <a:highlight>
                  <a:schemeClr val="lt1"/>
                </a:highlight>
              </a:rPr>
              <a:t>Small initial investment, potential for large gains</a:t>
            </a:r>
            <a:endParaRPr>
              <a:solidFill>
                <a:srgbClr val="282523"/>
              </a:solidFill>
              <a:highlight>
                <a:schemeClr val="lt1"/>
              </a:highlight>
            </a:endParaRPr>
          </a:p>
          <a:p>
            <a:pPr marL="457200" lvl="0" indent="0" algn="l" rtl="0">
              <a:spcBef>
                <a:spcPts val="1400"/>
              </a:spcBef>
              <a:spcAft>
                <a:spcPts val="0"/>
              </a:spcAft>
              <a:buNone/>
            </a:pPr>
            <a:endParaRPr>
              <a:solidFill>
                <a:srgbClr val="282523"/>
              </a:solidFill>
              <a:highlight>
                <a:schemeClr val="lt1"/>
              </a:highlight>
            </a:endParaRPr>
          </a:p>
          <a:p>
            <a:pPr marL="457200" lvl="0" indent="-317500" algn="l" rtl="0">
              <a:spcBef>
                <a:spcPts val="900"/>
              </a:spcBef>
              <a:spcAft>
                <a:spcPts val="0"/>
              </a:spcAft>
              <a:buClr>
                <a:srgbClr val="282523"/>
              </a:buClr>
              <a:buSzPts val="1400"/>
              <a:buChar char="❖"/>
            </a:pPr>
            <a:r>
              <a:rPr lang="en" sz="1400" b="1">
                <a:solidFill>
                  <a:srgbClr val="282523"/>
                </a:solidFill>
                <a:highlight>
                  <a:schemeClr val="lt1"/>
                </a:highlight>
              </a:rPr>
              <a:t>Hedging</a:t>
            </a:r>
            <a:endParaRPr sz="1400" b="1">
              <a:solidFill>
                <a:srgbClr val="282523"/>
              </a:solidFill>
              <a:highlight>
                <a:schemeClr val="lt1"/>
              </a:highlight>
            </a:endParaRPr>
          </a:p>
          <a:p>
            <a:pPr marL="914400" lvl="1" indent="-317500" algn="l" rtl="0">
              <a:spcBef>
                <a:spcPts val="0"/>
              </a:spcBef>
              <a:spcAft>
                <a:spcPts val="0"/>
              </a:spcAft>
              <a:buClr>
                <a:srgbClr val="282523"/>
              </a:buClr>
              <a:buSzPts val="1400"/>
              <a:buChar char="➢"/>
            </a:pPr>
            <a:r>
              <a:rPr lang="en">
                <a:solidFill>
                  <a:srgbClr val="282523"/>
                </a:solidFill>
                <a:highlight>
                  <a:schemeClr val="lt1"/>
                </a:highlight>
              </a:rPr>
              <a:t>Protects against adverse price movements</a:t>
            </a:r>
            <a:endParaRPr>
              <a:solidFill>
                <a:srgbClr val="282523"/>
              </a:solidFill>
              <a:highlight>
                <a:schemeClr val="lt1"/>
              </a:highlight>
            </a:endParaRPr>
          </a:p>
          <a:p>
            <a:pPr marL="457200" lvl="0" indent="0" algn="l" rtl="0">
              <a:spcBef>
                <a:spcPts val="1400"/>
              </a:spcBef>
              <a:spcAft>
                <a:spcPts val="0"/>
              </a:spcAft>
              <a:buNone/>
            </a:pPr>
            <a:endParaRPr>
              <a:solidFill>
                <a:srgbClr val="282523"/>
              </a:solidFill>
              <a:highlight>
                <a:schemeClr val="lt1"/>
              </a:highlight>
            </a:endParaRPr>
          </a:p>
          <a:p>
            <a:pPr marL="457200" lvl="0" indent="-317500" algn="l" rtl="0">
              <a:spcBef>
                <a:spcPts val="900"/>
              </a:spcBef>
              <a:spcAft>
                <a:spcPts val="0"/>
              </a:spcAft>
              <a:buClr>
                <a:srgbClr val="282523"/>
              </a:buClr>
              <a:buSzPts val="1400"/>
              <a:buChar char="❖"/>
            </a:pPr>
            <a:r>
              <a:rPr lang="en" sz="1400" b="1">
                <a:solidFill>
                  <a:srgbClr val="282523"/>
                </a:solidFill>
                <a:highlight>
                  <a:schemeClr val="lt1"/>
                </a:highlight>
              </a:rPr>
              <a:t>Flexibility</a:t>
            </a:r>
            <a:endParaRPr sz="1400" b="1">
              <a:solidFill>
                <a:srgbClr val="282523"/>
              </a:solidFill>
              <a:highlight>
                <a:schemeClr val="lt1"/>
              </a:highlight>
            </a:endParaRPr>
          </a:p>
          <a:p>
            <a:pPr marL="914400" lvl="1" indent="-317500" algn="l" rtl="0">
              <a:spcBef>
                <a:spcPts val="0"/>
              </a:spcBef>
              <a:spcAft>
                <a:spcPts val="0"/>
              </a:spcAft>
              <a:buClr>
                <a:srgbClr val="282523"/>
              </a:buClr>
              <a:buSzPts val="1400"/>
              <a:buChar char="➢"/>
            </a:pPr>
            <a:r>
              <a:rPr lang="en">
                <a:solidFill>
                  <a:srgbClr val="282523"/>
                </a:solidFill>
                <a:highlight>
                  <a:schemeClr val="lt1"/>
                </a:highlight>
              </a:rPr>
              <a:t>Multiple strategies and expiration dates</a:t>
            </a:r>
            <a:endParaRPr>
              <a:solidFill>
                <a:srgbClr val="282523"/>
              </a:solidFill>
              <a:highlight>
                <a:schemeClr val="lt1"/>
              </a:highlight>
            </a:endParaRPr>
          </a:p>
          <a:p>
            <a:pPr marL="0" lvl="0" indent="0" algn="l" rtl="0">
              <a:spcBef>
                <a:spcPts val="600"/>
              </a:spcBef>
              <a:spcAft>
                <a:spcPts val="0"/>
              </a:spcAft>
              <a:buNone/>
            </a:pPr>
            <a:endParaRPr sz="1400" b="1">
              <a:solidFill>
                <a:srgbClr val="282523"/>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400"/>
              </a:spcBef>
              <a:spcAft>
                <a:spcPts val="400"/>
              </a:spcAft>
              <a:buNone/>
            </a:pPr>
            <a:r>
              <a:rPr lang="en" sz="2711" b="1">
                <a:solidFill>
                  <a:srgbClr val="282523"/>
                </a:solidFill>
                <a:highlight>
                  <a:schemeClr val="lt1"/>
                </a:highlight>
              </a:rPr>
              <a:t>Risks </a:t>
            </a:r>
            <a:r>
              <a:rPr lang="en" sz="2400" b="1">
                <a:solidFill>
                  <a:srgbClr val="282523"/>
                </a:solidFill>
                <a:highlight>
                  <a:schemeClr val="lt1"/>
                </a:highlight>
              </a:rPr>
              <a:t>of Futures and Options</a:t>
            </a:r>
            <a:endParaRPr sz="2400" b="1">
              <a:highlight>
                <a:schemeClr val="lt1"/>
              </a:highlight>
            </a:endParaRPr>
          </a:p>
        </p:txBody>
      </p:sp>
      <p:sp>
        <p:nvSpPr>
          <p:cNvPr id="158" name="Google Shape;158;p29"/>
          <p:cNvSpPr txBox="1">
            <a:spLocks noGrp="1"/>
          </p:cNvSpPr>
          <p:nvPr>
            <p:ph type="body" idx="1"/>
          </p:nvPr>
        </p:nvSpPr>
        <p:spPr>
          <a:xfrm>
            <a:off x="341400" y="1076625"/>
            <a:ext cx="8520600" cy="3700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900"/>
              </a:spcBef>
              <a:spcAft>
                <a:spcPts val="0"/>
              </a:spcAft>
              <a:buNone/>
            </a:pPr>
            <a:endParaRPr sz="1400" b="1">
              <a:solidFill>
                <a:srgbClr val="282523"/>
              </a:solidFill>
              <a:highlight>
                <a:schemeClr val="lt1"/>
              </a:highlight>
            </a:endParaRPr>
          </a:p>
          <a:p>
            <a:pPr marL="457200" lvl="0" indent="-317500" algn="l" rtl="0">
              <a:spcBef>
                <a:spcPts val="900"/>
              </a:spcBef>
              <a:spcAft>
                <a:spcPts val="0"/>
              </a:spcAft>
              <a:buClr>
                <a:srgbClr val="282523"/>
              </a:buClr>
              <a:buSzPts val="1400"/>
              <a:buChar char="❖"/>
            </a:pPr>
            <a:r>
              <a:rPr lang="en" sz="1400" b="1">
                <a:solidFill>
                  <a:srgbClr val="282523"/>
                </a:solidFill>
                <a:highlight>
                  <a:schemeClr val="lt1"/>
                </a:highlight>
              </a:rPr>
              <a:t>Leverage</a:t>
            </a:r>
            <a:endParaRPr sz="1400" b="1">
              <a:solidFill>
                <a:srgbClr val="282523"/>
              </a:solidFill>
              <a:highlight>
                <a:schemeClr val="lt1"/>
              </a:highlight>
            </a:endParaRPr>
          </a:p>
          <a:p>
            <a:pPr marL="914400" lvl="1" indent="-317500" algn="l" rtl="0">
              <a:spcBef>
                <a:spcPts val="0"/>
              </a:spcBef>
              <a:spcAft>
                <a:spcPts val="0"/>
              </a:spcAft>
              <a:buClr>
                <a:srgbClr val="282523"/>
              </a:buClr>
              <a:buSzPts val="1400"/>
              <a:buChar char="➢"/>
            </a:pPr>
            <a:r>
              <a:rPr lang="en">
                <a:solidFill>
                  <a:srgbClr val="282523"/>
                </a:solidFill>
                <a:highlight>
                  <a:schemeClr val="lt1"/>
                </a:highlight>
              </a:rPr>
              <a:t>Potential for large losses</a:t>
            </a:r>
            <a:endParaRPr>
              <a:solidFill>
                <a:srgbClr val="282523"/>
              </a:solidFill>
              <a:highlight>
                <a:schemeClr val="lt1"/>
              </a:highlight>
            </a:endParaRPr>
          </a:p>
          <a:p>
            <a:pPr marL="914400" lvl="0" indent="0" algn="l" rtl="0">
              <a:spcBef>
                <a:spcPts val="1400"/>
              </a:spcBef>
              <a:spcAft>
                <a:spcPts val="0"/>
              </a:spcAft>
              <a:buNone/>
            </a:pPr>
            <a:endParaRPr>
              <a:solidFill>
                <a:srgbClr val="282523"/>
              </a:solidFill>
              <a:highlight>
                <a:schemeClr val="lt1"/>
              </a:highlight>
            </a:endParaRPr>
          </a:p>
          <a:p>
            <a:pPr marL="457200" lvl="0" indent="-317500" algn="l" rtl="0">
              <a:spcBef>
                <a:spcPts val="900"/>
              </a:spcBef>
              <a:spcAft>
                <a:spcPts val="0"/>
              </a:spcAft>
              <a:buClr>
                <a:srgbClr val="282523"/>
              </a:buClr>
              <a:buSzPts val="1400"/>
              <a:buChar char="❖"/>
            </a:pPr>
            <a:r>
              <a:rPr lang="en" sz="1400" b="1">
                <a:solidFill>
                  <a:srgbClr val="282523"/>
                </a:solidFill>
                <a:highlight>
                  <a:schemeClr val="lt1"/>
                </a:highlight>
              </a:rPr>
              <a:t>Market Volatility</a:t>
            </a:r>
            <a:endParaRPr sz="1400" b="1">
              <a:solidFill>
                <a:srgbClr val="282523"/>
              </a:solidFill>
              <a:highlight>
                <a:schemeClr val="lt1"/>
              </a:highlight>
            </a:endParaRPr>
          </a:p>
          <a:p>
            <a:pPr marL="914400" lvl="1" indent="-317500" algn="l" rtl="0">
              <a:spcBef>
                <a:spcPts val="0"/>
              </a:spcBef>
              <a:spcAft>
                <a:spcPts val="0"/>
              </a:spcAft>
              <a:buClr>
                <a:srgbClr val="282523"/>
              </a:buClr>
              <a:buSzPts val="1400"/>
              <a:buChar char="➢"/>
            </a:pPr>
            <a:r>
              <a:rPr lang="en">
                <a:solidFill>
                  <a:srgbClr val="282523"/>
                </a:solidFill>
                <a:highlight>
                  <a:schemeClr val="lt1"/>
                </a:highlight>
              </a:rPr>
              <a:t>Price fluctuations can affect investments</a:t>
            </a:r>
            <a:endParaRPr>
              <a:solidFill>
                <a:srgbClr val="282523"/>
              </a:solidFill>
              <a:highlight>
                <a:schemeClr val="lt1"/>
              </a:highlight>
            </a:endParaRPr>
          </a:p>
          <a:p>
            <a:pPr marL="457200" lvl="0" indent="0" algn="l" rtl="0">
              <a:spcBef>
                <a:spcPts val="1400"/>
              </a:spcBef>
              <a:spcAft>
                <a:spcPts val="0"/>
              </a:spcAft>
              <a:buNone/>
            </a:pPr>
            <a:endParaRPr>
              <a:solidFill>
                <a:srgbClr val="282523"/>
              </a:solidFill>
              <a:highlight>
                <a:schemeClr val="lt1"/>
              </a:highlight>
            </a:endParaRPr>
          </a:p>
          <a:p>
            <a:pPr marL="457200" lvl="0" indent="-317500" algn="l" rtl="0">
              <a:spcBef>
                <a:spcPts val="900"/>
              </a:spcBef>
              <a:spcAft>
                <a:spcPts val="0"/>
              </a:spcAft>
              <a:buClr>
                <a:srgbClr val="282523"/>
              </a:buClr>
              <a:buSzPts val="1400"/>
              <a:buChar char="❖"/>
            </a:pPr>
            <a:r>
              <a:rPr lang="en" sz="1400" b="1">
                <a:solidFill>
                  <a:srgbClr val="282523"/>
                </a:solidFill>
                <a:highlight>
                  <a:schemeClr val="lt1"/>
                </a:highlight>
              </a:rPr>
              <a:t>Complexity</a:t>
            </a:r>
            <a:endParaRPr sz="1400" b="1">
              <a:solidFill>
                <a:srgbClr val="282523"/>
              </a:solidFill>
              <a:highlight>
                <a:schemeClr val="lt1"/>
              </a:highlight>
            </a:endParaRPr>
          </a:p>
          <a:p>
            <a:pPr marL="914400" lvl="1" indent="-317500" algn="l" rtl="0">
              <a:spcBef>
                <a:spcPts val="0"/>
              </a:spcBef>
              <a:spcAft>
                <a:spcPts val="0"/>
              </a:spcAft>
              <a:buClr>
                <a:srgbClr val="282523"/>
              </a:buClr>
              <a:buSzPts val="1400"/>
              <a:buChar char="➢"/>
            </a:pPr>
            <a:r>
              <a:rPr lang="en">
                <a:solidFill>
                  <a:srgbClr val="282523"/>
                </a:solidFill>
                <a:highlight>
                  <a:schemeClr val="lt1"/>
                </a:highlight>
              </a:rPr>
              <a:t>Requires understanding and expertise</a:t>
            </a:r>
            <a:endParaRPr>
              <a:solidFill>
                <a:srgbClr val="282523"/>
              </a:solidFill>
              <a:highlight>
                <a:schemeClr val="lt1"/>
              </a:highlight>
            </a:endParaRPr>
          </a:p>
          <a:p>
            <a:pPr marL="0" lvl="0" indent="0" algn="l" rtl="0">
              <a:spcBef>
                <a:spcPts val="600"/>
              </a:spcBef>
              <a:spcAft>
                <a:spcPts val="0"/>
              </a:spcAft>
              <a:buNone/>
            </a:pPr>
            <a:endParaRPr sz="1400" b="1">
              <a:solidFill>
                <a:srgbClr val="282523"/>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400"/>
              </a:spcAft>
              <a:buNone/>
            </a:pPr>
            <a:r>
              <a:rPr lang="en" b="1">
                <a:solidFill>
                  <a:srgbClr val="282523"/>
                </a:solidFill>
                <a:highlight>
                  <a:schemeClr val="lt1"/>
                </a:highlight>
              </a:rPr>
              <a:t>Conclusion</a:t>
            </a:r>
            <a:endParaRPr b="1">
              <a:highlight>
                <a:schemeClr val="lt1"/>
              </a:highlight>
            </a:endParaRPr>
          </a:p>
        </p:txBody>
      </p:sp>
      <p:sp>
        <p:nvSpPr>
          <p:cNvPr id="164" name="Google Shape;164;p30"/>
          <p:cNvSpPr txBox="1">
            <a:spLocks noGrp="1"/>
          </p:cNvSpPr>
          <p:nvPr>
            <p:ph type="body" idx="1"/>
          </p:nvPr>
        </p:nvSpPr>
        <p:spPr>
          <a:xfrm>
            <a:off x="341400" y="1076625"/>
            <a:ext cx="8520600" cy="3700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42900" algn="l" rtl="0">
              <a:spcBef>
                <a:spcPts val="900"/>
              </a:spcBef>
              <a:spcAft>
                <a:spcPts val="0"/>
              </a:spcAft>
              <a:buClr>
                <a:srgbClr val="282523"/>
              </a:buClr>
              <a:buSzPts val="1800"/>
              <a:buChar char="❖"/>
            </a:pPr>
            <a:r>
              <a:rPr lang="en" b="1">
                <a:solidFill>
                  <a:srgbClr val="282523"/>
                </a:solidFill>
                <a:highlight>
                  <a:schemeClr val="lt1"/>
                </a:highlight>
              </a:rPr>
              <a:t>Summary</a:t>
            </a:r>
            <a:endParaRPr b="1">
              <a:solidFill>
                <a:srgbClr val="282523"/>
              </a:solidFill>
              <a:highlight>
                <a:schemeClr val="lt1"/>
              </a:highlight>
            </a:endParaRPr>
          </a:p>
          <a:p>
            <a:pPr marL="914400" lvl="1" indent="-342900" algn="l" rtl="0">
              <a:spcBef>
                <a:spcPts val="0"/>
              </a:spcBef>
              <a:spcAft>
                <a:spcPts val="0"/>
              </a:spcAft>
              <a:buClr>
                <a:srgbClr val="282523"/>
              </a:buClr>
              <a:buSzPts val="1800"/>
              <a:buChar char="➢"/>
            </a:pPr>
            <a:r>
              <a:rPr lang="en" sz="1800">
                <a:solidFill>
                  <a:srgbClr val="282523"/>
                </a:solidFill>
                <a:highlight>
                  <a:schemeClr val="lt1"/>
                </a:highlight>
              </a:rPr>
              <a:t>Importance of understanding futures and options</a:t>
            </a:r>
            <a:endParaRPr sz="1800">
              <a:solidFill>
                <a:srgbClr val="282523"/>
              </a:solidFill>
              <a:highlight>
                <a:schemeClr val="lt1"/>
              </a:highlight>
            </a:endParaRPr>
          </a:p>
          <a:p>
            <a:pPr marL="914400" lvl="0" indent="0" algn="l" rtl="0">
              <a:spcBef>
                <a:spcPts val="1400"/>
              </a:spcBef>
              <a:spcAft>
                <a:spcPts val="0"/>
              </a:spcAft>
              <a:buNone/>
            </a:pPr>
            <a:endParaRPr sz="1800">
              <a:solidFill>
                <a:srgbClr val="282523"/>
              </a:solidFill>
              <a:highlight>
                <a:schemeClr val="lt1"/>
              </a:highlight>
            </a:endParaRPr>
          </a:p>
          <a:p>
            <a:pPr marL="914400" lvl="1" indent="-342900" algn="l" rtl="0">
              <a:spcBef>
                <a:spcPts val="1400"/>
              </a:spcBef>
              <a:spcAft>
                <a:spcPts val="0"/>
              </a:spcAft>
              <a:buClr>
                <a:srgbClr val="282523"/>
              </a:buClr>
              <a:buSzPts val="1800"/>
              <a:buChar char="➢"/>
            </a:pPr>
            <a:r>
              <a:rPr lang="en" sz="1800">
                <a:solidFill>
                  <a:srgbClr val="282523"/>
                </a:solidFill>
                <a:highlight>
                  <a:schemeClr val="lt1"/>
                </a:highlight>
              </a:rPr>
              <a:t>Potential for profit and hedging</a:t>
            </a:r>
            <a:endParaRPr sz="1800">
              <a:solidFill>
                <a:srgbClr val="282523"/>
              </a:solidFill>
              <a:highlight>
                <a:schemeClr val="lt1"/>
              </a:highlight>
            </a:endParaRPr>
          </a:p>
          <a:p>
            <a:pPr marL="914400" lvl="0" indent="0" algn="l" rtl="0">
              <a:spcBef>
                <a:spcPts val="1400"/>
              </a:spcBef>
              <a:spcAft>
                <a:spcPts val="0"/>
              </a:spcAft>
              <a:buNone/>
            </a:pPr>
            <a:endParaRPr sz="1800">
              <a:solidFill>
                <a:srgbClr val="282523"/>
              </a:solidFill>
              <a:highlight>
                <a:schemeClr val="lt1"/>
              </a:highlight>
            </a:endParaRPr>
          </a:p>
          <a:p>
            <a:pPr marL="914400" lvl="1" indent="-342900" algn="l" rtl="0">
              <a:spcBef>
                <a:spcPts val="1400"/>
              </a:spcBef>
              <a:spcAft>
                <a:spcPts val="0"/>
              </a:spcAft>
              <a:buClr>
                <a:srgbClr val="282523"/>
              </a:buClr>
              <a:buSzPts val="1800"/>
              <a:buChar char="➢"/>
            </a:pPr>
            <a:r>
              <a:rPr lang="en" sz="1800">
                <a:solidFill>
                  <a:srgbClr val="282523"/>
                </a:solidFill>
                <a:highlight>
                  <a:schemeClr val="lt1"/>
                </a:highlight>
              </a:rPr>
              <a:t>Awareness of risks involved</a:t>
            </a:r>
            <a:endParaRPr sz="1800">
              <a:solidFill>
                <a:srgbClr val="282523"/>
              </a:solidFill>
              <a:highlight>
                <a:schemeClr val="lt1"/>
              </a:highlight>
            </a:endParaRPr>
          </a:p>
          <a:p>
            <a:pPr marL="0" lvl="0" indent="0" algn="l" rtl="0">
              <a:spcBef>
                <a:spcPts val="600"/>
              </a:spcBef>
              <a:spcAft>
                <a:spcPts val="0"/>
              </a:spcAft>
              <a:buNone/>
            </a:pPr>
            <a:endParaRPr b="1">
              <a:solidFill>
                <a:srgbClr val="282523"/>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Index and Stock </a:t>
            </a:r>
            <a:r>
              <a:rPr lang="en" sz="2400" b="1" u="sng"/>
              <a:t>Futures </a:t>
            </a:r>
            <a:r>
              <a:rPr lang="en" sz="2400" b="1"/>
              <a:t>in India</a:t>
            </a:r>
            <a:endParaRPr sz="240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dirty="0">
                <a:solidFill>
                  <a:schemeClr val="dk1"/>
                </a:solidFill>
              </a:rPr>
              <a:t>Index Futures: </a:t>
            </a:r>
            <a:r>
              <a:rPr lang="en" sz="1400" dirty="0">
                <a:solidFill>
                  <a:schemeClr val="dk1"/>
                </a:solidFill>
              </a:rPr>
              <a:t>These are futures contracts where the underlying asset is a stock market index, such as the Nifty 50 or the Sensex. They allow investors to speculate on the future value of the index. For example, if you believe the Nifty 50 will rise in the future, you can buy a Nifty 50 futures contract. If the index does rise, you can sell the contract at a higher price and make a profit.</a:t>
            </a:r>
            <a:endParaRPr sz="1400"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0" lvl="0" indent="0" algn="l" rtl="0">
              <a:lnSpc>
                <a:spcPct val="100000"/>
              </a:lnSpc>
              <a:spcBef>
                <a:spcPts val="0"/>
              </a:spcBef>
              <a:spcAft>
                <a:spcPts val="0"/>
              </a:spcAft>
              <a:buNone/>
            </a:pPr>
            <a:r>
              <a:rPr lang="en" sz="1400" b="1" dirty="0">
                <a:solidFill>
                  <a:schemeClr val="dk1"/>
                </a:solidFill>
              </a:rPr>
              <a:t>Stock Futures: </a:t>
            </a:r>
            <a:r>
              <a:rPr lang="en" sz="1400" dirty="0">
                <a:solidFill>
                  <a:schemeClr val="dk1"/>
                </a:solidFill>
              </a:rPr>
              <a:t>These are futures contracts where the underlying asset is an individual stock. For example, if you believe that Reliance Industries' stock price will increase, you can buy a futures contract on Reliance Industries. If the stock price does rise, you can sell the contract at a higher price and make a profit.</a:t>
            </a:r>
            <a:endParaRPr sz="1400"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0" lvl="0" indent="0" algn="l" rtl="0">
              <a:lnSpc>
                <a:spcPct val="100000"/>
              </a:lnSpc>
              <a:spcBef>
                <a:spcPts val="0"/>
              </a:spcBef>
              <a:spcAft>
                <a:spcPts val="0"/>
              </a:spcAft>
              <a:buNone/>
            </a:pPr>
            <a:endParaRPr sz="1400" dirty="0">
              <a:solidFill>
                <a:schemeClr val="dk1"/>
              </a:solidFill>
            </a:endParaRPr>
          </a:p>
          <a:p>
            <a:pPr marL="0" lvl="0" indent="0" algn="l" rtl="0">
              <a:lnSpc>
                <a:spcPct val="100000"/>
              </a:lnSpc>
              <a:spcBef>
                <a:spcPts val="0"/>
              </a:spcBef>
              <a:spcAft>
                <a:spcPts val="0"/>
              </a:spcAft>
              <a:buNone/>
            </a:pPr>
            <a:r>
              <a:rPr lang="en" sz="1400" dirty="0">
                <a:solidFill>
                  <a:schemeClr val="dk1"/>
                </a:solidFill>
              </a:rPr>
              <a:t>Let's say you believe that the Nifty 50 index will rise in the next three months. You decide to buy a Nifty 50 futures contract at a price of 20,000. If the index rises to 20,500, you can sell the futures contract at the higher price and make a profit of 500 points.</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990"/>
              <a:buFont typeface="Arial"/>
              <a:buNone/>
            </a:pPr>
            <a:r>
              <a:rPr lang="en" sz="2420" b="1" u="sng"/>
              <a:t>Index Futures </a:t>
            </a:r>
            <a:r>
              <a:rPr lang="en" sz="2420" b="1"/>
              <a:t>- Payoff Diagram</a:t>
            </a:r>
            <a:endParaRPr sz="2420" b="1"/>
          </a:p>
        </p:txBody>
      </p:sp>
      <p:sp>
        <p:nvSpPr>
          <p:cNvPr id="67" name="Google Shape;67;p15"/>
          <p:cNvSpPr txBox="1">
            <a:spLocks noGrp="1"/>
          </p:cNvSpPr>
          <p:nvPr>
            <p:ph type="body" idx="1"/>
          </p:nvPr>
        </p:nvSpPr>
        <p:spPr>
          <a:xfrm>
            <a:off x="311700" y="1131325"/>
            <a:ext cx="50922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1200"/>
              </a:spcBef>
              <a:spcAft>
                <a:spcPts val="0"/>
              </a:spcAft>
              <a:buNone/>
            </a:pPr>
            <a:r>
              <a:rPr lang="en" sz="1000">
                <a:solidFill>
                  <a:schemeClr val="dk1"/>
                </a:solidFill>
              </a:rPr>
              <a:t>Here is the </a:t>
            </a:r>
            <a:r>
              <a:rPr lang="en" sz="1000" b="1">
                <a:solidFill>
                  <a:schemeClr val="dk1"/>
                </a:solidFill>
              </a:rPr>
              <a:t>Nifty 50 Index </a:t>
            </a:r>
            <a:r>
              <a:rPr lang="en" sz="1000" b="1" u="sng">
                <a:solidFill>
                  <a:schemeClr val="dk1"/>
                </a:solidFill>
              </a:rPr>
              <a:t>Futures</a:t>
            </a:r>
            <a:r>
              <a:rPr lang="en" sz="1000" u="sng">
                <a:solidFill>
                  <a:schemeClr val="dk1"/>
                </a:solidFill>
              </a:rPr>
              <a:t> </a:t>
            </a:r>
            <a:r>
              <a:rPr lang="en" sz="1000">
                <a:solidFill>
                  <a:schemeClr val="dk1"/>
                </a:solidFill>
              </a:rPr>
              <a:t>Payoff Diagram </a:t>
            </a:r>
            <a:r>
              <a:rPr lang="en" sz="1000" b="1">
                <a:solidFill>
                  <a:schemeClr val="dk1"/>
                </a:solidFill>
              </a:rPr>
              <a:t>(Upper)</a:t>
            </a:r>
            <a:endParaRPr sz="1000" b="1">
              <a:solidFill>
                <a:schemeClr val="dk1"/>
              </a:solidFill>
            </a:endParaRPr>
          </a:p>
          <a:p>
            <a:pPr marL="457200" lvl="0" indent="-292100" algn="l" rtl="0">
              <a:spcBef>
                <a:spcPts val="1200"/>
              </a:spcBef>
              <a:spcAft>
                <a:spcPts val="0"/>
              </a:spcAft>
              <a:buClr>
                <a:schemeClr val="dk1"/>
              </a:buClr>
              <a:buSzPts val="1000"/>
              <a:buChar char="❏"/>
            </a:pPr>
            <a:r>
              <a:rPr lang="en" sz="1000">
                <a:solidFill>
                  <a:schemeClr val="dk1"/>
                </a:solidFill>
              </a:rPr>
              <a:t>The blue line represents the payoff for a </a:t>
            </a:r>
            <a:r>
              <a:rPr lang="en" sz="1000" b="1">
                <a:solidFill>
                  <a:schemeClr val="dk1"/>
                </a:solidFill>
              </a:rPr>
              <a:t>long position</a:t>
            </a:r>
            <a:r>
              <a:rPr lang="en" sz="1000">
                <a:solidFill>
                  <a:schemeClr val="dk1"/>
                </a:solidFill>
              </a:rPr>
              <a:t> in Nifty 50 futures. It shows a profit when the Nifty 50 spot price at maturity is above the contracted futures price (20,000) and a loss when it's below.</a:t>
            </a:r>
            <a:endParaRPr sz="1000">
              <a:solidFill>
                <a:schemeClr val="dk1"/>
              </a:solidFill>
            </a:endParaRPr>
          </a:p>
          <a:p>
            <a:pPr marL="457200" lvl="0" indent="-292100" algn="l" rtl="0">
              <a:spcBef>
                <a:spcPts val="0"/>
              </a:spcBef>
              <a:spcAft>
                <a:spcPts val="0"/>
              </a:spcAft>
              <a:buClr>
                <a:schemeClr val="dk1"/>
              </a:buClr>
              <a:buSzPts val="1000"/>
              <a:buChar char="❏"/>
            </a:pPr>
            <a:r>
              <a:rPr lang="en" sz="1000">
                <a:solidFill>
                  <a:schemeClr val="dk1"/>
                </a:solidFill>
              </a:rPr>
              <a:t>The red line represents the payoff for a </a:t>
            </a:r>
            <a:r>
              <a:rPr lang="en" sz="1000" b="1">
                <a:solidFill>
                  <a:schemeClr val="dk1"/>
                </a:solidFill>
              </a:rPr>
              <a:t>short position</a:t>
            </a:r>
            <a:r>
              <a:rPr lang="en" sz="1000">
                <a:solidFill>
                  <a:schemeClr val="dk1"/>
                </a:solidFill>
              </a:rPr>
              <a:t>, which profits when the spot price is below the contracted price and incurs a loss when it's above.</a:t>
            </a:r>
            <a:endParaRPr sz="1000">
              <a:solidFill>
                <a:schemeClr val="dk1"/>
              </a:solidFill>
            </a:endParaRPr>
          </a:p>
          <a:p>
            <a:pPr marL="457200" lvl="0" indent="-292100" algn="l" rtl="0">
              <a:spcBef>
                <a:spcPts val="0"/>
              </a:spcBef>
              <a:spcAft>
                <a:spcPts val="0"/>
              </a:spcAft>
              <a:buClr>
                <a:schemeClr val="dk1"/>
              </a:buClr>
              <a:buSzPts val="1000"/>
              <a:buChar char="❏"/>
            </a:pPr>
            <a:r>
              <a:rPr lang="en" sz="1000">
                <a:solidFill>
                  <a:schemeClr val="dk1"/>
                </a:solidFill>
              </a:rPr>
              <a:t>The intersection at 20,000 is the breakeven point for both positions.</a:t>
            </a:r>
            <a:endParaRPr sz="1000">
              <a:solidFill>
                <a:schemeClr val="dk1"/>
              </a:solidFill>
            </a:endParaRPr>
          </a:p>
          <a:p>
            <a:pPr marL="0" lvl="0" indent="0" algn="l" rtl="0">
              <a:spcBef>
                <a:spcPts val="1400"/>
              </a:spcBef>
              <a:spcAft>
                <a:spcPts val="0"/>
              </a:spcAft>
              <a:buNone/>
            </a:pPr>
            <a:endParaRPr sz="1000">
              <a:solidFill>
                <a:srgbClr val="282523"/>
              </a:solidFill>
              <a:highlight>
                <a:schemeClr val="lt1"/>
              </a:highlight>
            </a:endParaRPr>
          </a:p>
          <a:p>
            <a:pPr marL="0" lvl="0" indent="0" algn="l" rtl="0">
              <a:spcBef>
                <a:spcPts val="1400"/>
              </a:spcBef>
              <a:spcAft>
                <a:spcPts val="0"/>
              </a:spcAft>
              <a:buNone/>
            </a:pPr>
            <a:r>
              <a:rPr lang="en" sz="1000">
                <a:solidFill>
                  <a:srgbClr val="282523"/>
                </a:solidFill>
                <a:highlight>
                  <a:schemeClr val="lt1"/>
                </a:highlight>
              </a:rPr>
              <a:t>As of February 19, 2025, the Nifty 50 futures contract expiring on February 27, 2025, is trading at approximately 22,942.75 INR.To visualize the potential payoffs for this futures contract, consider the following diagram </a:t>
            </a:r>
            <a:r>
              <a:rPr lang="en" sz="1000" b="1">
                <a:solidFill>
                  <a:srgbClr val="282523"/>
                </a:solidFill>
                <a:highlight>
                  <a:schemeClr val="lt1"/>
                </a:highlight>
              </a:rPr>
              <a:t>(Lower)</a:t>
            </a:r>
            <a:endParaRPr sz="1000" b="1">
              <a:solidFill>
                <a:srgbClr val="282523"/>
              </a:solidFill>
              <a:highlight>
                <a:schemeClr val="lt1"/>
              </a:highlight>
            </a:endParaRPr>
          </a:p>
          <a:p>
            <a:pPr marL="0" lvl="0" indent="0" algn="l" rtl="0">
              <a:spcBef>
                <a:spcPts val="900"/>
              </a:spcBef>
              <a:spcAft>
                <a:spcPts val="0"/>
              </a:spcAft>
              <a:buClr>
                <a:schemeClr val="dk1"/>
              </a:buClr>
              <a:buSzPts val="1100"/>
              <a:buFont typeface="Arial"/>
              <a:buNone/>
            </a:pPr>
            <a:r>
              <a:rPr lang="en" sz="1000" b="1" i="1">
                <a:solidFill>
                  <a:srgbClr val="282523"/>
                </a:solidFill>
                <a:highlight>
                  <a:schemeClr val="lt1"/>
                </a:highlight>
              </a:rPr>
              <a:t>The payoff line slopes upwards, indicating potential profit as the index level rises.</a:t>
            </a:r>
            <a:endParaRPr sz="1000" b="1">
              <a:solidFill>
                <a:srgbClr val="282523"/>
              </a:solidFill>
              <a:highlight>
                <a:schemeClr val="lt1"/>
              </a:highlight>
            </a:endParaRPr>
          </a:p>
        </p:txBody>
      </p:sp>
      <p:pic>
        <p:nvPicPr>
          <p:cNvPr id="68" name="Google Shape;68;p15"/>
          <p:cNvPicPr preferRelativeResize="0"/>
          <p:nvPr/>
        </p:nvPicPr>
        <p:blipFill>
          <a:blip r:embed="rId3">
            <a:alphaModFix/>
          </a:blip>
          <a:stretch>
            <a:fillRect/>
          </a:stretch>
        </p:blipFill>
        <p:spPr>
          <a:xfrm>
            <a:off x="5448800" y="3048475"/>
            <a:ext cx="3114675" cy="1499250"/>
          </a:xfrm>
          <a:prstGeom prst="rect">
            <a:avLst/>
          </a:prstGeom>
          <a:noFill/>
          <a:ln w="9525" cap="flat" cmpd="sng">
            <a:solidFill>
              <a:schemeClr val="dk2"/>
            </a:solidFill>
            <a:prstDash val="solid"/>
            <a:round/>
            <a:headEnd type="none" w="sm" len="sm"/>
            <a:tailEnd type="none" w="sm" len="sm"/>
          </a:ln>
        </p:spPr>
      </p:pic>
      <p:pic>
        <p:nvPicPr>
          <p:cNvPr id="69" name="Google Shape;69;p15"/>
          <p:cNvPicPr preferRelativeResize="0"/>
          <p:nvPr/>
        </p:nvPicPr>
        <p:blipFill>
          <a:blip r:embed="rId4">
            <a:alphaModFix/>
          </a:blip>
          <a:stretch>
            <a:fillRect/>
          </a:stretch>
        </p:blipFill>
        <p:spPr>
          <a:xfrm>
            <a:off x="5448800" y="1131325"/>
            <a:ext cx="3114674" cy="186372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u="sng"/>
              <a:t>Stock Futures </a:t>
            </a:r>
            <a:r>
              <a:rPr lang="en" sz="2400" b="1"/>
              <a:t>- Payoff Diagram</a:t>
            </a:r>
            <a:endParaRPr sz="2400" b="1"/>
          </a:p>
        </p:txBody>
      </p:sp>
      <p:sp>
        <p:nvSpPr>
          <p:cNvPr id="75" name="Google Shape;75;p16"/>
          <p:cNvSpPr txBox="1">
            <a:spLocks noGrp="1"/>
          </p:cNvSpPr>
          <p:nvPr>
            <p:ph type="body" idx="1"/>
          </p:nvPr>
        </p:nvSpPr>
        <p:spPr>
          <a:xfrm>
            <a:off x="311700" y="1152475"/>
            <a:ext cx="52761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l" rtl="0">
              <a:spcBef>
                <a:spcPts val="1400"/>
              </a:spcBef>
              <a:spcAft>
                <a:spcPts val="0"/>
              </a:spcAft>
              <a:buNone/>
            </a:pPr>
            <a:r>
              <a:rPr lang="en" sz="1200" b="1">
                <a:solidFill>
                  <a:srgbClr val="282523"/>
                </a:solidFill>
                <a:highlight>
                  <a:schemeClr val="lt1"/>
                </a:highlight>
              </a:rPr>
              <a:t>Payoff Diagram for Reliance Industries Futures</a:t>
            </a:r>
            <a:endParaRPr sz="1200" b="1">
              <a:solidFill>
                <a:srgbClr val="282523"/>
              </a:solidFill>
              <a:highlight>
                <a:schemeClr val="lt1"/>
              </a:highlight>
            </a:endParaRPr>
          </a:p>
          <a:p>
            <a:pPr marL="0" lvl="0" indent="0" algn="l" rtl="0">
              <a:spcBef>
                <a:spcPts val="1400"/>
              </a:spcBef>
              <a:spcAft>
                <a:spcPts val="0"/>
              </a:spcAft>
              <a:buNone/>
            </a:pPr>
            <a:r>
              <a:rPr lang="en" sz="1000">
                <a:solidFill>
                  <a:srgbClr val="282523"/>
                </a:solidFill>
                <a:highlight>
                  <a:schemeClr val="lt1"/>
                </a:highlight>
              </a:rPr>
              <a:t>As of February 19, 2025, the Reliance Industries futures contract expiring on February 27, 2025, is trading at approximately ₹1,233.10 . To visualize the potential payoffs for this futures contract, consider the following diagram.</a:t>
            </a:r>
            <a:endParaRPr sz="1000">
              <a:solidFill>
                <a:srgbClr val="282523"/>
              </a:solidFill>
              <a:highlight>
                <a:schemeClr val="lt1"/>
              </a:highlight>
            </a:endParaRPr>
          </a:p>
          <a:p>
            <a:pPr marL="0" lvl="0" indent="0" algn="l" rtl="0">
              <a:spcBef>
                <a:spcPts val="1200"/>
              </a:spcBef>
              <a:spcAft>
                <a:spcPts val="0"/>
              </a:spcAft>
              <a:buNone/>
            </a:pPr>
            <a:r>
              <a:rPr lang="en" sz="1000">
                <a:solidFill>
                  <a:schemeClr val="dk1"/>
                </a:solidFill>
              </a:rPr>
              <a:t>In this diagram:</a:t>
            </a:r>
            <a:endParaRPr sz="1000">
              <a:solidFill>
                <a:schemeClr val="dk1"/>
              </a:solidFill>
            </a:endParaRPr>
          </a:p>
          <a:p>
            <a:pPr marL="457200" lvl="0" indent="-292100" algn="l" rtl="0">
              <a:spcBef>
                <a:spcPts val="1200"/>
              </a:spcBef>
              <a:spcAft>
                <a:spcPts val="0"/>
              </a:spcAft>
              <a:buClr>
                <a:schemeClr val="dk1"/>
              </a:buClr>
              <a:buSzPts val="1000"/>
              <a:buChar char="❏"/>
            </a:pPr>
            <a:r>
              <a:rPr lang="en" sz="1000" b="1">
                <a:solidFill>
                  <a:schemeClr val="dk1"/>
                </a:solidFill>
              </a:rPr>
              <a:t>Long Position</a:t>
            </a:r>
            <a:r>
              <a:rPr lang="en" sz="1000">
                <a:solidFill>
                  <a:schemeClr val="dk1"/>
                </a:solidFill>
              </a:rPr>
              <a:t>: The upward-sloping line represents the payoff for a long position in the Reliance Industries futures contract. If the spot price at maturity exceeds the contracted futures price (₹1,233.10), the position yields a profit; if it's below, it results in a loss.</a:t>
            </a:r>
            <a:endParaRPr sz="1000">
              <a:solidFill>
                <a:schemeClr val="dk1"/>
              </a:solidFill>
            </a:endParaRPr>
          </a:p>
          <a:p>
            <a:pPr marL="457200" lvl="0" indent="-292100" algn="l" rtl="0">
              <a:spcBef>
                <a:spcPts val="0"/>
              </a:spcBef>
              <a:spcAft>
                <a:spcPts val="0"/>
              </a:spcAft>
              <a:buClr>
                <a:schemeClr val="dk1"/>
              </a:buClr>
              <a:buSzPts val="1000"/>
              <a:buChar char="❏"/>
            </a:pPr>
            <a:r>
              <a:rPr lang="en" sz="1000" b="1">
                <a:solidFill>
                  <a:schemeClr val="dk1"/>
                </a:solidFill>
              </a:rPr>
              <a:t>Short Position</a:t>
            </a:r>
            <a:r>
              <a:rPr lang="en" sz="1000">
                <a:solidFill>
                  <a:schemeClr val="dk1"/>
                </a:solidFill>
              </a:rPr>
              <a:t>: Conversely, the downward-sloping line (not shown) would represent the payoff for a short position, profiting when the spot price is below the contracted price and incurring losses when above.</a:t>
            </a:r>
            <a:endParaRPr sz="1000">
              <a:solidFill>
                <a:schemeClr val="dk1"/>
              </a:solidFill>
            </a:endParaRPr>
          </a:p>
          <a:p>
            <a:pPr marL="0" lvl="0" indent="0" algn="l" rtl="0">
              <a:spcBef>
                <a:spcPts val="1400"/>
              </a:spcBef>
              <a:spcAft>
                <a:spcPts val="0"/>
              </a:spcAft>
              <a:buNone/>
            </a:pPr>
            <a:endParaRPr sz="1000">
              <a:solidFill>
                <a:srgbClr val="282523"/>
              </a:solidFill>
              <a:highlight>
                <a:schemeClr val="lt1"/>
              </a:highlight>
            </a:endParaRPr>
          </a:p>
          <a:p>
            <a:pPr marL="0" lvl="0" indent="0" algn="l" rtl="0">
              <a:spcBef>
                <a:spcPts val="1400"/>
              </a:spcBef>
              <a:spcAft>
                <a:spcPts val="400"/>
              </a:spcAft>
              <a:buClr>
                <a:schemeClr val="dk1"/>
              </a:buClr>
              <a:buSzPts val="1100"/>
              <a:buFont typeface="Arial"/>
              <a:buNone/>
            </a:pPr>
            <a:endParaRPr sz="1000">
              <a:solidFill>
                <a:srgbClr val="282523"/>
              </a:solidFill>
              <a:highlight>
                <a:schemeClr val="lt1"/>
              </a:highlight>
            </a:endParaRPr>
          </a:p>
        </p:txBody>
      </p:sp>
      <p:pic>
        <p:nvPicPr>
          <p:cNvPr id="76" name="Google Shape;76;p16"/>
          <p:cNvPicPr preferRelativeResize="0"/>
          <p:nvPr/>
        </p:nvPicPr>
        <p:blipFill>
          <a:blip r:embed="rId3">
            <a:alphaModFix/>
          </a:blip>
          <a:stretch>
            <a:fillRect/>
          </a:stretch>
        </p:blipFill>
        <p:spPr>
          <a:xfrm>
            <a:off x="5627525" y="1152475"/>
            <a:ext cx="3352201" cy="34164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Index and Stock </a:t>
            </a:r>
            <a:r>
              <a:rPr lang="en" sz="2400" b="1" u="sng"/>
              <a:t>Options</a:t>
            </a:r>
            <a:endParaRPr sz="2400" b="1" u="sng"/>
          </a:p>
        </p:txBody>
      </p:sp>
      <p:sp>
        <p:nvSpPr>
          <p:cNvPr id="82" name="Google Shape;82;p17"/>
          <p:cNvSpPr txBox="1">
            <a:spLocks noGrp="1"/>
          </p:cNvSpPr>
          <p:nvPr>
            <p:ph type="body" idx="1"/>
          </p:nvPr>
        </p:nvSpPr>
        <p:spPr>
          <a:xfrm>
            <a:off x="311700" y="1152475"/>
            <a:ext cx="8520600" cy="3416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300" b="1" dirty="0">
                <a:solidFill>
                  <a:schemeClr val="dk1"/>
                </a:solidFill>
              </a:rPr>
              <a:t>Index Options: </a:t>
            </a:r>
            <a:r>
              <a:rPr lang="en" sz="1300" dirty="0">
                <a:solidFill>
                  <a:schemeClr val="dk1"/>
                </a:solidFill>
              </a:rPr>
              <a:t>These are options contracts where the underlying asset is a stock market index. There are two types of options: </a:t>
            </a:r>
            <a:r>
              <a:rPr lang="en" sz="1300" b="1" dirty="0">
                <a:solidFill>
                  <a:schemeClr val="dk1"/>
                </a:solidFill>
              </a:rPr>
              <a:t>call </a:t>
            </a:r>
            <a:r>
              <a:rPr lang="en" sz="1300" dirty="0">
                <a:solidFill>
                  <a:schemeClr val="dk1"/>
                </a:solidFill>
              </a:rPr>
              <a:t>options and </a:t>
            </a:r>
            <a:r>
              <a:rPr lang="en" sz="1300" b="1" dirty="0">
                <a:solidFill>
                  <a:schemeClr val="dk1"/>
                </a:solidFill>
              </a:rPr>
              <a:t>put</a:t>
            </a:r>
            <a:r>
              <a:rPr lang="en" sz="1300" dirty="0">
                <a:solidFill>
                  <a:schemeClr val="dk1"/>
                </a:solidFill>
              </a:rPr>
              <a:t> options. A call option gives the holder the right, but not the obligation, to buy the index at a specified price (strike price) before a specified date (expiration date). A put option gives the holder the right, but not the obligation, to sell the index at the strike price before the expiration date.</a:t>
            </a:r>
            <a:endParaRPr sz="1300"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30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300" b="1" dirty="0">
                <a:solidFill>
                  <a:schemeClr val="dk1"/>
                </a:solidFill>
              </a:rPr>
              <a:t>Stock Options:</a:t>
            </a:r>
            <a:r>
              <a:rPr lang="en" sz="1300" dirty="0">
                <a:solidFill>
                  <a:schemeClr val="dk1"/>
                </a:solidFill>
              </a:rPr>
              <a:t> These are options contracts where the underlying asset is an individual stock. Similar to index options, there are call options and put options. For example, if you believe that Tata Motors' stock price will rise, you can buy a call option on Tata Motors. If the stock price does rise above the strike price, you can exercise the option and buy the stock at the lower strike price, making a profit.</a:t>
            </a:r>
            <a:endParaRPr sz="1300"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300"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sz="130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sz="1300" dirty="0">
                <a:solidFill>
                  <a:schemeClr val="dk1"/>
                </a:solidFill>
              </a:rPr>
              <a:t>Alternatively, you could buy a call option on the Nifty 50 index with a strike price of 4,000 and an expiration date three months from now for 100. If the index rises to 4,500, you can exercise the option and buy the index at the lower strike price </a:t>
            </a:r>
            <a:r>
              <a:rPr lang="en" sz="1300">
                <a:solidFill>
                  <a:schemeClr val="dk1"/>
                </a:solidFill>
              </a:rPr>
              <a:t>of 4,000, </a:t>
            </a:r>
            <a:r>
              <a:rPr lang="en" sz="1300" dirty="0">
                <a:solidFill>
                  <a:schemeClr val="dk1"/>
                </a:solidFill>
              </a:rPr>
              <a:t>making a profit of 500 points minus the premium (100) paid for the option - net profit of 400.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400"/>
              </a:spcBef>
              <a:spcAft>
                <a:spcPts val="400"/>
              </a:spcAft>
              <a:buClr>
                <a:schemeClr val="dk1"/>
              </a:buClr>
              <a:buSzPts val="1100"/>
              <a:buFont typeface="Arial"/>
              <a:buNone/>
            </a:pPr>
            <a:r>
              <a:rPr lang="en" sz="2400" b="1" u="sng">
                <a:solidFill>
                  <a:srgbClr val="282523"/>
                </a:solidFill>
                <a:highlight>
                  <a:schemeClr val="lt1"/>
                </a:highlight>
              </a:rPr>
              <a:t>Index Option </a:t>
            </a:r>
            <a:r>
              <a:rPr lang="en" sz="2400" b="1">
                <a:solidFill>
                  <a:srgbClr val="282523"/>
                </a:solidFill>
                <a:highlight>
                  <a:schemeClr val="lt1"/>
                </a:highlight>
              </a:rPr>
              <a:t>- Payoff Diagram</a:t>
            </a:r>
            <a:endParaRPr sz="2400">
              <a:highlight>
                <a:schemeClr val="lt1"/>
              </a:highlight>
            </a:endParaRPr>
          </a:p>
        </p:txBody>
      </p:sp>
      <p:sp>
        <p:nvSpPr>
          <p:cNvPr id="88" name="Google Shape;88;p18"/>
          <p:cNvSpPr txBox="1">
            <a:spLocks noGrp="1"/>
          </p:cNvSpPr>
          <p:nvPr>
            <p:ph type="body" idx="1"/>
          </p:nvPr>
        </p:nvSpPr>
        <p:spPr>
          <a:xfrm>
            <a:off x="311700" y="1152475"/>
            <a:ext cx="4088100" cy="3470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1200"/>
              </a:spcBef>
              <a:spcAft>
                <a:spcPts val="0"/>
              </a:spcAft>
              <a:buNone/>
            </a:pPr>
            <a:r>
              <a:rPr lang="en" sz="1000">
                <a:solidFill>
                  <a:schemeClr val="dk1"/>
                </a:solidFill>
              </a:rPr>
              <a:t>Here are the Index Option Payoff Diagrams:</a:t>
            </a:r>
            <a:endParaRPr sz="1000">
              <a:solidFill>
                <a:schemeClr val="dk1"/>
              </a:solidFill>
            </a:endParaRPr>
          </a:p>
          <a:p>
            <a:pPr marL="457200" lvl="0" indent="-292100" algn="l" rtl="0">
              <a:spcBef>
                <a:spcPts val="1200"/>
              </a:spcBef>
              <a:spcAft>
                <a:spcPts val="0"/>
              </a:spcAft>
              <a:buClr>
                <a:schemeClr val="dk1"/>
              </a:buClr>
              <a:buSzPts val="1000"/>
              <a:buAutoNum type="arabicPeriod"/>
            </a:pPr>
            <a:r>
              <a:rPr lang="en" sz="1000" b="1">
                <a:solidFill>
                  <a:schemeClr val="dk1"/>
                </a:solidFill>
              </a:rPr>
              <a:t>Long Call Option (Top Left)</a:t>
            </a:r>
            <a:r>
              <a:rPr lang="en" sz="1000">
                <a:solidFill>
                  <a:schemeClr val="dk1"/>
                </a:solidFill>
              </a:rPr>
              <a:t>: The payoff increases as the index spot price rises above the strike price (4000), minus the premium paid (100). Loss is limited to the premium if the spot price is below the strike price.</a:t>
            </a:r>
            <a:endParaRPr sz="1000">
              <a:solidFill>
                <a:schemeClr val="dk1"/>
              </a:solidFill>
            </a:endParaRPr>
          </a:p>
          <a:p>
            <a:pPr marL="457200" lvl="0" indent="-292100" algn="l" rtl="0">
              <a:spcBef>
                <a:spcPts val="0"/>
              </a:spcBef>
              <a:spcAft>
                <a:spcPts val="0"/>
              </a:spcAft>
              <a:buClr>
                <a:schemeClr val="dk1"/>
              </a:buClr>
              <a:buSzPts val="1000"/>
              <a:buAutoNum type="arabicPeriod"/>
            </a:pPr>
            <a:r>
              <a:rPr lang="en" sz="1000" b="1">
                <a:solidFill>
                  <a:schemeClr val="dk1"/>
                </a:solidFill>
              </a:rPr>
              <a:t>Short Call Option (Top Right)</a:t>
            </a:r>
            <a:r>
              <a:rPr lang="en" sz="1000">
                <a:solidFill>
                  <a:schemeClr val="dk1"/>
                </a:solidFill>
              </a:rPr>
              <a:t>: The maximum gain is the premium received (100), but losses are unlimited as the spot price rises above the strike price.</a:t>
            </a:r>
            <a:endParaRPr sz="1000">
              <a:solidFill>
                <a:schemeClr val="dk1"/>
              </a:solidFill>
            </a:endParaRPr>
          </a:p>
          <a:p>
            <a:pPr marL="457200" lvl="0" indent="-292100" algn="l" rtl="0">
              <a:spcBef>
                <a:spcPts val="0"/>
              </a:spcBef>
              <a:spcAft>
                <a:spcPts val="0"/>
              </a:spcAft>
              <a:buClr>
                <a:schemeClr val="dk1"/>
              </a:buClr>
              <a:buSzPts val="1000"/>
              <a:buAutoNum type="arabicPeriod"/>
            </a:pPr>
            <a:r>
              <a:rPr lang="en" sz="1000" b="1">
                <a:solidFill>
                  <a:schemeClr val="dk1"/>
                </a:solidFill>
              </a:rPr>
              <a:t>Long Put Option (Bottom Left)</a:t>
            </a:r>
            <a:r>
              <a:rPr lang="en" sz="1000">
                <a:solidFill>
                  <a:schemeClr val="dk1"/>
                </a:solidFill>
              </a:rPr>
              <a:t>: The payoff increases as the index spot price falls below the strike price, minus the premium paid. The maximum loss is the premium if the spot price is above the strike price.</a:t>
            </a:r>
            <a:endParaRPr sz="1000">
              <a:solidFill>
                <a:schemeClr val="dk1"/>
              </a:solidFill>
            </a:endParaRPr>
          </a:p>
          <a:p>
            <a:pPr marL="457200" lvl="0" indent="-292100" algn="l" rtl="0">
              <a:spcBef>
                <a:spcPts val="0"/>
              </a:spcBef>
              <a:spcAft>
                <a:spcPts val="0"/>
              </a:spcAft>
              <a:buClr>
                <a:schemeClr val="dk1"/>
              </a:buClr>
              <a:buSzPts val="1000"/>
              <a:buAutoNum type="arabicPeriod"/>
            </a:pPr>
            <a:r>
              <a:rPr lang="en" sz="1000" b="1">
                <a:solidFill>
                  <a:schemeClr val="dk1"/>
                </a:solidFill>
              </a:rPr>
              <a:t>Short Put Option (Bottom Right)</a:t>
            </a:r>
            <a:r>
              <a:rPr lang="en" sz="1000">
                <a:solidFill>
                  <a:schemeClr val="dk1"/>
                </a:solidFill>
              </a:rPr>
              <a:t>: The maximum gain is the premium received, while the potential loss increases as the spot price falls below the strike price.</a:t>
            </a:r>
            <a:endParaRPr sz="1000">
              <a:solidFill>
                <a:schemeClr val="dk1"/>
              </a:solidFill>
            </a:endParaRPr>
          </a:p>
          <a:p>
            <a:pPr marL="0" lvl="0" indent="0" algn="l" rtl="0">
              <a:spcBef>
                <a:spcPts val="1200"/>
              </a:spcBef>
              <a:spcAft>
                <a:spcPts val="1200"/>
              </a:spcAft>
              <a:buNone/>
            </a:pPr>
            <a:endParaRPr/>
          </a:p>
        </p:txBody>
      </p:sp>
      <p:pic>
        <p:nvPicPr>
          <p:cNvPr id="89" name="Google Shape;89;p18"/>
          <p:cNvPicPr preferRelativeResize="0"/>
          <p:nvPr/>
        </p:nvPicPr>
        <p:blipFill>
          <a:blip r:embed="rId3">
            <a:alphaModFix/>
          </a:blip>
          <a:stretch>
            <a:fillRect/>
          </a:stretch>
        </p:blipFill>
        <p:spPr>
          <a:xfrm>
            <a:off x="4429775" y="1152475"/>
            <a:ext cx="4402524" cy="3470098"/>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400"/>
              </a:spcBef>
              <a:spcAft>
                <a:spcPts val="400"/>
              </a:spcAft>
              <a:buNone/>
            </a:pPr>
            <a:r>
              <a:rPr lang="en" sz="2400" b="1" u="sng">
                <a:solidFill>
                  <a:srgbClr val="282523"/>
                </a:solidFill>
                <a:highlight>
                  <a:schemeClr val="lt1"/>
                </a:highlight>
              </a:rPr>
              <a:t>Index Option </a:t>
            </a:r>
            <a:r>
              <a:rPr lang="en" sz="2400" b="1">
                <a:solidFill>
                  <a:srgbClr val="282523"/>
                </a:solidFill>
                <a:highlight>
                  <a:schemeClr val="lt1"/>
                </a:highlight>
              </a:rPr>
              <a:t>- Payoff Diagram</a:t>
            </a:r>
            <a:endParaRPr sz="2400">
              <a:highlight>
                <a:schemeClr val="lt1"/>
              </a:highlight>
            </a:endParaRPr>
          </a:p>
        </p:txBody>
      </p:sp>
      <p:sp>
        <p:nvSpPr>
          <p:cNvPr id="95" name="Google Shape;95;p19"/>
          <p:cNvSpPr txBox="1">
            <a:spLocks noGrp="1"/>
          </p:cNvSpPr>
          <p:nvPr>
            <p:ph type="body" idx="1"/>
          </p:nvPr>
        </p:nvSpPr>
        <p:spPr>
          <a:xfrm>
            <a:off x="311700" y="1152475"/>
            <a:ext cx="4088100" cy="3470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77500"/>
          </a:bodyPr>
          <a:lstStyle/>
          <a:p>
            <a:pPr marL="0" lvl="0" indent="0" algn="l" rtl="0">
              <a:spcBef>
                <a:spcPts val="1400"/>
              </a:spcBef>
              <a:spcAft>
                <a:spcPts val="0"/>
              </a:spcAft>
              <a:buNone/>
            </a:pPr>
            <a:r>
              <a:rPr lang="en" sz="1500" b="1">
                <a:solidFill>
                  <a:srgbClr val="282523"/>
                </a:solidFill>
                <a:highlight>
                  <a:schemeClr val="lt1"/>
                </a:highlight>
              </a:rPr>
              <a:t>Payoff Diagram for Nifty 50 Call Option</a:t>
            </a:r>
            <a:endParaRPr sz="1500" b="1">
              <a:solidFill>
                <a:schemeClr val="dk1"/>
              </a:solidFill>
              <a:highlight>
                <a:schemeClr val="lt1"/>
              </a:highlight>
            </a:endParaRPr>
          </a:p>
          <a:p>
            <a:pPr marL="0" lvl="0" indent="0" algn="l" rtl="0">
              <a:spcBef>
                <a:spcPts val="1200"/>
              </a:spcBef>
              <a:spcAft>
                <a:spcPts val="0"/>
              </a:spcAft>
              <a:buNone/>
            </a:pPr>
            <a:r>
              <a:rPr lang="en" sz="1150">
                <a:solidFill>
                  <a:schemeClr val="dk1"/>
                </a:solidFill>
              </a:rPr>
              <a:t>A Nifty 50 call option provides the holder the right, but not the obligation, to purchase the Nifty 50 index at a predetermined strike price on or before the option's expiration date. The payoff for such an option depends on the position taken:</a:t>
            </a:r>
            <a:endParaRPr sz="1150">
              <a:solidFill>
                <a:schemeClr val="dk1"/>
              </a:solidFill>
            </a:endParaRPr>
          </a:p>
          <a:p>
            <a:pPr marL="457200" lvl="0" indent="-285194" algn="l" rtl="0">
              <a:spcBef>
                <a:spcPts val="1200"/>
              </a:spcBef>
              <a:spcAft>
                <a:spcPts val="0"/>
              </a:spcAft>
              <a:buClr>
                <a:schemeClr val="dk1"/>
              </a:buClr>
              <a:buSzPct val="100000"/>
              <a:buChar char="❏"/>
            </a:pPr>
            <a:r>
              <a:rPr lang="en" sz="1150" b="1">
                <a:solidFill>
                  <a:schemeClr val="dk1"/>
                </a:solidFill>
              </a:rPr>
              <a:t>Long Call Position</a:t>
            </a:r>
            <a:r>
              <a:rPr lang="en" sz="1150">
                <a:solidFill>
                  <a:schemeClr val="dk1"/>
                </a:solidFill>
              </a:rPr>
              <a:t>: If you anticipate that the Nifty 50 index will rise, you might purchase a call option. The payoff at expiration is calculated as the maximum of zero or the difference between the spot price at maturity and the strike price, minus the premium paid.</a:t>
            </a:r>
            <a:endParaRPr sz="1150">
              <a:solidFill>
                <a:schemeClr val="dk1"/>
              </a:solidFill>
            </a:endParaRPr>
          </a:p>
          <a:p>
            <a:pPr marL="457200" lvl="0" indent="-285194" algn="l" rtl="0">
              <a:spcBef>
                <a:spcPts val="0"/>
              </a:spcBef>
              <a:spcAft>
                <a:spcPts val="0"/>
              </a:spcAft>
              <a:buClr>
                <a:schemeClr val="dk1"/>
              </a:buClr>
              <a:buSzPct val="100000"/>
              <a:buChar char="❏"/>
            </a:pPr>
            <a:r>
              <a:rPr lang="en" sz="1150" b="1">
                <a:solidFill>
                  <a:schemeClr val="dk1"/>
                </a:solidFill>
              </a:rPr>
              <a:t>Short Call Position</a:t>
            </a:r>
            <a:r>
              <a:rPr lang="en" sz="1150">
                <a:solidFill>
                  <a:schemeClr val="dk1"/>
                </a:solidFill>
              </a:rPr>
              <a:t>: If you expect the index to remain stable or decline, you might sell a call option. The payoff is the premium received minus the maximum of zero or the difference between the spot price at maturity and the strike price.</a:t>
            </a:r>
            <a:endParaRPr sz="1150">
              <a:solidFill>
                <a:schemeClr val="dk1"/>
              </a:solidFill>
            </a:endParaRPr>
          </a:p>
          <a:p>
            <a:pPr marL="0" lvl="0" indent="0" algn="l" rtl="0">
              <a:spcBef>
                <a:spcPts val="1200"/>
              </a:spcBef>
              <a:spcAft>
                <a:spcPts val="0"/>
              </a:spcAft>
              <a:buNone/>
            </a:pPr>
            <a:r>
              <a:rPr lang="en" sz="1150">
                <a:solidFill>
                  <a:schemeClr val="dk1"/>
                </a:solidFill>
              </a:rPr>
              <a:t>The payoff diagrams for both positions are linear beyond the strike price, reflecting potential profits or losses based on the index's movement.</a:t>
            </a:r>
            <a:endParaRPr sz="1150" b="1">
              <a:solidFill>
                <a:schemeClr val="dk1"/>
              </a:solidFill>
            </a:endParaRPr>
          </a:p>
          <a:p>
            <a:pPr marL="0" lvl="0" indent="0" algn="l" rtl="0">
              <a:spcBef>
                <a:spcPts val="1200"/>
              </a:spcBef>
              <a:spcAft>
                <a:spcPts val="1200"/>
              </a:spcAft>
              <a:buNone/>
            </a:pPr>
            <a:endParaRPr/>
          </a:p>
        </p:txBody>
      </p:sp>
      <p:pic>
        <p:nvPicPr>
          <p:cNvPr id="96" name="Google Shape;96;p19"/>
          <p:cNvPicPr preferRelativeResize="0"/>
          <p:nvPr/>
        </p:nvPicPr>
        <p:blipFill>
          <a:blip r:embed="rId3">
            <a:alphaModFix/>
          </a:blip>
          <a:stretch>
            <a:fillRect/>
          </a:stretch>
        </p:blipFill>
        <p:spPr>
          <a:xfrm>
            <a:off x="4429775" y="1152475"/>
            <a:ext cx="4402525" cy="3470099"/>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115000"/>
              </a:lnSpc>
              <a:spcBef>
                <a:spcPts val="1400"/>
              </a:spcBef>
              <a:spcAft>
                <a:spcPts val="400"/>
              </a:spcAft>
              <a:buNone/>
            </a:pPr>
            <a:r>
              <a:rPr lang="en" sz="2400" b="1" u="sng">
                <a:solidFill>
                  <a:srgbClr val="282523"/>
                </a:solidFill>
                <a:highlight>
                  <a:schemeClr val="lt1"/>
                </a:highlight>
              </a:rPr>
              <a:t>Stock Option </a:t>
            </a:r>
            <a:r>
              <a:rPr lang="en" sz="2400" b="1">
                <a:solidFill>
                  <a:srgbClr val="282523"/>
                </a:solidFill>
                <a:highlight>
                  <a:schemeClr val="lt1"/>
                </a:highlight>
              </a:rPr>
              <a:t>- Payoff Diagram</a:t>
            </a:r>
            <a:endParaRPr sz="2400">
              <a:highlight>
                <a:schemeClr val="lt1"/>
              </a:highlight>
            </a:endParaRPr>
          </a:p>
        </p:txBody>
      </p:sp>
      <p:sp>
        <p:nvSpPr>
          <p:cNvPr id="102" name="Google Shape;102;p20"/>
          <p:cNvSpPr txBox="1">
            <a:spLocks noGrp="1"/>
          </p:cNvSpPr>
          <p:nvPr>
            <p:ph type="body" idx="1"/>
          </p:nvPr>
        </p:nvSpPr>
        <p:spPr>
          <a:xfrm>
            <a:off x="311700" y="1152475"/>
            <a:ext cx="4343700" cy="3470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1400"/>
              </a:spcBef>
              <a:spcAft>
                <a:spcPts val="0"/>
              </a:spcAft>
              <a:buNone/>
            </a:pPr>
            <a:r>
              <a:rPr lang="en" sz="1500" b="1">
                <a:solidFill>
                  <a:srgbClr val="282523"/>
                </a:solidFill>
                <a:highlight>
                  <a:schemeClr val="lt1"/>
                </a:highlight>
              </a:rPr>
              <a:t>Tata Motors Stock Call Option</a:t>
            </a:r>
            <a:endParaRPr sz="1500" b="1">
              <a:solidFill>
                <a:schemeClr val="dk1"/>
              </a:solidFill>
              <a:highlight>
                <a:schemeClr val="lt1"/>
              </a:highlight>
            </a:endParaRPr>
          </a:p>
          <a:p>
            <a:pPr marL="457200" lvl="0" indent="-304800" algn="l" rtl="0">
              <a:spcBef>
                <a:spcPts val="900"/>
              </a:spcBef>
              <a:spcAft>
                <a:spcPts val="0"/>
              </a:spcAft>
              <a:buClr>
                <a:srgbClr val="282523"/>
              </a:buClr>
              <a:buSzPts val="1200"/>
              <a:buChar char="❏"/>
            </a:pPr>
            <a:r>
              <a:rPr lang="en" sz="1200" b="1">
                <a:solidFill>
                  <a:srgbClr val="282523"/>
                </a:solidFill>
                <a:highlight>
                  <a:schemeClr val="lt1"/>
                </a:highlight>
              </a:rPr>
              <a:t>Brief Definition </a:t>
            </a:r>
            <a:r>
              <a:rPr lang="en" sz="1200">
                <a:solidFill>
                  <a:srgbClr val="282523"/>
                </a:solidFill>
                <a:highlight>
                  <a:schemeClr val="lt1"/>
                </a:highlight>
              </a:rPr>
              <a:t>- Options contracts based on individual stocks</a:t>
            </a:r>
            <a:endParaRPr sz="1200">
              <a:solidFill>
                <a:srgbClr val="282523"/>
              </a:solidFill>
              <a:highlight>
                <a:schemeClr val="lt1"/>
              </a:highlight>
            </a:endParaRPr>
          </a:p>
          <a:p>
            <a:pPr marL="457200" lvl="0" indent="-304800" algn="l" rtl="0">
              <a:spcBef>
                <a:spcPts val="0"/>
              </a:spcBef>
              <a:spcAft>
                <a:spcPts val="0"/>
              </a:spcAft>
              <a:buClr>
                <a:srgbClr val="282523"/>
              </a:buClr>
              <a:buSzPts val="1200"/>
              <a:buChar char="❏"/>
            </a:pPr>
            <a:r>
              <a:rPr lang="en" sz="1200" b="1">
                <a:solidFill>
                  <a:srgbClr val="282523"/>
                </a:solidFill>
                <a:highlight>
                  <a:schemeClr val="lt1"/>
                </a:highlight>
              </a:rPr>
              <a:t>Types</a:t>
            </a:r>
            <a:endParaRPr sz="1200" b="1">
              <a:solidFill>
                <a:srgbClr val="282523"/>
              </a:solidFill>
              <a:highlight>
                <a:schemeClr val="lt1"/>
              </a:highlight>
            </a:endParaRPr>
          </a:p>
          <a:p>
            <a:pPr marL="914400" lvl="1" indent="-304800" algn="l" rtl="0">
              <a:spcBef>
                <a:spcPts val="0"/>
              </a:spcBef>
              <a:spcAft>
                <a:spcPts val="0"/>
              </a:spcAft>
              <a:buClr>
                <a:srgbClr val="282523"/>
              </a:buClr>
              <a:buSzPts val="1200"/>
              <a:buChar char="❏"/>
            </a:pPr>
            <a:r>
              <a:rPr lang="en" sz="1200">
                <a:solidFill>
                  <a:srgbClr val="282523"/>
                </a:solidFill>
                <a:highlight>
                  <a:schemeClr val="lt1"/>
                </a:highlight>
              </a:rPr>
              <a:t>Call Options: Right to buy stock at strike price</a:t>
            </a:r>
            <a:endParaRPr sz="1200">
              <a:solidFill>
                <a:srgbClr val="282523"/>
              </a:solidFill>
              <a:highlight>
                <a:schemeClr val="lt1"/>
              </a:highlight>
            </a:endParaRPr>
          </a:p>
          <a:p>
            <a:pPr marL="914400" lvl="1" indent="-304800" algn="l" rtl="0">
              <a:spcBef>
                <a:spcPts val="0"/>
              </a:spcBef>
              <a:spcAft>
                <a:spcPts val="0"/>
              </a:spcAft>
              <a:buClr>
                <a:srgbClr val="282523"/>
              </a:buClr>
              <a:buSzPts val="1200"/>
              <a:buChar char="❏"/>
            </a:pPr>
            <a:r>
              <a:rPr lang="en" sz="1200">
                <a:solidFill>
                  <a:srgbClr val="282523"/>
                </a:solidFill>
                <a:highlight>
                  <a:schemeClr val="lt1"/>
                </a:highlight>
              </a:rPr>
              <a:t>Put Options: Right to sell stock at strike price</a:t>
            </a:r>
            <a:endParaRPr sz="1200">
              <a:solidFill>
                <a:srgbClr val="282523"/>
              </a:solidFill>
              <a:highlight>
                <a:schemeClr val="lt1"/>
              </a:highlight>
            </a:endParaRPr>
          </a:p>
          <a:p>
            <a:pPr marL="457200" lvl="0" indent="-304800" algn="l" rtl="0">
              <a:spcBef>
                <a:spcPts val="0"/>
              </a:spcBef>
              <a:spcAft>
                <a:spcPts val="0"/>
              </a:spcAft>
              <a:buClr>
                <a:srgbClr val="282523"/>
              </a:buClr>
              <a:buSzPts val="1200"/>
              <a:buChar char="❏"/>
            </a:pPr>
            <a:r>
              <a:rPr lang="en" sz="1200" b="1">
                <a:solidFill>
                  <a:srgbClr val="282523"/>
                </a:solidFill>
                <a:highlight>
                  <a:schemeClr val="lt1"/>
                </a:highlight>
              </a:rPr>
              <a:t>Example</a:t>
            </a:r>
            <a:endParaRPr sz="1200" b="1">
              <a:solidFill>
                <a:srgbClr val="282523"/>
              </a:solidFill>
              <a:highlight>
                <a:schemeClr val="lt1"/>
              </a:highlight>
            </a:endParaRPr>
          </a:p>
          <a:p>
            <a:pPr marL="914400" lvl="1" indent="-304800" algn="l" rtl="0">
              <a:spcBef>
                <a:spcPts val="0"/>
              </a:spcBef>
              <a:spcAft>
                <a:spcPts val="0"/>
              </a:spcAft>
              <a:buClr>
                <a:srgbClr val="282523"/>
              </a:buClr>
              <a:buSzPts val="1200"/>
              <a:buChar char="❏"/>
            </a:pPr>
            <a:r>
              <a:rPr lang="en" sz="1200" b="1">
                <a:solidFill>
                  <a:srgbClr val="282523"/>
                </a:solidFill>
                <a:highlight>
                  <a:schemeClr val="lt1"/>
                </a:highlight>
              </a:rPr>
              <a:t>Tata Motors</a:t>
            </a:r>
            <a:r>
              <a:rPr lang="en" sz="1200">
                <a:solidFill>
                  <a:srgbClr val="282523"/>
                </a:solidFill>
                <a:highlight>
                  <a:schemeClr val="lt1"/>
                </a:highlight>
              </a:rPr>
              <a:t> Call and Put Options</a:t>
            </a:r>
            <a:endParaRPr sz="1200">
              <a:solidFill>
                <a:schemeClr val="dk1"/>
              </a:solidFill>
            </a:endParaRPr>
          </a:p>
          <a:p>
            <a:pPr marL="0" lvl="0" indent="0" algn="l" rtl="0">
              <a:spcBef>
                <a:spcPts val="600"/>
              </a:spcBef>
              <a:spcAft>
                <a:spcPts val="1200"/>
              </a:spcAft>
              <a:buNone/>
            </a:pPr>
            <a:endParaRPr sz="1200"/>
          </a:p>
        </p:txBody>
      </p:sp>
      <p:sp>
        <p:nvSpPr>
          <p:cNvPr id="103" name="Google Shape;103;p20"/>
          <p:cNvSpPr txBox="1">
            <a:spLocks noGrp="1"/>
          </p:cNvSpPr>
          <p:nvPr>
            <p:ph type="body" idx="1"/>
          </p:nvPr>
        </p:nvSpPr>
        <p:spPr>
          <a:xfrm>
            <a:off x="4683000" y="1152475"/>
            <a:ext cx="4343700" cy="3470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85750" algn="l" rtl="0">
              <a:spcBef>
                <a:spcPts val="1400"/>
              </a:spcBef>
              <a:spcAft>
                <a:spcPts val="0"/>
              </a:spcAft>
              <a:buClr>
                <a:srgbClr val="282523"/>
              </a:buClr>
              <a:buSzPts val="900"/>
              <a:buChar char="★"/>
            </a:pPr>
            <a:r>
              <a:rPr lang="en" sz="900" b="1">
                <a:solidFill>
                  <a:srgbClr val="282523"/>
                </a:solidFill>
                <a:highlight>
                  <a:schemeClr val="lt1"/>
                </a:highlight>
              </a:rPr>
              <a:t>Payoff Diagram for Tata Motors Call Option</a:t>
            </a:r>
            <a:endParaRPr sz="900" b="1">
              <a:solidFill>
                <a:srgbClr val="282523"/>
              </a:solidFill>
              <a:highlight>
                <a:schemeClr val="lt1"/>
              </a:highlight>
            </a:endParaRPr>
          </a:p>
          <a:p>
            <a:pPr marL="0" lvl="0" indent="0" algn="l" rtl="0">
              <a:lnSpc>
                <a:spcPct val="100000"/>
              </a:lnSpc>
              <a:spcBef>
                <a:spcPts val="400"/>
              </a:spcBef>
              <a:spcAft>
                <a:spcPts val="0"/>
              </a:spcAft>
              <a:buNone/>
            </a:pPr>
            <a:r>
              <a:rPr lang="en" sz="900" b="1">
                <a:solidFill>
                  <a:srgbClr val="282523"/>
                </a:solidFill>
                <a:highlight>
                  <a:schemeClr val="lt1"/>
                </a:highlight>
                <a:latin typeface="Courier New"/>
                <a:ea typeface="Courier New"/>
                <a:cs typeface="Courier New"/>
                <a:sym typeface="Courier New"/>
              </a:rPr>
              <a:t>           /</a:t>
            </a:r>
            <a:endParaRPr sz="900" b="1">
              <a:solidFill>
                <a:srgbClr val="282523"/>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b="1">
                <a:solidFill>
                  <a:srgbClr val="282523"/>
                </a:solidFill>
                <a:highlight>
                  <a:schemeClr val="lt1"/>
                </a:highlight>
                <a:latin typeface="Courier New"/>
                <a:ea typeface="Courier New"/>
                <a:cs typeface="Courier New"/>
                <a:sym typeface="Courier New"/>
              </a:rPr>
              <a:t>          /</a:t>
            </a:r>
            <a:endParaRPr sz="900" b="1">
              <a:solidFill>
                <a:srgbClr val="282523"/>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b="1">
                <a:solidFill>
                  <a:srgbClr val="282523"/>
                </a:solidFill>
                <a:highlight>
                  <a:schemeClr val="lt1"/>
                </a:highlight>
                <a:latin typeface="Courier New"/>
                <a:ea typeface="Courier New"/>
                <a:cs typeface="Courier New"/>
                <a:sym typeface="Courier New"/>
              </a:rPr>
              <a:t>         /</a:t>
            </a:r>
            <a:endParaRPr sz="900" b="1">
              <a:solidFill>
                <a:srgbClr val="282523"/>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b="1">
                <a:solidFill>
                  <a:srgbClr val="282523"/>
                </a:solidFill>
                <a:highlight>
                  <a:schemeClr val="lt1"/>
                </a:highlight>
                <a:latin typeface="Courier New"/>
                <a:ea typeface="Courier New"/>
                <a:cs typeface="Courier New"/>
                <a:sym typeface="Courier New"/>
              </a:rPr>
              <a:t>        /</a:t>
            </a:r>
            <a:endParaRPr sz="900" b="1">
              <a:solidFill>
                <a:srgbClr val="282523"/>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b="1">
                <a:solidFill>
                  <a:srgbClr val="282523"/>
                </a:solidFill>
                <a:highlight>
                  <a:schemeClr val="lt1"/>
                </a:highlight>
                <a:latin typeface="Courier New"/>
                <a:ea typeface="Courier New"/>
                <a:cs typeface="Courier New"/>
                <a:sym typeface="Courier New"/>
              </a:rPr>
              <a:t> 0-----|--------------------------&gt;</a:t>
            </a:r>
            <a:endParaRPr sz="900" b="1">
              <a:solidFill>
                <a:srgbClr val="282523"/>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b="1">
                <a:solidFill>
                  <a:srgbClr val="282523"/>
                </a:solidFill>
                <a:highlight>
                  <a:schemeClr val="lt1"/>
                </a:highlight>
                <a:latin typeface="Courier New"/>
                <a:ea typeface="Courier New"/>
                <a:cs typeface="Courier New"/>
                <a:sym typeface="Courier New"/>
              </a:rPr>
              <a:t>        Strike Price   Stock Price</a:t>
            </a:r>
            <a:endParaRPr sz="900" b="1">
              <a:solidFill>
                <a:srgbClr val="282523"/>
              </a:solidFill>
              <a:highlight>
                <a:srgbClr val="F8F4F2"/>
              </a:highlight>
              <a:latin typeface="Courier New"/>
              <a:ea typeface="Courier New"/>
              <a:cs typeface="Courier New"/>
              <a:sym typeface="Courier New"/>
            </a:endParaRPr>
          </a:p>
          <a:p>
            <a:pPr marL="0" lvl="0" indent="0" algn="l" rtl="0">
              <a:spcBef>
                <a:spcPts val="900"/>
              </a:spcBef>
              <a:spcAft>
                <a:spcPts val="0"/>
              </a:spcAft>
              <a:buNone/>
            </a:pPr>
            <a:r>
              <a:rPr lang="en" sz="900" i="1">
                <a:solidFill>
                  <a:srgbClr val="282523"/>
                </a:solidFill>
                <a:highlight>
                  <a:schemeClr val="lt1"/>
                </a:highlight>
              </a:rPr>
              <a:t>The payoff line slopes upwards after the strike price, indicating potential profit as the stock price rises.</a:t>
            </a:r>
            <a:endParaRPr sz="900" i="1">
              <a:solidFill>
                <a:srgbClr val="282523"/>
              </a:solidFill>
              <a:highlight>
                <a:schemeClr val="lt1"/>
              </a:highlight>
            </a:endParaRPr>
          </a:p>
          <a:p>
            <a:pPr marL="457200" lvl="0" indent="-285750" algn="l" rtl="0">
              <a:spcBef>
                <a:spcPts val="1400"/>
              </a:spcBef>
              <a:spcAft>
                <a:spcPts val="0"/>
              </a:spcAft>
              <a:buClr>
                <a:srgbClr val="282523"/>
              </a:buClr>
              <a:buSzPts val="900"/>
              <a:buChar char="★"/>
            </a:pPr>
            <a:r>
              <a:rPr lang="en" sz="900" b="1">
                <a:solidFill>
                  <a:srgbClr val="282523"/>
                </a:solidFill>
                <a:highlight>
                  <a:schemeClr val="lt1"/>
                </a:highlight>
              </a:rPr>
              <a:t>Payoff Diagram for Tata Motors Put Option</a:t>
            </a:r>
            <a:endParaRPr sz="900" b="1">
              <a:solidFill>
                <a:srgbClr val="282523"/>
              </a:solidFill>
              <a:highlight>
                <a:schemeClr val="lt1"/>
              </a:highlight>
            </a:endParaRPr>
          </a:p>
          <a:p>
            <a:pPr marL="0" lvl="0" indent="0" algn="l" rtl="0">
              <a:spcBef>
                <a:spcPts val="400"/>
              </a:spcBef>
              <a:spcAft>
                <a:spcPts val="0"/>
              </a:spcAft>
              <a:buNone/>
            </a:pPr>
            <a:r>
              <a:rPr lang="en" sz="900" b="1">
                <a:solidFill>
                  <a:srgbClr val="282523"/>
                </a:solidFill>
                <a:highlight>
                  <a:schemeClr val="lt1"/>
                </a:highlight>
                <a:latin typeface="Courier New"/>
                <a:ea typeface="Courier New"/>
                <a:cs typeface="Courier New"/>
                <a:sym typeface="Courier New"/>
              </a:rPr>
              <a:t> \</a:t>
            </a:r>
            <a:endParaRPr sz="900" b="1">
              <a:solidFill>
                <a:srgbClr val="282523"/>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b="1">
                <a:solidFill>
                  <a:srgbClr val="282523"/>
                </a:solidFill>
                <a:highlight>
                  <a:schemeClr val="lt1"/>
                </a:highlight>
                <a:latin typeface="Courier New"/>
                <a:ea typeface="Courier New"/>
                <a:cs typeface="Courier New"/>
                <a:sym typeface="Courier New"/>
              </a:rPr>
              <a:t>  \</a:t>
            </a:r>
            <a:endParaRPr sz="900" b="1">
              <a:solidFill>
                <a:srgbClr val="282523"/>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b="1">
                <a:solidFill>
                  <a:srgbClr val="282523"/>
                </a:solidFill>
                <a:highlight>
                  <a:schemeClr val="lt1"/>
                </a:highlight>
                <a:latin typeface="Courier New"/>
                <a:ea typeface="Courier New"/>
                <a:cs typeface="Courier New"/>
                <a:sym typeface="Courier New"/>
              </a:rPr>
              <a:t>   \</a:t>
            </a:r>
            <a:endParaRPr sz="900" b="1">
              <a:solidFill>
                <a:srgbClr val="282523"/>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b="1">
                <a:solidFill>
                  <a:srgbClr val="282523"/>
                </a:solidFill>
                <a:highlight>
                  <a:schemeClr val="lt1"/>
                </a:highlight>
                <a:latin typeface="Courier New"/>
                <a:ea typeface="Courier New"/>
                <a:cs typeface="Courier New"/>
                <a:sym typeface="Courier New"/>
              </a:rPr>
              <a:t>    \</a:t>
            </a:r>
            <a:endParaRPr sz="900" b="1">
              <a:solidFill>
                <a:srgbClr val="282523"/>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b="1">
                <a:solidFill>
                  <a:srgbClr val="282523"/>
                </a:solidFill>
                <a:highlight>
                  <a:schemeClr val="lt1"/>
                </a:highlight>
                <a:latin typeface="Courier New"/>
                <a:ea typeface="Courier New"/>
                <a:cs typeface="Courier New"/>
                <a:sym typeface="Courier New"/>
              </a:rPr>
              <a:t>     \</a:t>
            </a:r>
            <a:endParaRPr sz="900" b="1">
              <a:solidFill>
                <a:srgbClr val="282523"/>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b="1">
                <a:solidFill>
                  <a:srgbClr val="282523"/>
                </a:solidFill>
                <a:highlight>
                  <a:schemeClr val="lt1"/>
                </a:highlight>
                <a:latin typeface="Courier New"/>
                <a:ea typeface="Courier New"/>
                <a:cs typeface="Courier New"/>
                <a:sym typeface="Courier New"/>
              </a:rPr>
              <a:t>0- - - - - - - -|-----------------&gt;</a:t>
            </a:r>
            <a:endParaRPr sz="900" b="1">
              <a:solidFill>
                <a:srgbClr val="282523"/>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b="1">
                <a:solidFill>
                  <a:srgbClr val="282523"/>
                </a:solidFill>
                <a:highlight>
                  <a:schemeClr val="lt1"/>
                </a:highlight>
                <a:latin typeface="Courier New"/>
                <a:ea typeface="Courier New"/>
                <a:cs typeface="Courier New"/>
                <a:sym typeface="Courier New"/>
              </a:rPr>
              <a:t>                Strike Price   Stock Price</a:t>
            </a:r>
            <a:endParaRPr sz="900">
              <a:solidFill>
                <a:srgbClr val="282523"/>
              </a:solidFill>
              <a:highlight>
                <a:schemeClr val="lt1"/>
              </a:highlight>
              <a:latin typeface="Courier New"/>
              <a:ea typeface="Courier New"/>
              <a:cs typeface="Courier New"/>
              <a:sym typeface="Courier New"/>
            </a:endParaRPr>
          </a:p>
          <a:p>
            <a:pPr marL="0" lvl="0" indent="0" algn="l" rtl="0">
              <a:spcBef>
                <a:spcPts val="900"/>
              </a:spcBef>
              <a:spcAft>
                <a:spcPts val="0"/>
              </a:spcAft>
              <a:buNone/>
            </a:pPr>
            <a:r>
              <a:rPr lang="en" sz="900" i="1">
                <a:solidFill>
                  <a:srgbClr val="282523"/>
                </a:solidFill>
                <a:highlight>
                  <a:schemeClr val="lt1"/>
                </a:highlight>
              </a:rPr>
              <a:t>The payoff line slopes downwards after the strike price, indicating potential profit as the stock price falls.</a:t>
            </a:r>
            <a:endParaRPr sz="900">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a:t>Differences: </a:t>
            </a:r>
            <a:r>
              <a:rPr lang="en" sz="2400" b="1" u="sng"/>
              <a:t>Options </a:t>
            </a:r>
            <a:r>
              <a:rPr lang="en" sz="2400" b="1"/>
              <a:t>and </a:t>
            </a:r>
            <a:r>
              <a:rPr lang="en" sz="2400" b="1" u="sng"/>
              <a:t>Futures</a:t>
            </a:r>
            <a:endParaRPr sz="2400" u="sng"/>
          </a:p>
        </p:txBody>
      </p:sp>
      <p:sp>
        <p:nvSpPr>
          <p:cNvPr id="109" name="Google Shape;109;p21"/>
          <p:cNvSpPr txBox="1">
            <a:spLocks noGrp="1"/>
          </p:cNvSpPr>
          <p:nvPr>
            <p:ph type="body" idx="1"/>
          </p:nvPr>
        </p:nvSpPr>
        <p:spPr>
          <a:xfrm>
            <a:off x="412650" y="1093650"/>
            <a:ext cx="8520600" cy="36594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20000"/>
          </a:bodyPr>
          <a:lstStyle/>
          <a:p>
            <a:pPr marL="0" marR="63500" lvl="0" indent="0" algn="l" rtl="0">
              <a:spcBef>
                <a:spcPts val="0"/>
              </a:spcBef>
              <a:spcAft>
                <a:spcPts val="0"/>
              </a:spcAft>
              <a:buNone/>
            </a:pPr>
            <a:r>
              <a:rPr lang="en" sz="1000">
                <a:solidFill>
                  <a:schemeClr val="dk1"/>
                </a:solidFill>
                <a:highlight>
                  <a:schemeClr val="lt1"/>
                </a:highlight>
              </a:rPr>
              <a:t>The main difference between options and futures is that options give the holder the right to buy or sell an asset, while futures require the holder to do so. This makes futures riskier but potentially more rewarding.</a:t>
            </a:r>
            <a:endParaRPr sz="1000">
              <a:solidFill>
                <a:schemeClr val="dk1"/>
              </a:solidFill>
              <a:highlight>
                <a:schemeClr val="lt1"/>
              </a:highlight>
            </a:endParaRPr>
          </a:p>
          <a:p>
            <a:pPr marL="457200" marR="63500" lvl="0" indent="-292100" algn="l" rtl="0">
              <a:spcBef>
                <a:spcPts val="1500"/>
              </a:spcBef>
              <a:spcAft>
                <a:spcPts val="0"/>
              </a:spcAft>
              <a:buClr>
                <a:schemeClr val="dk1"/>
              </a:buClr>
              <a:buSzPts val="1000"/>
              <a:buChar char="❖"/>
            </a:pPr>
            <a:r>
              <a:rPr lang="en" sz="1000" b="1">
                <a:solidFill>
                  <a:schemeClr val="dk1"/>
                </a:solidFill>
                <a:highlight>
                  <a:schemeClr val="lt1"/>
                </a:highlight>
              </a:rPr>
              <a:t>Futures</a:t>
            </a:r>
            <a:br>
              <a:rPr lang="en" sz="1000" b="1">
                <a:solidFill>
                  <a:schemeClr val="dk1"/>
                </a:solidFill>
                <a:highlight>
                  <a:schemeClr val="lt1"/>
                </a:highlight>
              </a:rPr>
            </a:br>
            <a:r>
              <a:rPr lang="en" sz="1000">
                <a:solidFill>
                  <a:schemeClr val="dk1"/>
                </a:solidFill>
                <a:highlight>
                  <a:schemeClr val="lt1"/>
                </a:highlight>
              </a:rPr>
              <a:t>A futures contract is a binding agreement to buy or sell an asset at a set price on a specific date. The buyer and seller are locked into the trade.</a:t>
            </a:r>
            <a:endParaRPr sz="1000">
              <a:solidFill>
                <a:schemeClr val="dk1"/>
              </a:solidFill>
              <a:highlight>
                <a:schemeClr val="lt1"/>
              </a:highlight>
            </a:endParaRPr>
          </a:p>
          <a:p>
            <a:pPr marL="457200" marR="63500" lvl="0" indent="-292100" algn="l" rtl="0">
              <a:spcBef>
                <a:spcPts val="0"/>
              </a:spcBef>
              <a:spcAft>
                <a:spcPts val="0"/>
              </a:spcAft>
              <a:buClr>
                <a:schemeClr val="dk1"/>
              </a:buClr>
              <a:buSzPts val="1000"/>
              <a:buChar char="❖"/>
            </a:pPr>
            <a:r>
              <a:rPr lang="en" sz="1000" b="1">
                <a:solidFill>
                  <a:schemeClr val="dk1"/>
                </a:solidFill>
                <a:highlight>
                  <a:schemeClr val="lt1"/>
                </a:highlight>
              </a:rPr>
              <a:t>Options</a:t>
            </a:r>
            <a:br>
              <a:rPr lang="en" sz="1000" b="1">
                <a:solidFill>
                  <a:schemeClr val="dk1"/>
                </a:solidFill>
                <a:highlight>
                  <a:schemeClr val="lt1"/>
                </a:highlight>
              </a:rPr>
            </a:br>
            <a:r>
              <a:rPr lang="en" sz="1000">
                <a:solidFill>
                  <a:schemeClr val="dk1"/>
                </a:solidFill>
                <a:highlight>
                  <a:schemeClr val="lt1"/>
                </a:highlight>
              </a:rPr>
              <a:t>An options contract gives the holder the right to buy or sell an asset at a set price on a specific date. The holder can choose to exercise the option or not. </a:t>
            </a:r>
            <a:endParaRPr sz="1000">
              <a:solidFill>
                <a:schemeClr val="dk1"/>
              </a:solidFill>
              <a:highlight>
                <a:schemeClr val="lt1"/>
              </a:highlight>
            </a:endParaRPr>
          </a:p>
          <a:p>
            <a:pPr marL="0" marR="63500" lvl="0" indent="0" algn="l" rtl="0">
              <a:spcBef>
                <a:spcPts val="2100"/>
              </a:spcBef>
              <a:spcAft>
                <a:spcPts val="0"/>
              </a:spcAft>
              <a:buNone/>
            </a:pPr>
            <a:r>
              <a:rPr lang="en" sz="1000" b="1">
                <a:solidFill>
                  <a:schemeClr val="dk1"/>
                </a:solidFill>
                <a:highlight>
                  <a:schemeClr val="lt1"/>
                </a:highlight>
              </a:rPr>
              <a:t>Trading</a:t>
            </a:r>
            <a:endParaRPr sz="1000" b="1">
              <a:solidFill>
                <a:schemeClr val="dk1"/>
              </a:solidFill>
              <a:highlight>
                <a:schemeClr val="lt1"/>
              </a:highlight>
            </a:endParaRPr>
          </a:p>
          <a:p>
            <a:pPr marL="457200" marR="63500" lvl="0" indent="-292100" algn="l" rtl="0">
              <a:spcBef>
                <a:spcPts val="2100"/>
              </a:spcBef>
              <a:spcAft>
                <a:spcPts val="0"/>
              </a:spcAft>
              <a:buClr>
                <a:schemeClr val="dk1"/>
              </a:buClr>
              <a:buSzPts val="1000"/>
              <a:buFont typeface="Roboto"/>
              <a:buChar char="❖"/>
            </a:pPr>
            <a:r>
              <a:rPr lang="en" sz="1000" b="1">
                <a:solidFill>
                  <a:schemeClr val="dk1"/>
                </a:solidFill>
                <a:highlight>
                  <a:schemeClr val="lt1"/>
                </a:highlight>
              </a:rPr>
              <a:t>Futures</a:t>
            </a:r>
            <a:r>
              <a:rPr lang="en" sz="1000">
                <a:solidFill>
                  <a:schemeClr val="dk1"/>
                </a:solidFill>
                <a:highlight>
                  <a:schemeClr val="lt1"/>
                </a:highlight>
              </a:rPr>
              <a:t>: Futures contracts are often used by farmers, airlines, and traders. </a:t>
            </a:r>
            <a:endParaRPr sz="1000">
              <a:solidFill>
                <a:schemeClr val="dk1"/>
              </a:solidFill>
              <a:highlight>
                <a:schemeClr val="lt1"/>
              </a:highlight>
            </a:endParaRPr>
          </a:p>
          <a:p>
            <a:pPr marL="457200" marR="63500" lvl="0" indent="-292100" algn="l" rtl="0">
              <a:spcBef>
                <a:spcPts val="0"/>
              </a:spcBef>
              <a:spcAft>
                <a:spcPts val="0"/>
              </a:spcAft>
              <a:buClr>
                <a:schemeClr val="dk1"/>
              </a:buClr>
              <a:buSzPts val="1000"/>
              <a:buFont typeface="Roboto"/>
              <a:buChar char="❖"/>
            </a:pPr>
            <a:r>
              <a:rPr lang="en" sz="1000" b="1">
                <a:solidFill>
                  <a:schemeClr val="dk1"/>
                </a:solidFill>
                <a:highlight>
                  <a:schemeClr val="lt1"/>
                </a:highlight>
              </a:rPr>
              <a:t>Options</a:t>
            </a:r>
            <a:r>
              <a:rPr lang="en" sz="1000">
                <a:solidFill>
                  <a:schemeClr val="dk1"/>
                </a:solidFill>
                <a:highlight>
                  <a:schemeClr val="lt1"/>
                </a:highlight>
              </a:rPr>
              <a:t>: Options are often used by investors to profit from or hedge against price changes. </a:t>
            </a:r>
            <a:endParaRPr sz="1000">
              <a:solidFill>
                <a:schemeClr val="dk1"/>
              </a:solidFill>
              <a:highlight>
                <a:schemeClr val="lt1"/>
              </a:highlight>
            </a:endParaRPr>
          </a:p>
          <a:p>
            <a:pPr marL="0" marR="63500" lvl="0" indent="0" algn="l" rtl="0">
              <a:spcBef>
                <a:spcPts val="1500"/>
              </a:spcBef>
              <a:spcAft>
                <a:spcPts val="0"/>
              </a:spcAft>
              <a:buNone/>
            </a:pPr>
            <a:r>
              <a:rPr lang="en" sz="1000" b="1">
                <a:solidFill>
                  <a:schemeClr val="dk1"/>
                </a:solidFill>
                <a:highlight>
                  <a:schemeClr val="lt1"/>
                </a:highlight>
              </a:rPr>
              <a:t>Other considerations</a:t>
            </a:r>
            <a:r>
              <a:rPr lang="en" sz="1000">
                <a:solidFill>
                  <a:schemeClr val="dk1"/>
                </a:solidFill>
                <a:highlight>
                  <a:schemeClr val="lt1"/>
                </a:highlight>
              </a:rPr>
              <a:t> </a:t>
            </a:r>
            <a:endParaRPr sz="1000">
              <a:solidFill>
                <a:schemeClr val="dk1"/>
              </a:solidFill>
              <a:highlight>
                <a:schemeClr val="lt1"/>
              </a:highlight>
            </a:endParaRPr>
          </a:p>
          <a:p>
            <a:pPr marL="457200" lvl="0" indent="-292100" algn="l" rtl="0">
              <a:spcBef>
                <a:spcPts val="800"/>
              </a:spcBef>
              <a:spcAft>
                <a:spcPts val="0"/>
              </a:spcAft>
              <a:buClr>
                <a:schemeClr val="dk1"/>
              </a:buClr>
              <a:buSzPts val="1000"/>
              <a:buFont typeface="Arial"/>
              <a:buChar char="❖"/>
            </a:pPr>
            <a:r>
              <a:rPr lang="en" sz="1000">
                <a:solidFill>
                  <a:schemeClr val="dk1"/>
                </a:solidFill>
                <a:highlight>
                  <a:schemeClr val="lt1"/>
                </a:highlight>
              </a:rPr>
              <a:t>Futures contracts require a margin deposit, while options require a premium payment.</a:t>
            </a:r>
            <a:endParaRPr sz="1000">
              <a:solidFill>
                <a:schemeClr val="dk1"/>
              </a:solidFill>
              <a:highlight>
                <a:schemeClr val="lt1"/>
              </a:highlight>
            </a:endParaRPr>
          </a:p>
          <a:p>
            <a:pPr marL="457200" lvl="0" indent="-292100" algn="l" rtl="0">
              <a:spcBef>
                <a:spcPts val="0"/>
              </a:spcBef>
              <a:spcAft>
                <a:spcPts val="0"/>
              </a:spcAft>
              <a:buClr>
                <a:schemeClr val="dk1"/>
              </a:buClr>
              <a:buSzPts val="1000"/>
              <a:buFont typeface="Arial"/>
              <a:buChar char="❖"/>
            </a:pPr>
            <a:r>
              <a:rPr lang="en" sz="1000">
                <a:solidFill>
                  <a:schemeClr val="dk1"/>
                </a:solidFill>
                <a:highlight>
                  <a:schemeClr val="lt1"/>
                </a:highlight>
              </a:rPr>
              <a:t>Futures contracts are "marked to market" daily, while options are not.</a:t>
            </a:r>
            <a:endParaRPr sz="1000">
              <a:solidFill>
                <a:schemeClr val="dk1"/>
              </a:solidFill>
              <a:highlight>
                <a:schemeClr val="lt1"/>
              </a:highlight>
            </a:endParaRPr>
          </a:p>
          <a:p>
            <a:pPr marL="0" lvl="0" indent="0" algn="l" rtl="0">
              <a:lnSpc>
                <a:spcPct val="100000"/>
              </a:lnSpc>
              <a:spcBef>
                <a:spcPts val="1500"/>
              </a:spcBef>
              <a:spcAft>
                <a:spcPts val="0"/>
              </a:spcAft>
              <a:buNone/>
            </a:pPr>
            <a:endParaRPr sz="1600" b="1">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2299</Words>
  <Application>Microsoft Office PowerPoint</Application>
  <PresentationFormat>On-screen Show (16:9)</PresentationFormat>
  <Paragraphs>191</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Courier New</vt:lpstr>
      <vt:lpstr>Roboto</vt:lpstr>
      <vt:lpstr>Simple Light</vt:lpstr>
      <vt:lpstr>AIPlaneTech FinTech Topic </vt:lpstr>
      <vt:lpstr>Index and Stock Futures in India</vt:lpstr>
      <vt:lpstr>Index Futures - Payoff Diagram</vt:lpstr>
      <vt:lpstr>Stock Futures - Payoff Diagram</vt:lpstr>
      <vt:lpstr>Index and Stock Options</vt:lpstr>
      <vt:lpstr>Index Option - Payoff Diagram</vt:lpstr>
      <vt:lpstr>Index Option - Payoff Diagram</vt:lpstr>
      <vt:lpstr>Stock Option - Payoff Diagram</vt:lpstr>
      <vt:lpstr>Differences: Options and Futures</vt:lpstr>
      <vt:lpstr>Call Option - Detailed Example</vt:lpstr>
      <vt:lpstr>Example: Nifty 50 Index Call Option</vt:lpstr>
      <vt:lpstr>Example Scenario: TCS Call Option</vt:lpstr>
      <vt:lpstr>Black-Scholes Model for Option Pricing</vt:lpstr>
      <vt:lpstr>Black-Scholes Model Example - Call Option Calculations</vt:lpstr>
      <vt:lpstr>Black-Scholes Model Example - Put Option Calculations</vt:lpstr>
      <vt:lpstr>Advantages of Futures and Options</vt:lpstr>
      <vt:lpstr>Risks of Futures and Options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Shyam S Bhushan</cp:lastModifiedBy>
  <cp:revision>1</cp:revision>
  <dcterms:modified xsi:type="dcterms:W3CDTF">2025-02-23T19:44:38Z</dcterms:modified>
</cp:coreProperties>
</file>