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791a3d2a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791a3d2a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791a3d2a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791a3d2a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b88123df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b88123df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b88123df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b88123df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b88123df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b88123df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astcompany.com/91218518/what-a-post-ai-bubble-world-would-look-like-for-the-server-gpu-market?utm_source=chatgpt.com" TargetMode="External"/><Relationship Id="rId4" Type="http://schemas.openxmlformats.org/officeDocument/2006/relationships/hyperlink" Target="https://www.fastcompany.com/91218518/what-a-post-ai-bubble-world-would-look-like-for-the-server-gpu-market?utm_source=chatgpt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gminsights.com/industry-analysis/ai-server-market?utm_source=chatgpt.com" TargetMode="External"/><Relationship Id="rId4" Type="http://schemas.openxmlformats.org/officeDocument/2006/relationships/hyperlink" Target="https://www.gminsights.com/industry-analysis/ai-server-market?utm_source=chatgpt.com" TargetMode="External"/><Relationship Id="rId5" Type="http://schemas.openxmlformats.org/officeDocument/2006/relationships/hyperlink" Target="https://www.marketsandmarkets.com/Market-Reports/data-center-gpu-market-18997435.html?utm_source=chatgpt.com" TargetMode="External"/><Relationship Id="rId6" Type="http://schemas.openxmlformats.org/officeDocument/2006/relationships/hyperlink" Target="https://www.marketsandmarkets.com/Market-Reports/data-center-gpu-market-18997435.html?utm_source=chatgpt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theguardian.com/technology/2025/feb/26/nvidia-fourth-quarter-earnings-deepseek?utm_source=chatgpt.com" TargetMode="External"/><Relationship Id="rId4" Type="http://schemas.openxmlformats.org/officeDocument/2006/relationships/hyperlink" Target="https://www.theguardian.com/technology/2025/feb/26/nvidia-fourth-quarter-earnings-deepseek?utm_source=chatgpt.com" TargetMode="External"/><Relationship Id="rId5" Type="http://schemas.openxmlformats.org/officeDocument/2006/relationships/hyperlink" Target="https://www.reuters.com/technology/artificial-intelligence/nvidias-h20-chip-orders-jump-chinese-firms-adopt-deepseeks-ai-models-sources-say-2025-02-25/?utm_source=chatgpt.com" TargetMode="External"/><Relationship Id="rId6" Type="http://schemas.openxmlformats.org/officeDocument/2006/relationships/hyperlink" Target="https://www.ft.com/content/e85e43d1-5ce4-4531-94f1-9e9c1c5b4ff1?utm_source=chatgpt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0900" y="744575"/>
            <a:ext cx="8520600" cy="1757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/>
              <a:t>AIPlaneTech GPU Servers View</a:t>
            </a:r>
            <a:endParaRPr b="1"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009100"/>
            <a:ext cx="8520600" cy="1241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b="1" lang="en" sz="2100">
                <a:solidFill>
                  <a:srgbClr val="282523"/>
                </a:solidFill>
                <a:highlight>
                  <a:schemeClr val="lt1"/>
                </a:highlight>
              </a:rPr>
              <a:t>(</a:t>
            </a:r>
            <a:r>
              <a:rPr b="1" lang="en" sz="1800">
                <a:solidFill>
                  <a:schemeClr val="dk1"/>
                </a:solidFill>
              </a:rPr>
              <a:t>GPU Servers, Manufacturers, Consumers &amp; Market Statistics</a:t>
            </a:r>
            <a:r>
              <a:rPr b="1" lang="en" sz="2100">
                <a:solidFill>
                  <a:srgbClr val="282523"/>
                </a:solidFill>
                <a:highlight>
                  <a:schemeClr val="lt1"/>
                </a:highlight>
              </a:rPr>
              <a:t>)</a:t>
            </a:r>
            <a:endParaRPr b="1" sz="21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68125" y="445025"/>
            <a:ext cx="8332800" cy="56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Various </a:t>
            </a:r>
            <a:r>
              <a:rPr b="1" lang="en" sz="2400"/>
              <a:t>Types of GPU Servers Today</a:t>
            </a:r>
            <a:endParaRPr sz="2400"/>
          </a:p>
        </p:txBody>
      </p:sp>
      <p:sp>
        <p:nvSpPr>
          <p:cNvPr id="61" name="Google Shape;61;p14"/>
          <p:cNvSpPr txBox="1"/>
          <p:nvPr/>
        </p:nvSpPr>
        <p:spPr>
          <a:xfrm>
            <a:off x="468125" y="1011275"/>
            <a:ext cx="8332800" cy="3775800"/>
          </a:xfrm>
          <a:prstGeom prst="rect">
            <a:avLst/>
          </a:prstGeom>
          <a:noFill/>
          <a:ln cap="flat" cmpd="sng" w="9525">
            <a:solidFill>
              <a:srgbClr val="2825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GPU servers are categorized based on their purpose, architecture, and performance capabilities. Some common types include: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>
                <a:solidFill>
                  <a:schemeClr val="dk1"/>
                </a:solidFill>
              </a:rPr>
              <a:t>Cloud GPU Servers</a:t>
            </a:r>
            <a:r>
              <a:rPr lang="en">
                <a:solidFill>
                  <a:schemeClr val="dk1"/>
                </a:solidFill>
              </a:rPr>
              <a:t> – Offered by cloud providers like AWS, Google Cloud, and Azure for scalable AI/ML workloads.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>
                <a:solidFill>
                  <a:schemeClr val="dk1"/>
                </a:solidFill>
              </a:rPr>
              <a:t>Dedicated GPU Servers</a:t>
            </a:r>
            <a:r>
              <a:rPr lang="en">
                <a:solidFill>
                  <a:schemeClr val="dk1"/>
                </a:solidFill>
              </a:rPr>
              <a:t> – Physical servers with high-end GPUs used for AI, data processing, and scientific computing.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>
                <a:solidFill>
                  <a:schemeClr val="dk1"/>
                </a:solidFill>
              </a:rPr>
              <a:t>Virtualized GPU Servers</a:t>
            </a:r>
            <a:r>
              <a:rPr lang="en">
                <a:solidFill>
                  <a:schemeClr val="dk1"/>
                </a:solidFill>
              </a:rPr>
              <a:t> – Used in VDI (Virtual Desktop Infrastructure) to provide GPU acceleration across multiple users.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>
                <a:solidFill>
                  <a:schemeClr val="dk1"/>
                </a:solidFill>
              </a:rPr>
              <a:t>High-Performance Computing (HPC) GPU Servers</a:t>
            </a:r>
            <a:r>
              <a:rPr lang="en">
                <a:solidFill>
                  <a:schemeClr val="dk1"/>
                </a:solidFill>
              </a:rPr>
              <a:t> – Designed for research, simulations, and large-scale computational tasks.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>
                <a:solidFill>
                  <a:schemeClr val="dk1"/>
                </a:solidFill>
              </a:rPr>
              <a:t>AI/Deep Learning GPU Servers</a:t>
            </a:r>
            <a:r>
              <a:rPr lang="en">
                <a:solidFill>
                  <a:schemeClr val="dk1"/>
                </a:solidFill>
              </a:rPr>
              <a:t> – Optimized for AI/ML training and inference, often featuring NVIDIA A100, H100, or AMD Instinct GPUs.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>
                <a:solidFill>
                  <a:schemeClr val="dk1"/>
                </a:solidFill>
              </a:rPr>
              <a:t>Rendering &amp; Visualization GPU Servers</a:t>
            </a:r>
            <a:r>
              <a:rPr lang="en">
                <a:solidFill>
                  <a:schemeClr val="dk1"/>
                </a:solidFill>
              </a:rPr>
              <a:t> – Used in gaming, 3D modeling, and media production, featuring GPUs like NVIDIA RTX series or AMD Radeon Pro.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56250" y="445025"/>
            <a:ext cx="8344800" cy="548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/>
              <a:t>GPU Server </a:t>
            </a:r>
            <a:r>
              <a:rPr b="1" lang="en" sz="2400"/>
              <a:t>Manufacturers &amp; Market Statistics</a:t>
            </a:r>
            <a:endParaRPr b="1" sz="2400">
              <a:highlight>
                <a:schemeClr val="lt1"/>
              </a:highlight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56250" y="993475"/>
            <a:ext cx="8344800" cy="3848700"/>
          </a:xfrm>
          <a:prstGeom prst="rect">
            <a:avLst/>
          </a:prstGeom>
          <a:ln cap="flat" cmpd="sng" w="9525">
            <a:solidFill>
              <a:srgbClr val="2825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Manufacturers &amp; Market Statistics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Leading GPU Server Manufacturers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 sz="1200">
                <a:solidFill>
                  <a:schemeClr val="dk1"/>
                </a:solidFill>
              </a:rPr>
              <a:t>NVIDIA</a:t>
            </a:r>
            <a:r>
              <a:rPr lang="en" sz="1200">
                <a:solidFill>
                  <a:schemeClr val="dk1"/>
                </a:solidFill>
              </a:rPr>
              <a:t> (dominates AI/ML and HPC markets, &gt;80% market share in AI-focused GPUs).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 sz="1200">
                <a:solidFill>
                  <a:schemeClr val="dk1"/>
                </a:solidFill>
              </a:rPr>
              <a:t>AMD</a:t>
            </a:r>
            <a:r>
              <a:rPr lang="en" sz="1200">
                <a:solidFill>
                  <a:schemeClr val="dk1"/>
                </a:solidFill>
              </a:rPr>
              <a:t> (competing with Instinct MI series GPUs).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 sz="1200">
                <a:solidFill>
                  <a:schemeClr val="dk1"/>
                </a:solidFill>
              </a:rPr>
              <a:t>Intel</a:t>
            </a:r>
            <a:r>
              <a:rPr lang="en" sz="1200">
                <a:solidFill>
                  <a:schemeClr val="dk1"/>
                </a:solidFill>
              </a:rPr>
              <a:t> (entering with Arc and Gaudi AI accelerators).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 sz="1200">
                <a:solidFill>
                  <a:schemeClr val="dk1"/>
                </a:solidFill>
              </a:rPr>
              <a:t>Server OEMs</a:t>
            </a:r>
            <a:r>
              <a:rPr lang="en" sz="1200">
                <a:solidFill>
                  <a:schemeClr val="dk1"/>
                </a:solidFill>
              </a:rPr>
              <a:t>: Dell, HPE, Supermicro, Lenovo, ASUS, and Gigabyte integrate GPUs into server solutions.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Top Consumers of GPU Servers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 sz="1200">
                <a:solidFill>
                  <a:schemeClr val="dk1"/>
                </a:solidFill>
              </a:rPr>
              <a:t>AI &amp; Machine Learning</a:t>
            </a:r>
            <a:r>
              <a:rPr lang="en" sz="1200">
                <a:solidFill>
                  <a:schemeClr val="dk1"/>
                </a:solidFill>
              </a:rPr>
              <a:t> (Google, Microsoft, OpenAI, Tesla, Meta).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 sz="1200">
                <a:solidFill>
                  <a:schemeClr val="dk1"/>
                </a:solidFill>
              </a:rPr>
              <a:t>Cloud Computing Providers</a:t>
            </a:r>
            <a:r>
              <a:rPr lang="en" sz="1200">
                <a:solidFill>
                  <a:schemeClr val="dk1"/>
                </a:solidFill>
              </a:rPr>
              <a:t> (AWS, Azure, Google Cloud).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 sz="1200">
                <a:solidFill>
                  <a:schemeClr val="dk1"/>
                </a:solidFill>
              </a:rPr>
              <a:t>Scientific Research &amp; HPC</a:t>
            </a:r>
            <a:r>
              <a:rPr lang="en" sz="1200">
                <a:solidFill>
                  <a:schemeClr val="dk1"/>
                </a:solidFill>
              </a:rPr>
              <a:t> (National labs, universities).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b="1" lang="en" sz="1200">
                <a:solidFill>
                  <a:schemeClr val="dk1"/>
                </a:solidFill>
              </a:rPr>
              <a:t>Gaming &amp; Rendering</a:t>
            </a:r>
            <a:r>
              <a:rPr lang="en" sz="1200">
                <a:solidFill>
                  <a:schemeClr val="dk1"/>
                </a:solidFill>
              </a:rPr>
              <a:t> (Game developers, 3D artists).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Market Trends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Global GPU server market projected to exceed </a:t>
            </a:r>
            <a:r>
              <a:rPr b="1" lang="en" sz="1200">
                <a:solidFill>
                  <a:schemeClr val="dk1"/>
                </a:solidFill>
              </a:rPr>
              <a:t>$20 billion by 2027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AI and cloud computing fueling </a:t>
            </a:r>
            <a:r>
              <a:rPr b="1" lang="en" sz="1200">
                <a:solidFill>
                  <a:schemeClr val="dk1"/>
                </a:solidFill>
              </a:rPr>
              <a:t>40%+ YoY growth in demand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NVIDIA leads with </a:t>
            </a:r>
            <a:r>
              <a:rPr b="1" lang="en" sz="1200">
                <a:solidFill>
                  <a:schemeClr val="dk1"/>
                </a:solidFill>
              </a:rPr>
              <a:t>~90% market share in AI GPUs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82523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456250" y="445025"/>
            <a:ext cx="8344800" cy="5307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400"/>
              <a:t>Manufacturers, Consumers &amp; Market Statistics</a:t>
            </a:r>
            <a:endParaRPr b="1" sz="2400">
              <a:highlight>
                <a:schemeClr val="lt1"/>
              </a:highlight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56250" y="975650"/>
            <a:ext cx="8344800" cy="3801300"/>
          </a:xfrm>
          <a:prstGeom prst="rect">
            <a:avLst/>
          </a:prstGeom>
          <a:ln cap="flat" cmpd="sng" w="9525">
            <a:solidFill>
              <a:srgbClr val="2825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As of early 2025, the global GPU server market is experiencing significant growth, driven by advancements in artificial intelligence (AI), machine learning, and data-intensive applications. Below is an overview of GPU server distribution by regions, manufacturers, and consumers.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Regional Distribution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North America</a:t>
            </a:r>
            <a:r>
              <a:rPr lang="en" sz="1100">
                <a:solidFill>
                  <a:schemeClr val="dk1"/>
                </a:solidFill>
              </a:rPr>
              <a:t>: Leading the market due to technological advancements and substantial investments in AI infrastructure.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Asia-Pacific</a:t>
            </a:r>
            <a:r>
              <a:rPr lang="en" sz="1100">
                <a:solidFill>
                  <a:schemeClr val="dk1"/>
                </a:solidFill>
              </a:rPr>
              <a:t>: Experiencing rapid growth with increased adoption of AI technologies and expansion of data centers.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Europe</a:t>
            </a:r>
            <a:r>
              <a:rPr lang="en" sz="1100">
                <a:solidFill>
                  <a:schemeClr val="dk1"/>
                </a:solidFill>
              </a:rPr>
              <a:t>: Steady growth attributed to the integration of AI across various industries.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Manufacturer Market Share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NVIDIA</a:t>
            </a:r>
            <a:r>
              <a:rPr lang="en" sz="1100">
                <a:solidFill>
                  <a:schemeClr val="dk1"/>
                </a:solidFill>
              </a:rPr>
              <a:t>: Dominates the server GPU market with a </a:t>
            </a:r>
            <a:r>
              <a:rPr b="1" lang="en" sz="1100">
                <a:solidFill>
                  <a:schemeClr val="dk1"/>
                </a:solidFill>
              </a:rPr>
              <a:t>95%</a:t>
            </a:r>
            <a:r>
              <a:rPr lang="en" sz="1100">
                <a:solidFill>
                  <a:schemeClr val="dk1"/>
                </a:solidFill>
              </a:rPr>
              <a:t> share, largely due to its advanced AI-capable GPUs and comprehensive data center solutions.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fastcompany.com</a:t>
            </a:r>
            <a:endParaRPr sz="1100" u="sng">
              <a:solidFill>
                <a:schemeClr val="accent5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AMD</a:t>
            </a:r>
            <a:r>
              <a:rPr lang="en" sz="1100">
                <a:solidFill>
                  <a:schemeClr val="dk1"/>
                </a:solidFill>
              </a:rPr>
              <a:t>: Emerging as a competitor with its AI-focused GPU offerings, aiming to increase its market presence.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Intel</a:t>
            </a:r>
            <a:r>
              <a:rPr lang="en" sz="1100">
                <a:solidFill>
                  <a:schemeClr val="dk1"/>
                </a:solidFill>
              </a:rPr>
              <a:t>: Expanding its footprint in the GPU server market with new AI accelerator products.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456250" y="445025"/>
            <a:ext cx="8344800" cy="56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400"/>
              <a:t>Market Growth Projections</a:t>
            </a:r>
            <a:endParaRPr b="1" sz="2400">
              <a:highlight>
                <a:schemeClr val="lt1"/>
              </a:highlight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456250" y="1011425"/>
            <a:ext cx="8344800" cy="3807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Market Growth Projections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Global AI Server Market</a:t>
            </a:r>
            <a:r>
              <a:rPr lang="en" sz="1400">
                <a:solidFill>
                  <a:schemeClr val="dk1"/>
                </a:solidFill>
              </a:rPr>
              <a:t>: Valued at </a:t>
            </a:r>
            <a:r>
              <a:rPr b="1" lang="en" sz="1400">
                <a:solidFill>
                  <a:schemeClr val="dk1"/>
                </a:solidFill>
              </a:rPr>
              <a:t>$38.3 billion</a:t>
            </a:r>
            <a:r>
              <a:rPr lang="en" sz="1400">
                <a:solidFill>
                  <a:schemeClr val="dk1"/>
                </a:solidFill>
              </a:rPr>
              <a:t> in 2023, with an estimated compound annual growth rate (CAGR) of over </a:t>
            </a:r>
            <a:r>
              <a:rPr b="1" lang="en" sz="1400">
                <a:solidFill>
                  <a:schemeClr val="dk1"/>
                </a:solidFill>
              </a:rPr>
              <a:t>18%</a:t>
            </a:r>
            <a:r>
              <a:rPr lang="en" sz="1400">
                <a:solidFill>
                  <a:schemeClr val="dk1"/>
                </a:solidFill>
              </a:rPr>
              <a:t> from 2024 to 2032.</a:t>
            </a:r>
            <a:br>
              <a:rPr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4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gminsights.com</a:t>
            </a:r>
            <a:endParaRPr sz="1400" u="sng">
              <a:solidFill>
                <a:schemeClr val="accent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Data Center GPU Market</a:t>
            </a:r>
            <a:r>
              <a:rPr lang="en" sz="1400">
                <a:solidFill>
                  <a:schemeClr val="dk1"/>
                </a:solidFill>
              </a:rPr>
              <a:t>: Valued at </a:t>
            </a:r>
            <a:r>
              <a:rPr b="1" lang="en" sz="1400">
                <a:solidFill>
                  <a:schemeClr val="dk1"/>
                </a:solidFill>
              </a:rPr>
              <a:t>$14.3 billion</a:t>
            </a:r>
            <a:r>
              <a:rPr lang="en" sz="1400">
                <a:solidFill>
                  <a:schemeClr val="dk1"/>
                </a:solidFill>
              </a:rPr>
              <a:t> in 2023, projected to reach </a:t>
            </a:r>
            <a:r>
              <a:rPr b="1" lang="en" sz="1400">
                <a:solidFill>
                  <a:schemeClr val="dk1"/>
                </a:solidFill>
              </a:rPr>
              <a:t>$63.0 billion</a:t>
            </a:r>
            <a:r>
              <a:rPr lang="en" sz="1400">
                <a:solidFill>
                  <a:schemeClr val="dk1"/>
                </a:solidFill>
              </a:rPr>
              <a:t> by 2028, growing at a CAGR of </a:t>
            </a:r>
            <a:r>
              <a:rPr b="1" lang="en" sz="1400">
                <a:solidFill>
                  <a:schemeClr val="dk1"/>
                </a:solidFill>
              </a:rPr>
              <a:t>34.6%</a:t>
            </a:r>
            <a:r>
              <a:rPr lang="en" sz="1400">
                <a:solidFill>
                  <a:schemeClr val="dk1"/>
                </a:solidFill>
              </a:rPr>
              <a:t>.</a:t>
            </a:r>
            <a:br>
              <a:rPr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4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marketsandmarkets.com</a:t>
            </a:r>
            <a:endParaRPr sz="1400" u="sng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These figures underscore the escalating demand for GPU servers across various sectors and regions, propelled by the proliferation of AI applications and the need for high-performance computing solutions.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82523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456250" y="445025"/>
            <a:ext cx="8344800" cy="631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>
                <a:solidFill>
                  <a:srgbClr val="282523"/>
                </a:solidFill>
                <a:highlight>
                  <a:schemeClr val="lt1"/>
                </a:highlight>
              </a:rPr>
              <a:t>Conclusion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456250" y="1076625"/>
            <a:ext cx="8344800" cy="3700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282523"/>
                </a:solidFill>
                <a:highlight>
                  <a:schemeClr val="lt1"/>
                </a:highlight>
              </a:rPr>
              <a:t>Above mentioned figures underscore the escalating demand for GPU servers across various sectors and regions, propelled by the proliferation of AI applications and the need for high-performance computing solutions.</a:t>
            </a:r>
            <a:endParaRPr b="1" sz="1400">
              <a:solidFill>
                <a:srgbClr val="282523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282523"/>
                </a:solidFill>
                <a:highlight>
                  <a:schemeClr val="lt1"/>
                </a:highlight>
              </a:rPr>
              <a:t>For recent Developments in the GPU Server Market, Please refer a few below links:-</a:t>
            </a:r>
            <a:endParaRPr b="1" sz="1400">
              <a:solidFill>
                <a:srgbClr val="282523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hlink"/>
                </a:solidFill>
                <a:highlight>
                  <a:schemeClr val="lt1"/>
                </a:highlight>
                <a:hlinkClick r:id="rId3"/>
              </a:rPr>
              <a:t>https://www.theguardian.com/technology/2025/feb/26/nvidia-fourth-quarter-earnings-deepseek?utm_source=chatgpt.com</a:t>
            </a:r>
            <a:endParaRPr b="1" sz="1400">
              <a:solidFill>
                <a:srgbClr val="282523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hlink"/>
                </a:solidFill>
                <a:highlight>
                  <a:schemeClr val="lt1"/>
                </a:highlight>
                <a:hlinkClick r:id="rId4"/>
              </a:rPr>
              <a:t>https://www.theguardian.com/technology/2025/feb/26/nvidia-fourth-quarter-earnings-deepseek?utm_source=chatgpt.com</a:t>
            </a:r>
            <a:endParaRPr b="1" sz="1400">
              <a:solidFill>
                <a:srgbClr val="282523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hlink"/>
                </a:solidFill>
                <a:highlight>
                  <a:schemeClr val="lt1"/>
                </a:highlight>
                <a:hlinkClick r:id="rId5"/>
              </a:rPr>
              <a:t>https://www.reuters.com/technology/artificial-intelligence/nvidias-h20-chip-orders-jump-chinese-firms-adopt-deepseeks-ai-models-sources-say-2025-02-25/?utm_source=chatgpt.com</a:t>
            </a:r>
            <a:endParaRPr b="1" sz="1400">
              <a:solidFill>
                <a:srgbClr val="282523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chemeClr val="hlink"/>
                </a:solidFill>
                <a:highlight>
                  <a:schemeClr val="lt1"/>
                </a:highlight>
                <a:hlinkClick r:id="rId6"/>
              </a:rPr>
              <a:t>https://www.ft.com/content/e85e43d1-5ce4-4531-94f1-9e9c1c5b4ff1?utm_source=chatgpt.com</a:t>
            </a:r>
            <a:endParaRPr b="1" sz="1400">
              <a:solidFill>
                <a:srgbClr val="282523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282523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