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5" d="100"/>
          <a:sy n="75" d="100"/>
        </p:scale>
        <p:origin x="6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2714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txBody>
          <a:bodyPr/>
          <a:lstStyle/>
          <a:p>
            <a:endParaRPr lang="en-IN" dirty="0"/>
          </a:p>
        </p:txBody>
      </p:sp>
      <p:pic>
        <p:nvPicPr>
          <p:cNvPr id="4" name="Image 0" descr="preencoded.png"/>
          <p:cNvPicPr>
            <a:picLocks noChangeAspect="1"/>
          </p:cNvPicPr>
          <p:nvPr/>
        </p:nvPicPr>
        <p:blipFill>
          <a:blip r:embed="rId3"/>
          <a:stretch>
            <a:fillRect/>
          </a:stretch>
        </p:blipFill>
        <p:spPr>
          <a:xfrm>
            <a:off x="-7620" y="0"/>
            <a:ext cx="5486400" cy="8229600"/>
          </a:xfrm>
          <a:prstGeom prst="rect">
            <a:avLst/>
          </a:prstGeom>
        </p:spPr>
      </p:pic>
      <p:sp>
        <p:nvSpPr>
          <p:cNvPr id="5" name="Text 2"/>
          <p:cNvSpPr/>
          <p:nvPr/>
        </p:nvSpPr>
        <p:spPr>
          <a:xfrm>
            <a:off x="6319599" y="1125260"/>
            <a:ext cx="7477601" cy="2874645"/>
          </a:xfrm>
          <a:prstGeom prst="rect">
            <a:avLst/>
          </a:prstGeom>
          <a:noFill/>
          <a:ln/>
        </p:spPr>
        <p:txBody>
          <a:bodyPr wrap="square" rtlCol="0" anchor="t"/>
          <a:lstStyle/>
          <a:p>
            <a:pPr marL="0" indent="0">
              <a:lnSpc>
                <a:spcPts val="7545"/>
              </a:lnSpc>
              <a:buNone/>
            </a:pPr>
            <a:r>
              <a:rPr lang="en-US" sz="6036" b="1" dirty="0">
                <a:solidFill>
                  <a:srgbClr val="1F1E1E"/>
                </a:solidFill>
                <a:latin typeface="Alexandria" pitchFamily="34" charset="0"/>
                <a:ea typeface="Alexandria" pitchFamily="34" charset="-122"/>
                <a:cs typeface="Alexandria" pitchFamily="34" charset="-120"/>
              </a:rPr>
              <a:t>Introducing the Object Detector Stick</a:t>
            </a:r>
            <a:endParaRPr lang="en-US" sz="6036" dirty="0"/>
          </a:p>
        </p:txBody>
      </p:sp>
      <p:sp>
        <p:nvSpPr>
          <p:cNvPr id="6" name="Text 3"/>
          <p:cNvSpPr/>
          <p:nvPr/>
        </p:nvSpPr>
        <p:spPr>
          <a:xfrm>
            <a:off x="6319599" y="4333161"/>
            <a:ext cx="7477601" cy="2132409"/>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 The Object Detector Stick is an innovative assistive device designed to enhance the independence and safety of blind and visually impaired individuals. This compact, yet powerful, device combines advanced ultrasonic technology with intuitive haptic feedback to help users navigate their surroundings with confidence.</a:t>
            </a:r>
            <a:endParaRPr lang="en-US" sz="1750" dirty="0"/>
          </a:p>
        </p:txBody>
      </p:sp>
      <p:sp>
        <p:nvSpPr>
          <p:cNvPr id="9" name="Text 6"/>
          <p:cNvSpPr/>
          <p:nvPr/>
        </p:nvSpPr>
        <p:spPr>
          <a:xfrm>
            <a:off x="6786086" y="6715482"/>
            <a:ext cx="2702481"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1869519"/>
            <a:ext cx="11109960" cy="1388745"/>
          </a:xfrm>
          <a:prstGeom prst="rect">
            <a:avLst/>
          </a:prstGeom>
          <a:noFill/>
          <a:ln/>
        </p:spPr>
        <p:txBody>
          <a:bodyPr wrap="square" rtlCol="0" anchor="t"/>
          <a:lstStyle/>
          <a:p>
            <a:pPr marL="0" indent="0">
              <a:lnSpc>
                <a:spcPts val="5468"/>
              </a:lnSpc>
              <a:buNone/>
            </a:pPr>
            <a:r>
              <a:rPr lang="en-US" sz="4374" b="1" dirty="0">
                <a:solidFill>
                  <a:srgbClr val="1F1E1E"/>
                </a:solidFill>
                <a:latin typeface="Alexandria" pitchFamily="34" charset="0"/>
                <a:ea typeface="Alexandria" pitchFamily="34" charset="-122"/>
                <a:cs typeface="Alexandria" pitchFamily="34" charset="-120"/>
              </a:rPr>
              <a:t>Components of the Object Detector Stick</a:t>
            </a:r>
            <a:endParaRPr lang="en-US" sz="4374" dirty="0"/>
          </a:p>
        </p:txBody>
      </p:sp>
      <p:sp>
        <p:nvSpPr>
          <p:cNvPr id="5" name="Text 3"/>
          <p:cNvSpPr/>
          <p:nvPr/>
        </p:nvSpPr>
        <p:spPr>
          <a:xfrm>
            <a:off x="1760220" y="3813691"/>
            <a:ext cx="3341608" cy="694373"/>
          </a:xfrm>
          <a:prstGeom prst="rect">
            <a:avLst/>
          </a:prstGeom>
          <a:noFill/>
          <a:ln/>
        </p:spPr>
        <p:txBody>
          <a:bodyPr wrap="square" rtlCol="0" anchor="t"/>
          <a:lstStyle/>
          <a:p>
            <a:pPr marL="0" indent="0">
              <a:lnSpc>
                <a:spcPts val="2734"/>
              </a:lnSpc>
              <a:buNone/>
            </a:pPr>
            <a:r>
              <a:rPr lang="en-US" sz="2187" b="1" dirty="0">
                <a:solidFill>
                  <a:srgbClr val="1F1E1E"/>
                </a:solidFill>
                <a:latin typeface="Alexandria" pitchFamily="34" charset="0"/>
                <a:ea typeface="Alexandria" pitchFamily="34" charset="-122"/>
                <a:cs typeface="Alexandria" pitchFamily="34" charset="-120"/>
              </a:rPr>
              <a:t>Arduino Microcontroller</a:t>
            </a:r>
            <a:endParaRPr lang="en-US" sz="2187" dirty="0"/>
          </a:p>
        </p:txBody>
      </p:sp>
      <p:sp>
        <p:nvSpPr>
          <p:cNvPr id="6" name="Text 4"/>
          <p:cNvSpPr/>
          <p:nvPr/>
        </p:nvSpPr>
        <p:spPr>
          <a:xfrm>
            <a:off x="1760220" y="4730234"/>
            <a:ext cx="3341608" cy="1421606"/>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The heart of the device, the Arduino board, processes sensory data and controls the various components.</a:t>
            </a:r>
            <a:endParaRPr lang="en-US" sz="1750" dirty="0"/>
          </a:p>
        </p:txBody>
      </p:sp>
      <p:sp>
        <p:nvSpPr>
          <p:cNvPr id="7" name="Text 5"/>
          <p:cNvSpPr/>
          <p:nvPr/>
        </p:nvSpPr>
        <p:spPr>
          <a:xfrm>
            <a:off x="5651421" y="3813691"/>
            <a:ext cx="2777490" cy="347186"/>
          </a:xfrm>
          <a:prstGeom prst="rect">
            <a:avLst/>
          </a:prstGeom>
          <a:noFill/>
          <a:ln/>
        </p:spPr>
        <p:txBody>
          <a:bodyPr wrap="none" rtlCol="0" anchor="t"/>
          <a:lstStyle/>
          <a:p>
            <a:pPr marL="0" indent="0">
              <a:lnSpc>
                <a:spcPts val="2734"/>
              </a:lnSpc>
              <a:buNone/>
            </a:pPr>
            <a:r>
              <a:rPr lang="en-US" sz="2187" b="1" dirty="0">
                <a:solidFill>
                  <a:srgbClr val="1F1E1E"/>
                </a:solidFill>
                <a:latin typeface="Alexandria" pitchFamily="34" charset="0"/>
                <a:ea typeface="Alexandria" pitchFamily="34" charset="-122"/>
                <a:cs typeface="Alexandria" pitchFamily="34" charset="-120"/>
              </a:rPr>
              <a:t>Ultrasonic Sensor</a:t>
            </a:r>
            <a:endParaRPr lang="en-US" sz="2187" dirty="0"/>
          </a:p>
        </p:txBody>
      </p:sp>
      <p:sp>
        <p:nvSpPr>
          <p:cNvPr id="8" name="Text 6"/>
          <p:cNvSpPr/>
          <p:nvPr/>
        </p:nvSpPr>
        <p:spPr>
          <a:xfrm>
            <a:off x="5651421" y="4383048"/>
            <a:ext cx="3341608" cy="1777008"/>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High-frequency sound waves detect the presence and distance of nearby objects, providing crucial spatial awareness.</a:t>
            </a:r>
            <a:endParaRPr lang="en-US" sz="1750" dirty="0"/>
          </a:p>
        </p:txBody>
      </p:sp>
      <p:sp>
        <p:nvSpPr>
          <p:cNvPr id="9" name="Text 7"/>
          <p:cNvSpPr/>
          <p:nvPr/>
        </p:nvSpPr>
        <p:spPr>
          <a:xfrm>
            <a:off x="9542621" y="3813691"/>
            <a:ext cx="2777490" cy="347186"/>
          </a:xfrm>
          <a:prstGeom prst="rect">
            <a:avLst/>
          </a:prstGeom>
          <a:noFill/>
          <a:ln/>
        </p:spPr>
        <p:txBody>
          <a:bodyPr wrap="none" rtlCol="0" anchor="t"/>
          <a:lstStyle/>
          <a:p>
            <a:pPr marL="0" indent="0">
              <a:lnSpc>
                <a:spcPts val="2734"/>
              </a:lnSpc>
              <a:buNone/>
            </a:pPr>
            <a:r>
              <a:rPr lang="en-US" sz="2187" b="1" dirty="0">
                <a:solidFill>
                  <a:srgbClr val="1F1E1E"/>
                </a:solidFill>
                <a:latin typeface="Alexandria" pitchFamily="34" charset="0"/>
                <a:ea typeface="Alexandria" pitchFamily="34" charset="-122"/>
                <a:cs typeface="Alexandria" pitchFamily="34" charset="-120"/>
              </a:rPr>
              <a:t>Vibration Motor</a:t>
            </a:r>
            <a:endParaRPr lang="en-US" sz="2187" dirty="0"/>
          </a:p>
        </p:txBody>
      </p:sp>
      <p:sp>
        <p:nvSpPr>
          <p:cNvPr id="10" name="Text 8"/>
          <p:cNvSpPr/>
          <p:nvPr/>
        </p:nvSpPr>
        <p:spPr>
          <a:xfrm>
            <a:off x="9542621" y="4383048"/>
            <a:ext cx="3341608" cy="1421606"/>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Strategically placed vibration motors deliver haptic feedback, alerting the user to the proximity of obstacles.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p:cNvPicPr>
            <a:picLocks noChangeAspect="1"/>
          </p:cNvPicPr>
          <p:nvPr/>
        </p:nvPicPr>
        <p:blipFill>
          <a:blip r:embed="rId3"/>
          <a:stretch>
            <a:fillRect/>
          </a:stretch>
        </p:blipFill>
        <p:spPr>
          <a:xfrm>
            <a:off x="0" y="0"/>
            <a:ext cx="14630400" cy="2298502"/>
          </a:xfrm>
          <a:prstGeom prst="rect">
            <a:avLst/>
          </a:prstGeom>
        </p:spPr>
      </p:pic>
      <p:sp>
        <p:nvSpPr>
          <p:cNvPr id="5" name="Text 2"/>
          <p:cNvSpPr/>
          <p:nvPr/>
        </p:nvSpPr>
        <p:spPr>
          <a:xfrm>
            <a:off x="2717959" y="2805351"/>
            <a:ext cx="8688824" cy="574596"/>
          </a:xfrm>
          <a:prstGeom prst="rect">
            <a:avLst/>
          </a:prstGeom>
          <a:noFill/>
          <a:ln/>
        </p:spPr>
        <p:txBody>
          <a:bodyPr wrap="none" rtlCol="0" anchor="t"/>
          <a:lstStyle/>
          <a:p>
            <a:pPr marL="0" indent="0">
              <a:lnSpc>
                <a:spcPts val="4525"/>
              </a:lnSpc>
              <a:buNone/>
            </a:pPr>
            <a:r>
              <a:rPr lang="en-US" sz="3620" b="1" dirty="0">
                <a:solidFill>
                  <a:srgbClr val="1F1E1E"/>
                </a:solidFill>
                <a:latin typeface="Alexandria" pitchFamily="34" charset="0"/>
                <a:ea typeface="Alexandria" pitchFamily="34" charset="-122"/>
                <a:cs typeface="Alexandria" pitchFamily="34" charset="-120"/>
              </a:rPr>
              <a:t>How the Object Detector Stick Works</a:t>
            </a:r>
            <a:endParaRPr lang="en-US" sz="3620" dirty="0"/>
          </a:p>
        </p:txBody>
      </p:sp>
      <p:sp>
        <p:nvSpPr>
          <p:cNvPr id="6" name="Shape 3"/>
          <p:cNvSpPr/>
          <p:nvPr/>
        </p:nvSpPr>
        <p:spPr>
          <a:xfrm>
            <a:off x="7296745" y="3655695"/>
            <a:ext cx="36671" cy="4066937"/>
          </a:xfrm>
          <a:prstGeom prst="roundRect">
            <a:avLst>
              <a:gd name="adj" fmla="val 225655"/>
            </a:avLst>
          </a:prstGeom>
          <a:solidFill>
            <a:srgbClr val="BBC2DC"/>
          </a:solidFill>
          <a:ln/>
        </p:spPr>
      </p:sp>
      <p:sp>
        <p:nvSpPr>
          <p:cNvPr id="7" name="Shape 4"/>
          <p:cNvSpPr/>
          <p:nvPr/>
        </p:nvSpPr>
        <p:spPr>
          <a:xfrm>
            <a:off x="6464677" y="3987760"/>
            <a:ext cx="643533" cy="36671"/>
          </a:xfrm>
          <a:prstGeom prst="roundRect">
            <a:avLst>
              <a:gd name="adj" fmla="val 225655"/>
            </a:avLst>
          </a:prstGeom>
          <a:solidFill>
            <a:srgbClr val="BBC2DC"/>
          </a:solidFill>
          <a:ln/>
        </p:spPr>
      </p:sp>
      <p:sp>
        <p:nvSpPr>
          <p:cNvPr id="8" name="Shape 5"/>
          <p:cNvSpPr/>
          <p:nvPr/>
        </p:nvSpPr>
        <p:spPr>
          <a:xfrm>
            <a:off x="7108210" y="3799284"/>
            <a:ext cx="413742" cy="413742"/>
          </a:xfrm>
          <a:prstGeom prst="roundRect">
            <a:avLst>
              <a:gd name="adj" fmla="val 20000"/>
            </a:avLst>
          </a:prstGeom>
          <a:solidFill>
            <a:srgbClr val="D5DCF6"/>
          </a:solidFill>
          <a:ln w="7620">
            <a:solidFill>
              <a:srgbClr val="BBC2DC"/>
            </a:solidFill>
            <a:prstDash val="solid"/>
          </a:ln>
        </p:spPr>
      </p:sp>
      <p:sp>
        <p:nvSpPr>
          <p:cNvPr id="9" name="Text 6"/>
          <p:cNvSpPr/>
          <p:nvPr/>
        </p:nvSpPr>
        <p:spPr>
          <a:xfrm>
            <a:off x="7260848" y="3833693"/>
            <a:ext cx="108466" cy="344805"/>
          </a:xfrm>
          <a:prstGeom prst="rect">
            <a:avLst/>
          </a:prstGeom>
          <a:noFill/>
          <a:ln/>
        </p:spPr>
        <p:txBody>
          <a:bodyPr wrap="none" rtlCol="0" anchor="t"/>
          <a:lstStyle/>
          <a:p>
            <a:pPr marL="0" indent="0" algn="ctr">
              <a:lnSpc>
                <a:spcPts val="2715"/>
              </a:lnSpc>
              <a:buNone/>
            </a:pPr>
            <a:r>
              <a:rPr lang="en-US" sz="2172" b="1" dirty="0">
                <a:solidFill>
                  <a:srgbClr val="3B3535"/>
                </a:solidFill>
                <a:latin typeface="Alexandria" pitchFamily="34" charset="0"/>
                <a:ea typeface="Alexandria" pitchFamily="34" charset="-122"/>
                <a:cs typeface="Alexandria" pitchFamily="34" charset="-120"/>
              </a:rPr>
              <a:t>1</a:t>
            </a:r>
            <a:endParaRPr lang="en-US" sz="2172" dirty="0"/>
          </a:p>
        </p:txBody>
      </p:sp>
      <p:sp>
        <p:nvSpPr>
          <p:cNvPr id="10" name="Text 7"/>
          <p:cNvSpPr/>
          <p:nvPr/>
        </p:nvSpPr>
        <p:spPr>
          <a:xfrm>
            <a:off x="3968353" y="3839528"/>
            <a:ext cx="2335411" cy="287298"/>
          </a:xfrm>
          <a:prstGeom prst="rect">
            <a:avLst/>
          </a:prstGeom>
          <a:noFill/>
          <a:ln/>
        </p:spPr>
        <p:txBody>
          <a:bodyPr wrap="none" rtlCol="0" anchor="t"/>
          <a:lstStyle/>
          <a:p>
            <a:pPr marL="0" indent="0" algn="r">
              <a:lnSpc>
                <a:spcPts val="2262"/>
              </a:lnSpc>
              <a:buNone/>
            </a:pPr>
            <a:r>
              <a:rPr lang="en-US" sz="1810" b="1" dirty="0">
                <a:solidFill>
                  <a:srgbClr val="3B3535"/>
                </a:solidFill>
                <a:latin typeface="Alexandria" pitchFamily="34" charset="0"/>
                <a:ea typeface="Alexandria" pitchFamily="34" charset="-122"/>
                <a:cs typeface="Alexandria" pitchFamily="34" charset="-120"/>
              </a:rPr>
              <a:t>Ultrasonic Scanning</a:t>
            </a:r>
            <a:endParaRPr lang="en-US" sz="1810" dirty="0"/>
          </a:p>
        </p:txBody>
      </p:sp>
      <p:sp>
        <p:nvSpPr>
          <p:cNvPr id="11" name="Text 8"/>
          <p:cNvSpPr/>
          <p:nvPr/>
        </p:nvSpPr>
        <p:spPr>
          <a:xfrm>
            <a:off x="2717959" y="4237077"/>
            <a:ext cx="3585805" cy="1176337"/>
          </a:xfrm>
          <a:prstGeom prst="rect">
            <a:avLst/>
          </a:prstGeom>
          <a:noFill/>
          <a:ln/>
        </p:spPr>
        <p:txBody>
          <a:bodyPr wrap="square" rtlCol="0" anchor="t"/>
          <a:lstStyle/>
          <a:p>
            <a:pPr marL="0" indent="0" algn="r">
              <a:lnSpc>
                <a:spcPts val="2317"/>
              </a:lnSpc>
              <a:buNone/>
            </a:pPr>
            <a:r>
              <a:rPr lang="en-US" sz="1448" dirty="0">
                <a:solidFill>
                  <a:srgbClr val="3B3535"/>
                </a:solidFill>
                <a:latin typeface="Sora" pitchFamily="34" charset="0"/>
                <a:ea typeface="Sora" pitchFamily="34" charset="-122"/>
                <a:cs typeface="Sora" pitchFamily="34" charset="-120"/>
              </a:rPr>
              <a:t>The device continuously scans the environment using high-frequency sound waves, detecting the presence and distance of nearby objects.</a:t>
            </a:r>
            <a:endParaRPr lang="en-US" sz="1448" dirty="0"/>
          </a:p>
        </p:txBody>
      </p:sp>
      <p:sp>
        <p:nvSpPr>
          <p:cNvPr id="12" name="Shape 9"/>
          <p:cNvSpPr/>
          <p:nvPr/>
        </p:nvSpPr>
        <p:spPr>
          <a:xfrm>
            <a:off x="7521952" y="4907042"/>
            <a:ext cx="643533" cy="36671"/>
          </a:xfrm>
          <a:prstGeom prst="roundRect">
            <a:avLst>
              <a:gd name="adj" fmla="val 225655"/>
            </a:avLst>
          </a:prstGeom>
          <a:solidFill>
            <a:srgbClr val="BBC2DC"/>
          </a:solidFill>
          <a:ln/>
        </p:spPr>
      </p:sp>
      <p:sp>
        <p:nvSpPr>
          <p:cNvPr id="13" name="Shape 10"/>
          <p:cNvSpPr/>
          <p:nvPr/>
        </p:nvSpPr>
        <p:spPr>
          <a:xfrm>
            <a:off x="7108210" y="4718566"/>
            <a:ext cx="413742" cy="413742"/>
          </a:xfrm>
          <a:prstGeom prst="roundRect">
            <a:avLst>
              <a:gd name="adj" fmla="val 20000"/>
            </a:avLst>
          </a:prstGeom>
          <a:solidFill>
            <a:srgbClr val="D5DCF6"/>
          </a:solidFill>
          <a:ln w="7620">
            <a:solidFill>
              <a:srgbClr val="BBC2DC"/>
            </a:solidFill>
            <a:prstDash val="solid"/>
          </a:ln>
        </p:spPr>
      </p:sp>
      <p:sp>
        <p:nvSpPr>
          <p:cNvPr id="14" name="Text 11"/>
          <p:cNvSpPr/>
          <p:nvPr/>
        </p:nvSpPr>
        <p:spPr>
          <a:xfrm>
            <a:off x="7232749" y="4752975"/>
            <a:ext cx="164663" cy="344805"/>
          </a:xfrm>
          <a:prstGeom prst="rect">
            <a:avLst/>
          </a:prstGeom>
          <a:noFill/>
          <a:ln/>
        </p:spPr>
        <p:txBody>
          <a:bodyPr wrap="none" rtlCol="0" anchor="t"/>
          <a:lstStyle/>
          <a:p>
            <a:pPr marL="0" indent="0" algn="ctr">
              <a:lnSpc>
                <a:spcPts val="2715"/>
              </a:lnSpc>
              <a:buNone/>
            </a:pPr>
            <a:r>
              <a:rPr lang="en-US" sz="2172" b="1" dirty="0">
                <a:solidFill>
                  <a:srgbClr val="3B3535"/>
                </a:solidFill>
                <a:latin typeface="Alexandria" pitchFamily="34" charset="0"/>
                <a:ea typeface="Alexandria" pitchFamily="34" charset="-122"/>
                <a:cs typeface="Alexandria" pitchFamily="34" charset="-120"/>
              </a:rPr>
              <a:t>2</a:t>
            </a:r>
            <a:endParaRPr lang="en-US" sz="2172" dirty="0"/>
          </a:p>
        </p:txBody>
      </p:sp>
      <p:sp>
        <p:nvSpPr>
          <p:cNvPr id="15" name="Text 12"/>
          <p:cNvSpPr/>
          <p:nvPr/>
        </p:nvSpPr>
        <p:spPr>
          <a:xfrm>
            <a:off x="8326398" y="4758809"/>
            <a:ext cx="2398395" cy="287298"/>
          </a:xfrm>
          <a:prstGeom prst="rect">
            <a:avLst/>
          </a:prstGeom>
          <a:noFill/>
          <a:ln/>
        </p:spPr>
        <p:txBody>
          <a:bodyPr wrap="none" rtlCol="0" anchor="t"/>
          <a:lstStyle/>
          <a:p>
            <a:pPr marL="0" indent="0" algn="l">
              <a:lnSpc>
                <a:spcPts val="2262"/>
              </a:lnSpc>
              <a:buNone/>
            </a:pPr>
            <a:r>
              <a:rPr lang="en-US" sz="1810" b="1" dirty="0">
                <a:solidFill>
                  <a:srgbClr val="3B3535"/>
                </a:solidFill>
                <a:latin typeface="Alexandria" pitchFamily="34" charset="0"/>
                <a:ea typeface="Alexandria" pitchFamily="34" charset="-122"/>
                <a:cs typeface="Alexandria" pitchFamily="34" charset="-120"/>
              </a:rPr>
              <a:t>Distance Calculation</a:t>
            </a:r>
            <a:endParaRPr lang="en-US" sz="1810" dirty="0"/>
          </a:p>
        </p:txBody>
      </p:sp>
      <p:sp>
        <p:nvSpPr>
          <p:cNvPr id="16" name="Text 13"/>
          <p:cNvSpPr/>
          <p:nvPr/>
        </p:nvSpPr>
        <p:spPr>
          <a:xfrm>
            <a:off x="8326398" y="5156359"/>
            <a:ext cx="3585924" cy="882253"/>
          </a:xfrm>
          <a:prstGeom prst="rect">
            <a:avLst/>
          </a:prstGeom>
          <a:noFill/>
          <a:ln/>
        </p:spPr>
        <p:txBody>
          <a:bodyPr wrap="square" rtlCol="0" anchor="t"/>
          <a:lstStyle/>
          <a:p>
            <a:pPr marL="0" indent="0" algn="l">
              <a:lnSpc>
                <a:spcPts val="2317"/>
              </a:lnSpc>
              <a:buNone/>
            </a:pPr>
            <a:r>
              <a:rPr lang="en-US" sz="1448" dirty="0">
                <a:solidFill>
                  <a:srgbClr val="3B3535"/>
                </a:solidFill>
                <a:latin typeface="Sora" pitchFamily="34" charset="0"/>
                <a:ea typeface="Sora" pitchFamily="34" charset="-122"/>
                <a:cs typeface="Sora" pitchFamily="34" charset="-120"/>
              </a:rPr>
              <a:t>The time it takes for the sound waves to reflect back is used to calculate the distance to detected objects.</a:t>
            </a:r>
            <a:endParaRPr lang="en-US" sz="1448" dirty="0"/>
          </a:p>
        </p:txBody>
      </p:sp>
      <p:sp>
        <p:nvSpPr>
          <p:cNvPr id="17" name="Shape 14"/>
          <p:cNvSpPr/>
          <p:nvPr/>
        </p:nvSpPr>
        <p:spPr>
          <a:xfrm>
            <a:off x="6464677" y="6113145"/>
            <a:ext cx="643533" cy="36671"/>
          </a:xfrm>
          <a:prstGeom prst="roundRect">
            <a:avLst>
              <a:gd name="adj" fmla="val 225655"/>
            </a:avLst>
          </a:prstGeom>
          <a:solidFill>
            <a:srgbClr val="BBC2DC"/>
          </a:solidFill>
          <a:ln/>
        </p:spPr>
      </p:sp>
      <p:sp>
        <p:nvSpPr>
          <p:cNvPr id="18" name="Shape 15"/>
          <p:cNvSpPr/>
          <p:nvPr/>
        </p:nvSpPr>
        <p:spPr>
          <a:xfrm>
            <a:off x="7108210" y="5924669"/>
            <a:ext cx="413742" cy="413742"/>
          </a:xfrm>
          <a:prstGeom prst="roundRect">
            <a:avLst>
              <a:gd name="adj" fmla="val 20000"/>
            </a:avLst>
          </a:prstGeom>
          <a:solidFill>
            <a:srgbClr val="D5DCF6"/>
          </a:solidFill>
          <a:ln w="7620">
            <a:solidFill>
              <a:srgbClr val="BBC2DC"/>
            </a:solidFill>
            <a:prstDash val="solid"/>
          </a:ln>
        </p:spPr>
      </p:sp>
      <p:sp>
        <p:nvSpPr>
          <p:cNvPr id="19" name="Text 16"/>
          <p:cNvSpPr/>
          <p:nvPr/>
        </p:nvSpPr>
        <p:spPr>
          <a:xfrm>
            <a:off x="7232630" y="5959078"/>
            <a:ext cx="164902" cy="344805"/>
          </a:xfrm>
          <a:prstGeom prst="rect">
            <a:avLst/>
          </a:prstGeom>
          <a:noFill/>
          <a:ln/>
        </p:spPr>
        <p:txBody>
          <a:bodyPr wrap="none" rtlCol="0" anchor="t"/>
          <a:lstStyle/>
          <a:p>
            <a:pPr marL="0" indent="0" algn="ctr">
              <a:lnSpc>
                <a:spcPts val="2715"/>
              </a:lnSpc>
              <a:buNone/>
            </a:pPr>
            <a:r>
              <a:rPr lang="en-US" sz="2172" b="1" dirty="0">
                <a:solidFill>
                  <a:srgbClr val="3B3535"/>
                </a:solidFill>
                <a:latin typeface="Alexandria" pitchFamily="34" charset="0"/>
                <a:ea typeface="Alexandria" pitchFamily="34" charset="-122"/>
                <a:cs typeface="Alexandria" pitchFamily="34" charset="-120"/>
              </a:rPr>
              <a:t>3</a:t>
            </a:r>
            <a:endParaRPr lang="en-US" sz="2172" dirty="0"/>
          </a:p>
        </p:txBody>
      </p:sp>
      <p:sp>
        <p:nvSpPr>
          <p:cNvPr id="20" name="Text 17"/>
          <p:cNvSpPr/>
          <p:nvPr/>
        </p:nvSpPr>
        <p:spPr>
          <a:xfrm>
            <a:off x="4005262" y="5964912"/>
            <a:ext cx="2298502" cy="287298"/>
          </a:xfrm>
          <a:prstGeom prst="rect">
            <a:avLst/>
          </a:prstGeom>
          <a:noFill/>
          <a:ln/>
        </p:spPr>
        <p:txBody>
          <a:bodyPr wrap="none" rtlCol="0" anchor="t"/>
          <a:lstStyle/>
          <a:p>
            <a:pPr marL="0" indent="0" algn="r">
              <a:lnSpc>
                <a:spcPts val="2262"/>
              </a:lnSpc>
              <a:buNone/>
            </a:pPr>
            <a:r>
              <a:rPr lang="en-US" sz="1810" b="1" dirty="0">
                <a:solidFill>
                  <a:srgbClr val="3B3535"/>
                </a:solidFill>
                <a:latin typeface="Alexandria" pitchFamily="34" charset="0"/>
                <a:ea typeface="Alexandria" pitchFamily="34" charset="-122"/>
                <a:cs typeface="Alexandria" pitchFamily="34" charset="-120"/>
              </a:rPr>
              <a:t>Haptic Feedback</a:t>
            </a:r>
            <a:endParaRPr lang="en-US" sz="1810" dirty="0"/>
          </a:p>
        </p:txBody>
      </p:sp>
      <p:sp>
        <p:nvSpPr>
          <p:cNvPr id="21" name="Text 18"/>
          <p:cNvSpPr/>
          <p:nvPr/>
        </p:nvSpPr>
        <p:spPr>
          <a:xfrm>
            <a:off x="2717959" y="6362462"/>
            <a:ext cx="3585805" cy="1176337"/>
          </a:xfrm>
          <a:prstGeom prst="rect">
            <a:avLst/>
          </a:prstGeom>
          <a:noFill/>
          <a:ln/>
        </p:spPr>
        <p:txBody>
          <a:bodyPr wrap="square" rtlCol="0" anchor="t"/>
          <a:lstStyle/>
          <a:p>
            <a:pPr marL="0" indent="0" algn="r">
              <a:lnSpc>
                <a:spcPts val="2317"/>
              </a:lnSpc>
              <a:buNone/>
            </a:pPr>
            <a:r>
              <a:rPr lang="en-US" sz="1448" dirty="0">
                <a:solidFill>
                  <a:srgbClr val="3B3535"/>
                </a:solidFill>
                <a:latin typeface="Sora" pitchFamily="34" charset="0"/>
                <a:ea typeface="Sora" pitchFamily="34" charset="-122"/>
                <a:cs typeface="Sora" pitchFamily="34" charset="-120"/>
              </a:rPr>
              <a:t>The vibration motors provide intuitive tactile feedback, informing the user of the proximity and location of obstacles.</a:t>
            </a:r>
            <a:endParaRPr lang="en-US" sz="1448"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1637824"/>
            <a:ext cx="10314265" cy="694373"/>
          </a:xfrm>
          <a:prstGeom prst="rect">
            <a:avLst/>
          </a:prstGeom>
          <a:noFill/>
          <a:ln/>
        </p:spPr>
        <p:txBody>
          <a:bodyPr wrap="none" rtlCol="0" anchor="t"/>
          <a:lstStyle/>
          <a:p>
            <a:pPr marL="0" indent="0">
              <a:lnSpc>
                <a:spcPts val="5468"/>
              </a:lnSpc>
              <a:buNone/>
            </a:pPr>
            <a:r>
              <a:rPr lang="en-US" sz="4374" b="1" dirty="0">
                <a:solidFill>
                  <a:srgbClr val="1F1E1E"/>
                </a:solidFill>
                <a:latin typeface="Alexandria" pitchFamily="34" charset="0"/>
                <a:ea typeface="Alexandria" pitchFamily="34" charset="-122"/>
                <a:cs typeface="Alexandria" pitchFamily="34" charset="-120"/>
              </a:rPr>
              <a:t>Benefits of the Object Detector Stick</a:t>
            </a:r>
            <a:endParaRPr lang="en-US" sz="4374" dirty="0"/>
          </a:p>
        </p:txBody>
      </p:sp>
      <p:sp>
        <p:nvSpPr>
          <p:cNvPr id="5" name="Shape 3"/>
          <p:cNvSpPr/>
          <p:nvPr/>
        </p:nvSpPr>
        <p:spPr>
          <a:xfrm>
            <a:off x="1760220" y="2950131"/>
            <a:ext cx="499943" cy="499943"/>
          </a:xfrm>
          <a:prstGeom prst="roundRect">
            <a:avLst>
              <a:gd name="adj" fmla="val 20000"/>
            </a:avLst>
          </a:prstGeom>
          <a:solidFill>
            <a:srgbClr val="D5DCF6"/>
          </a:solidFill>
          <a:ln w="7620">
            <a:solidFill>
              <a:srgbClr val="BBC2DC"/>
            </a:solidFill>
            <a:prstDash val="solid"/>
          </a:ln>
        </p:spPr>
      </p:sp>
      <p:sp>
        <p:nvSpPr>
          <p:cNvPr id="6" name="Text 4"/>
          <p:cNvSpPr/>
          <p:nvPr/>
        </p:nvSpPr>
        <p:spPr>
          <a:xfrm>
            <a:off x="1944648" y="2991803"/>
            <a:ext cx="131088" cy="416481"/>
          </a:xfrm>
          <a:prstGeom prst="rect">
            <a:avLst/>
          </a:prstGeom>
          <a:noFill/>
          <a:ln/>
        </p:spPr>
        <p:txBody>
          <a:bodyPr wrap="none" rtlCol="0" anchor="t"/>
          <a:lstStyle/>
          <a:p>
            <a:pPr marL="0" indent="0" algn="ctr">
              <a:lnSpc>
                <a:spcPts val="3281"/>
              </a:lnSpc>
              <a:buNone/>
            </a:pPr>
            <a:r>
              <a:rPr lang="en-US" sz="2624" b="1" dirty="0">
                <a:solidFill>
                  <a:srgbClr val="3B3535"/>
                </a:solidFill>
                <a:latin typeface="Alexandria" pitchFamily="34" charset="0"/>
                <a:ea typeface="Alexandria" pitchFamily="34" charset="-122"/>
                <a:cs typeface="Alexandria" pitchFamily="34" charset="-120"/>
              </a:rPr>
              <a:t>1</a:t>
            </a:r>
            <a:endParaRPr lang="en-US" sz="2624" dirty="0"/>
          </a:p>
        </p:txBody>
      </p:sp>
      <p:sp>
        <p:nvSpPr>
          <p:cNvPr id="7" name="Text 5"/>
          <p:cNvSpPr/>
          <p:nvPr/>
        </p:nvSpPr>
        <p:spPr>
          <a:xfrm>
            <a:off x="2482334" y="3026450"/>
            <a:ext cx="2777490" cy="347186"/>
          </a:xfrm>
          <a:prstGeom prst="rect">
            <a:avLst/>
          </a:prstGeom>
          <a:noFill/>
          <a:ln/>
        </p:spPr>
        <p:txBody>
          <a:bodyPr wrap="none" rtlCol="0" anchor="t"/>
          <a:lstStyle/>
          <a:p>
            <a:pPr marL="0" indent="0">
              <a:lnSpc>
                <a:spcPts val="2734"/>
              </a:lnSpc>
              <a:buNone/>
            </a:pPr>
            <a:r>
              <a:rPr lang="en-US" sz="2187" b="1" dirty="0">
                <a:solidFill>
                  <a:srgbClr val="3B3535"/>
                </a:solidFill>
                <a:latin typeface="Alexandria" pitchFamily="34" charset="0"/>
                <a:ea typeface="Alexandria" pitchFamily="34" charset="-122"/>
                <a:cs typeface="Alexandria" pitchFamily="34" charset="-120"/>
              </a:rPr>
              <a:t>Enhanced Mobility</a:t>
            </a:r>
            <a:endParaRPr lang="en-US" sz="2187" dirty="0"/>
          </a:p>
        </p:txBody>
      </p:sp>
      <p:sp>
        <p:nvSpPr>
          <p:cNvPr id="8" name="Text 6"/>
          <p:cNvSpPr/>
          <p:nvPr/>
        </p:nvSpPr>
        <p:spPr>
          <a:xfrm>
            <a:off x="2482334" y="3506867"/>
            <a:ext cx="4721781" cy="1066205"/>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Users can navigate their surroundings with greater confidence, reducing the risk of collisions and falls.</a:t>
            </a:r>
            <a:endParaRPr lang="en-US" sz="1750" dirty="0"/>
          </a:p>
        </p:txBody>
      </p:sp>
      <p:sp>
        <p:nvSpPr>
          <p:cNvPr id="9" name="Shape 7"/>
          <p:cNvSpPr/>
          <p:nvPr/>
        </p:nvSpPr>
        <p:spPr>
          <a:xfrm>
            <a:off x="7426285" y="2950131"/>
            <a:ext cx="499943" cy="499943"/>
          </a:xfrm>
          <a:prstGeom prst="roundRect">
            <a:avLst>
              <a:gd name="adj" fmla="val 20000"/>
            </a:avLst>
          </a:prstGeom>
          <a:solidFill>
            <a:srgbClr val="D5DCF6"/>
          </a:solidFill>
          <a:ln w="7620">
            <a:solidFill>
              <a:srgbClr val="BBC2DC"/>
            </a:solidFill>
            <a:prstDash val="solid"/>
          </a:ln>
        </p:spPr>
      </p:sp>
      <p:sp>
        <p:nvSpPr>
          <p:cNvPr id="10" name="Text 8"/>
          <p:cNvSpPr/>
          <p:nvPr/>
        </p:nvSpPr>
        <p:spPr>
          <a:xfrm>
            <a:off x="7576661" y="2991803"/>
            <a:ext cx="199072" cy="416481"/>
          </a:xfrm>
          <a:prstGeom prst="rect">
            <a:avLst/>
          </a:prstGeom>
          <a:noFill/>
          <a:ln/>
        </p:spPr>
        <p:txBody>
          <a:bodyPr wrap="none" rtlCol="0" anchor="t"/>
          <a:lstStyle/>
          <a:p>
            <a:pPr marL="0" indent="0" algn="ctr">
              <a:lnSpc>
                <a:spcPts val="3281"/>
              </a:lnSpc>
              <a:buNone/>
            </a:pPr>
            <a:r>
              <a:rPr lang="en-US" sz="2624" b="1" dirty="0">
                <a:solidFill>
                  <a:srgbClr val="3B3535"/>
                </a:solidFill>
                <a:latin typeface="Alexandria" pitchFamily="34" charset="0"/>
                <a:ea typeface="Alexandria" pitchFamily="34" charset="-122"/>
                <a:cs typeface="Alexandria" pitchFamily="34" charset="-120"/>
              </a:rPr>
              <a:t>2</a:t>
            </a:r>
            <a:endParaRPr lang="en-US" sz="2624" dirty="0"/>
          </a:p>
        </p:txBody>
      </p:sp>
      <p:sp>
        <p:nvSpPr>
          <p:cNvPr id="11" name="Text 9"/>
          <p:cNvSpPr/>
          <p:nvPr/>
        </p:nvSpPr>
        <p:spPr>
          <a:xfrm>
            <a:off x="8148399" y="3026450"/>
            <a:ext cx="3475434" cy="347186"/>
          </a:xfrm>
          <a:prstGeom prst="rect">
            <a:avLst/>
          </a:prstGeom>
          <a:noFill/>
          <a:ln/>
        </p:spPr>
        <p:txBody>
          <a:bodyPr wrap="none" rtlCol="0" anchor="t"/>
          <a:lstStyle/>
          <a:p>
            <a:pPr marL="0" indent="0">
              <a:lnSpc>
                <a:spcPts val="2734"/>
              </a:lnSpc>
              <a:buNone/>
            </a:pPr>
            <a:r>
              <a:rPr lang="en-US" sz="2187" b="1" dirty="0">
                <a:solidFill>
                  <a:srgbClr val="3B3535"/>
                </a:solidFill>
                <a:latin typeface="Alexandria" pitchFamily="34" charset="0"/>
                <a:ea typeface="Alexandria" pitchFamily="34" charset="-122"/>
                <a:cs typeface="Alexandria" pitchFamily="34" charset="-120"/>
              </a:rPr>
              <a:t>Increased Independence</a:t>
            </a:r>
            <a:endParaRPr lang="en-US" sz="2187" dirty="0"/>
          </a:p>
        </p:txBody>
      </p:sp>
      <p:sp>
        <p:nvSpPr>
          <p:cNvPr id="12" name="Text 10"/>
          <p:cNvSpPr/>
          <p:nvPr/>
        </p:nvSpPr>
        <p:spPr>
          <a:xfrm>
            <a:off x="8148399" y="3506867"/>
            <a:ext cx="4721781" cy="1066205"/>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The device empowers blind and visually impaired individuals to explore their environments independently.</a:t>
            </a:r>
            <a:endParaRPr lang="en-US" sz="1750" dirty="0"/>
          </a:p>
        </p:txBody>
      </p:sp>
      <p:sp>
        <p:nvSpPr>
          <p:cNvPr id="13" name="Shape 11"/>
          <p:cNvSpPr/>
          <p:nvPr/>
        </p:nvSpPr>
        <p:spPr>
          <a:xfrm>
            <a:off x="1760220" y="4968835"/>
            <a:ext cx="499943" cy="499943"/>
          </a:xfrm>
          <a:prstGeom prst="roundRect">
            <a:avLst>
              <a:gd name="adj" fmla="val 20000"/>
            </a:avLst>
          </a:prstGeom>
          <a:solidFill>
            <a:srgbClr val="D5DCF6"/>
          </a:solidFill>
          <a:ln w="7620">
            <a:solidFill>
              <a:srgbClr val="BBC2DC"/>
            </a:solidFill>
            <a:prstDash val="solid"/>
          </a:ln>
        </p:spPr>
      </p:sp>
      <p:sp>
        <p:nvSpPr>
          <p:cNvPr id="14" name="Text 12"/>
          <p:cNvSpPr/>
          <p:nvPr/>
        </p:nvSpPr>
        <p:spPr>
          <a:xfrm>
            <a:off x="1910477" y="5010507"/>
            <a:ext cx="199311" cy="416481"/>
          </a:xfrm>
          <a:prstGeom prst="rect">
            <a:avLst/>
          </a:prstGeom>
          <a:noFill/>
          <a:ln/>
        </p:spPr>
        <p:txBody>
          <a:bodyPr wrap="none" rtlCol="0" anchor="t"/>
          <a:lstStyle/>
          <a:p>
            <a:pPr marL="0" indent="0" algn="ctr">
              <a:lnSpc>
                <a:spcPts val="3281"/>
              </a:lnSpc>
              <a:buNone/>
            </a:pPr>
            <a:r>
              <a:rPr lang="en-US" sz="2624" b="1" dirty="0">
                <a:solidFill>
                  <a:srgbClr val="3B3535"/>
                </a:solidFill>
                <a:latin typeface="Alexandria" pitchFamily="34" charset="0"/>
                <a:ea typeface="Alexandria" pitchFamily="34" charset="-122"/>
                <a:cs typeface="Alexandria" pitchFamily="34" charset="-120"/>
              </a:rPr>
              <a:t>3</a:t>
            </a:r>
            <a:endParaRPr lang="en-US" sz="2624" dirty="0"/>
          </a:p>
        </p:txBody>
      </p:sp>
      <p:sp>
        <p:nvSpPr>
          <p:cNvPr id="15" name="Text 13"/>
          <p:cNvSpPr/>
          <p:nvPr/>
        </p:nvSpPr>
        <p:spPr>
          <a:xfrm>
            <a:off x="2482334" y="5045154"/>
            <a:ext cx="2777490" cy="347186"/>
          </a:xfrm>
          <a:prstGeom prst="rect">
            <a:avLst/>
          </a:prstGeom>
          <a:noFill/>
          <a:ln/>
        </p:spPr>
        <p:txBody>
          <a:bodyPr wrap="none" rtlCol="0" anchor="t"/>
          <a:lstStyle/>
          <a:p>
            <a:pPr marL="0" indent="0">
              <a:lnSpc>
                <a:spcPts val="2734"/>
              </a:lnSpc>
              <a:buNone/>
            </a:pPr>
            <a:r>
              <a:rPr lang="en-US" sz="2187" b="1" dirty="0">
                <a:solidFill>
                  <a:srgbClr val="3B3535"/>
                </a:solidFill>
                <a:latin typeface="Alexandria" pitchFamily="34" charset="0"/>
                <a:ea typeface="Alexandria" pitchFamily="34" charset="-122"/>
                <a:cs typeface="Alexandria" pitchFamily="34" charset="-120"/>
              </a:rPr>
              <a:t>Improved Safety</a:t>
            </a:r>
            <a:endParaRPr lang="en-US" sz="2187" dirty="0"/>
          </a:p>
        </p:txBody>
      </p:sp>
      <p:sp>
        <p:nvSpPr>
          <p:cNvPr id="16" name="Text 14"/>
          <p:cNvSpPr/>
          <p:nvPr/>
        </p:nvSpPr>
        <p:spPr>
          <a:xfrm>
            <a:off x="2482334" y="5525572"/>
            <a:ext cx="4721781" cy="1066205"/>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The Object Detector Stick helps users avoid hazards and navigate unfamiliar or changing environments safely.</a:t>
            </a:r>
            <a:endParaRPr lang="en-US" sz="1750" dirty="0"/>
          </a:p>
        </p:txBody>
      </p:sp>
      <p:sp>
        <p:nvSpPr>
          <p:cNvPr id="17" name="Shape 15"/>
          <p:cNvSpPr/>
          <p:nvPr/>
        </p:nvSpPr>
        <p:spPr>
          <a:xfrm>
            <a:off x="7426285" y="4968835"/>
            <a:ext cx="499943" cy="499943"/>
          </a:xfrm>
          <a:prstGeom prst="roundRect">
            <a:avLst>
              <a:gd name="adj" fmla="val 20000"/>
            </a:avLst>
          </a:prstGeom>
          <a:solidFill>
            <a:srgbClr val="D5DCF6"/>
          </a:solidFill>
          <a:ln w="7620">
            <a:solidFill>
              <a:srgbClr val="BBC2DC"/>
            </a:solidFill>
            <a:prstDash val="solid"/>
          </a:ln>
        </p:spPr>
      </p:sp>
      <p:sp>
        <p:nvSpPr>
          <p:cNvPr id="18" name="Text 16"/>
          <p:cNvSpPr/>
          <p:nvPr/>
        </p:nvSpPr>
        <p:spPr>
          <a:xfrm>
            <a:off x="7575709" y="5010507"/>
            <a:ext cx="200978" cy="416481"/>
          </a:xfrm>
          <a:prstGeom prst="rect">
            <a:avLst/>
          </a:prstGeom>
          <a:noFill/>
          <a:ln/>
        </p:spPr>
        <p:txBody>
          <a:bodyPr wrap="none" rtlCol="0" anchor="t"/>
          <a:lstStyle/>
          <a:p>
            <a:pPr marL="0" indent="0" algn="ctr">
              <a:lnSpc>
                <a:spcPts val="3281"/>
              </a:lnSpc>
              <a:buNone/>
            </a:pPr>
            <a:r>
              <a:rPr lang="en-US" sz="2624" b="1" dirty="0">
                <a:solidFill>
                  <a:srgbClr val="3B3535"/>
                </a:solidFill>
                <a:latin typeface="Alexandria" pitchFamily="34" charset="0"/>
                <a:ea typeface="Alexandria" pitchFamily="34" charset="-122"/>
                <a:cs typeface="Alexandria" pitchFamily="34" charset="-120"/>
              </a:rPr>
              <a:t>4</a:t>
            </a:r>
            <a:endParaRPr lang="en-US" sz="2624" dirty="0"/>
          </a:p>
        </p:txBody>
      </p:sp>
      <p:sp>
        <p:nvSpPr>
          <p:cNvPr id="19" name="Text 17"/>
          <p:cNvSpPr/>
          <p:nvPr/>
        </p:nvSpPr>
        <p:spPr>
          <a:xfrm>
            <a:off x="8148399" y="5045154"/>
            <a:ext cx="2777490" cy="347186"/>
          </a:xfrm>
          <a:prstGeom prst="rect">
            <a:avLst/>
          </a:prstGeom>
          <a:noFill/>
          <a:ln/>
        </p:spPr>
        <p:txBody>
          <a:bodyPr wrap="none" rtlCol="0" anchor="t"/>
          <a:lstStyle/>
          <a:p>
            <a:pPr marL="0" indent="0">
              <a:lnSpc>
                <a:spcPts val="2734"/>
              </a:lnSpc>
              <a:buNone/>
            </a:pPr>
            <a:r>
              <a:rPr lang="en-US" sz="2187" b="1" dirty="0">
                <a:solidFill>
                  <a:srgbClr val="3B3535"/>
                </a:solidFill>
                <a:latin typeface="Alexandria" pitchFamily="34" charset="0"/>
                <a:ea typeface="Alexandria" pitchFamily="34" charset="-122"/>
                <a:cs typeface="Alexandria" pitchFamily="34" charset="-120"/>
              </a:rPr>
              <a:t>Reduced Anxiety</a:t>
            </a:r>
            <a:endParaRPr lang="en-US" sz="2187" dirty="0"/>
          </a:p>
        </p:txBody>
      </p:sp>
      <p:sp>
        <p:nvSpPr>
          <p:cNvPr id="20" name="Text 18"/>
          <p:cNvSpPr/>
          <p:nvPr/>
        </p:nvSpPr>
        <p:spPr>
          <a:xfrm>
            <a:off x="8148399" y="5525572"/>
            <a:ext cx="4721781" cy="1066205"/>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The device's intuitive feedback helps alleviate the stress and uncertainty often associated with mobility challenges.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1080968"/>
            <a:ext cx="11109960" cy="1388745"/>
          </a:xfrm>
          <a:prstGeom prst="rect">
            <a:avLst/>
          </a:prstGeom>
          <a:noFill/>
          <a:ln/>
        </p:spPr>
        <p:txBody>
          <a:bodyPr wrap="square" rtlCol="0" anchor="t"/>
          <a:lstStyle/>
          <a:p>
            <a:pPr marL="0" indent="0">
              <a:lnSpc>
                <a:spcPts val="5468"/>
              </a:lnSpc>
              <a:buNone/>
            </a:pPr>
            <a:r>
              <a:rPr lang="en-US" sz="4374" b="1" dirty="0">
                <a:solidFill>
                  <a:srgbClr val="1F1E1E"/>
                </a:solidFill>
                <a:latin typeface="Alexandria" pitchFamily="34" charset="0"/>
                <a:ea typeface="Alexandria" pitchFamily="34" charset="-122"/>
                <a:cs typeface="Alexandria" pitchFamily="34" charset="-120"/>
              </a:rPr>
              <a:t>Customization and Personalization Options</a:t>
            </a:r>
            <a:endParaRPr lang="en-US" sz="4374" dirty="0"/>
          </a:p>
        </p:txBody>
      </p:sp>
      <p:sp>
        <p:nvSpPr>
          <p:cNvPr id="5" name="Shape 3"/>
          <p:cNvSpPr/>
          <p:nvPr/>
        </p:nvSpPr>
        <p:spPr>
          <a:xfrm>
            <a:off x="1760220" y="2914055"/>
            <a:ext cx="5443895" cy="2006203"/>
          </a:xfrm>
          <a:prstGeom prst="roundRect">
            <a:avLst>
              <a:gd name="adj" fmla="val 4984"/>
            </a:avLst>
          </a:prstGeom>
          <a:solidFill>
            <a:srgbClr val="D5DCF6"/>
          </a:solidFill>
          <a:ln w="7620">
            <a:solidFill>
              <a:srgbClr val="BBC2DC"/>
            </a:solidFill>
            <a:prstDash val="solid"/>
          </a:ln>
        </p:spPr>
      </p:sp>
      <p:sp>
        <p:nvSpPr>
          <p:cNvPr id="6" name="Text 4"/>
          <p:cNvSpPr/>
          <p:nvPr/>
        </p:nvSpPr>
        <p:spPr>
          <a:xfrm>
            <a:off x="1990011" y="3143845"/>
            <a:ext cx="2777490" cy="347186"/>
          </a:xfrm>
          <a:prstGeom prst="rect">
            <a:avLst/>
          </a:prstGeom>
          <a:noFill/>
          <a:ln/>
        </p:spPr>
        <p:txBody>
          <a:bodyPr wrap="none" rtlCol="0" anchor="t"/>
          <a:lstStyle/>
          <a:p>
            <a:pPr marL="0" indent="0">
              <a:lnSpc>
                <a:spcPts val="2734"/>
              </a:lnSpc>
              <a:buNone/>
            </a:pPr>
            <a:r>
              <a:rPr lang="en-US" sz="2187" b="1" dirty="0">
                <a:solidFill>
                  <a:srgbClr val="3B3535"/>
                </a:solidFill>
                <a:latin typeface="Alexandria" pitchFamily="34" charset="0"/>
                <a:ea typeface="Alexandria" pitchFamily="34" charset="-122"/>
                <a:cs typeface="Alexandria" pitchFamily="34" charset="-120"/>
              </a:rPr>
              <a:t>Adjustable Strap</a:t>
            </a:r>
            <a:endParaRPr lang="en-US" sz="2187" dirty="0"/>
          </a:p>
        </p:txBody>
      </p:sp>
      <p:sp>
        <p:nvSpPr>
          <p:cNvPr id="7" name="Text 5"/>
          <p:cNvSpPr/>
          <p:nvPr/>
        </p:nvSpPr>
        <p:spPr>
          <a:xfrm>
            <a:off x="1990011" y="3624263"/>
            <a:ext cx="4984313" cy="1066205"/>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The device's wrist strap can be easily adjusted to ensure a comfortable and secure fit for users of all sizes.</a:t>
            </a:r>
            <a:endParaRPr lang="en-US" sz="1750" dirty="0"/>
          </a:p>
        </p:txBody>
      </p:sp>
      <p:sp>
        <p:nvSpPr>
          <p:cNvPr id="8" name="Shape 6"/>
          <p:cNvSpPr/>
          <p:nvPr/>
        </p:nvSpPr>
        <p:spPr>
          <a:xfrm>
            <a:off x="7426285" y="2914055"/>
            <a:ext cx="5443895" cy="2006203"/>
          </a:xfrm>
          <a:prstGeom prst="roundRect">
            <a:avLst>
              <a:gd name="adj" fmla="val 4984"/>
            </a:avLst>
          </a:prstGeom>
          <a:solidFill>
            <a:srgbClr val="D5DCF6"/>
          </a:solidFill>
          <a:ln w="7620">
            <a:solidFill>
              <a:srgbClr val="BBC2DC"/>
            </a:solidFill>
            <a:prstDash val="solid"/>
          </a:ln>
        </p:spPr>
      </p:sp>
      <p:sp>
        <p:nvSpPr>
          <p:cNvPr id="9" name="Text 7"/>
          <p:cNvSpPr/>
          <p:nvPr/>
        </p:nvSpPr>
        <p:spPr>
          <a:xfrm>
            <a:off x="7656076" y="3143845"/>
            <a:ext cx="4596051" cy="347186"/>
          </a:xfrm>
          <a:prstGeom prst="rect">
            <a:avLst/>
          </a:prstGeom>
          <a:noFill/>
          <a:ln/>
        </p:spPr>
        <p:txBody>
          <a:bodyPr wrap="none" rtlCol="0" anchor="t"/>
          <a:lstStyle/>
          <a:p>
            <a:pPr marL="0" indent="0">
              <a:lnSpc>
                <a:spcPts val="2734"/>
              </a:lnSpc>
              <a:buNone/>
            </a:pPr>
            <a:r>
              <a:rPr lang="en-US" sz="2187" b="1" dirty="0">
                <a:solidFill>
                  <a:srgbClr val="3B3535"/>
                </a:solidFill>
                <a:latin typeface="Alexandria" pitchFamily="34" charset="0"/>
                <a:ea typeface="Alexandria" pitchFamily="34" charset="-122"/>
                <a:cs typeface="Alexandria" pitchFamily="34" charset="-120"/>
              </a:rPr>
              <a:t>Customizable Vibration Patterns</a:t>
            </a:r>
            <a:endParaRPr lang="en-US" sz="2187" dirty="0"/>
          </a:p>
        </p:txBody>
      </p:sp>
      <p:sp>
        <p:nvSpPr>
          <p:cNvPr id="10" name="Text 8"/>
          <p:cNvSpPr/>
          <p:nvPr/>
        </p:nvSpPr>
        <p:spPr>
          <a:xfrm>
            <a:off x="7656076" y="3624263"/>
            <a:ext cx="4984313" cy="1066205"/>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Users can personalize the vibration patterns to suit their individual preferences and needs.</a:t>
            </a:r>
            <a:endParaRPr lang="en-US" sz="1750" dirty="0"/>
          </a:p>
        </p:txBody>
      </p:sp>
      <p:sp>
        <p:nvSpPr>
          <p:cNvPr id="11" name="Shape 9"/>
          <p:cNvSpPr/>
          <p:nvPr/>
        </p:nvSpPr>
        <p:spPr>
          <a:xfrm>
            <a:off x="1760220" y="5142428"/>
            <a:ext cx="5443895" cy="2006203"/>
          </a:xfrm>
          <a:prstGeom prst="roundRect">
            <a:avLst>
              <a:gd name="adj" fmla="val 4984"/>
            </a:avLst>
          </a:prstGeom>
          <a:solidFill>
            <a:srgbClr val="D5DCF6"/>
          </a:solidFill>
          <a:ln w="7620">
            <a:solidFill>
              <a:srgbClr val="BBC2DC"/>
            </a:solidFill>
            <a:prstDash val="solid"/>
          </a:ln>
        </p:spPr>
      </p:sp>
      <p:sp>
        <p:nvSpPr>
          <p:cNvPr id="12" name="Text 10"/>
          <p:cNvSpPr/>
          <p:nvPr/>
        </p:nvSpPr>
        <p:spPr>
          <a:xfrm>
            <a:off x="1990011" y="5372219"/>
            <a:ext cx="2777490" cy="347186"/>
          </a:xfrm>
          <a:prstGeom prst="rect">
            <a:avLst/>
          </a:prstGeom>
          <a:noFill/>
          <a:ln/>
        </p:spPr>
        <p:txBody>
          <a:bodyPr wrap="none" rtlCol="0" anchor="t"/>
          <a:lstStyle/>
          <a:p>
            <a:pPr marL="0" indent="0">
              <a:lnSpc>
                <a:spcPts val="2734"/>
              </a:lnSpc>
              <a:buNone/>
            </a:pPr>
            <a:r>
              <a:rPr lang="en-US" sz="2187" b="1" dirty="0">
                <a:solidFill>
                  <a:srgbClr val="3B3535"/>
                </a:solidFill>
                <a:latin typeface="Alexandria" pitchFamily="34" charset="0"/>
                <a:ea typeface="Alexandria" pitchFamily="34" charset="-122"/>
                <a:cs typeface="Alexandria" pitchFamily="34" charset="-120"/>
              </a:rPr>
              <a:t>Companion App</a:t>
            </a:r>
            <a:endParaRPr lang="en-US" sz="2187" dirty="0"/>
          </a:p>
        </p:txBody>
      </p:sp>
      <p:sp>
        <p:nvSpPr>
          <p:cNvPr id="13" name="Text 11"/>
          <p:cNvSpPr/>
          <p:nvPr/>
        </p:nvSpPr>
        <p:spPr>
          <a:xfrm>
            <a:off x="1990011" y="5852636"/>
            <a:ext cx="4984313" cy="1066205"/>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A dedicated mobile app allows users to customize settings, monitor device performance, and receive updates.</a:t>
            </a:r>
            <a:endParaRPr lang="en-US" sz="1750" dirty="0"/>
          </a:p>
        </p:txBody>
      </p:sp>
      <p:sp>
        <p:nvSpPr>
          <p:cNvPr id="14" name="Shape 12"/>
          <p:cNvSpPr/>
          <p:nvPr/>
        </p:nvSpPr>
        <p:spPr>
          <a:xfrm>
            <a:off x="7426285" y="5142428"/>
            <a:ext cx="5443895" cy="2006203"/>
          </a:xfrm>
          <a:prstGeom prst="roundRect">
            <a:avLst>
              <a:gd name="adj" fmla="val 4984"/>
            </a:avLst>
          </a:prstGeom>
          <a:solidFill>
            <a:srgbClr val="D5DCF6"/>
          </a:solidFill>
          <a:ln w="7620">
            <a:solidFill>
              <a:srgbClr val="BBC2DC"/>
            </a:solidFill>
            <a:prstDash val="solid"/>
          </a:ln>
        </p:spPr>
      </p:sp>
      <p:sp>
        <p:nvSpPr>
          <p:cNvPr id="15" name="Text 13"/>
          <p:cNvSpPr/>
          <p:nvPr/>
        </p:nvSpPr>
        <p:spPr>
          <a:xfrm>
            <a:off x="7656076" y="5372219"/>
            <a:ext cx="3491508" cy="347186"/>
          </a:xfrm>
          <a:prstGeom prst="rect">
            <a:avLst/>
          </a:prstGeom>
          <a:noFill/>
          <a:ln/>
        </p:spPr>
        <p:txBody>
          <a:bodyPr wrap="none" rtlCol="0" anchor="t"/>
          <a:lstStyle/>
          <a:p>
            <a:pPr marL="0" indent="0">
              <a:lnSpc>
                <a:spcPts val="2734"/>
              </a:lnSpc>
              <a:buNone/>
            </a:pPr>
            <a:r>
              <a:rPr lang="en-US" sz="2187" b="1" dirty="0">
                <a:solidFill>
                  <a:srgbClr val="3B3535"/>
                </a:solidFill>
                <a:latin typeface="Alexandria" pitchFamily="34" charset="0"/>
                <a:ea typeface="Alexandria" pitchFamily="34" charset="-122"/>
                <a:cs typeface="Alexandria" pitchFamily="34" charset="-120"/>
              </a:rPr>
              <a:t>Interchangeable Sensors</a:t>
            </a:r>
            <a:endParaRPr lang="en-US" sz="2187" dirty="0"/>
          </a:p>
        </p:txBody>
      </p:sp>
      <p:sp>
        <p:nvSpPr>
          <p:cNvPr id="16" name="Text 14"/>
          <p:cNvSpPr/>
          <p:nvPr/>
        </p:nvSpPr>
        <p:spPr>
          <a:xfrm>
            <a:off x="7656076" y="5852636"/>
            <a:ext cx="4984313" cy="1066205"/>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The modular design enables users to swap out sensors, such as infrared or laser-based, to suit their environment.</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1691878"/>
            <a:ext cx="11109960" cy="1388745"/>
          </a:xfrm>
          <a:prstGeom prst="rect">
            <a:avLst/>
          </a:prstGeom>
          <a:noFill/>
          <a:ln/>
        </p:spPr>
        <p:txBody>
          <a:bodyPr wrap="square" rtlCol="0" anchor="t"/>
          <a:lstStyle/>
          <a:p>
            <a:pPr marL="0" indent="0">
              <a:lnSpc>
                <a:spcPts val="5468"/>
              </a:lnSpc>
              <a:buNone/>
            </a:pPr>
            <a:r>
              <a:rPr lang="en-US" sz="4374" b="1" dirty="0">
                <a:solidFill>
                  <a:srgbClr val="1F1E1E"/>
                </a:solidFill>
                <a:latin typeface="Alexandria" pitchFamily="34" charset="0"/>
                <a:ea typeface="Alexandria" pitchFamily="34" charset="-122"/>
                <a:cs typeface="Alexandria" pitchFamily="34" charset="-120"/>
              </a:rPr>
              <a:t>Comparison to Other Assistive Technologies</a:t>
            </a:r>
            <a:endParaRPr lang="en-US" sz="4374" dirty="0"/>
          </a:p>
        </p:txBody>
      </p:sp>
      <p:sp>
        <p:nvSpPr>
          <p:cNvPr id="5" name="Text 3"/>
          <p:cNvSpPr/>
          <p:nvPr/>
        </p:nvSpPr>
        <p:spPr>
          <a:xfrm>
            <a:off x="1760220" y="3636050"/>
            <a:ext cx="2777490" cy="347186"/>
          </a:xfrm>
          <a:prstGeom prst="rect">
            <a:avLst/>
          </a:prstGeom>
          <a:noFill/>
          <a:ln/>
        </p:spPr>
        <p:txBody>
          <a:bodyPr wrap="none" rtlCol="0" anchor="t"/>
          <a:lstStyle/>
          <a:p>
            <a:pPr marL="0" indent="0">
              <a:lnSpc>
                <a:spcPts val="2734"/>
              </a:lnSpc>
              <a:buNone/>
            </a:pPr>
            <a:r>
              <a:rPr lang="en-US" sz="2187" b="1" dirty="0">
                <a:solidFill>
                  <a:srgbClr val="1F1E1E"/>
                </a:solidFill>
                <a:latin typeface="Alexandria" pitchFamily="34" charset="0"/>
                <a:ea typeface="Alexandria" pitchFamily="34" charset="-122"/>
                <a:cs typeface="Alexandria" pitchFamily="34" charset="-120"/>
              </a:rPr>
              <a:t>White Canes</a:t>
            </a:r>
            <a:endParaRPr lang="en-US" sz="2187" dirty="0"/>
          </a:p>
        </p:txBody>
      </p:sp>
      <p:sp>
        <p:nvSpPr>
          <p:cNvPr id="6" name="Text 4"/>
          <p:cNvSpPr/>
          <p:nvPr/>
        </p:nvSpPr>
        <p:spPr>
          <a:xfrm>
            <a:off x="1760220" y="4205407"/>
            <a:ext cx="3341608" cy="1777008"/>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The Object Detector Stick offers greater range and advanced obstacle detection capabilities compared to traditional white canes.</a:t>
            </a:r>
            <a:endParaRPr lang="en-US" sz="1750" dirty="0"/>
          </a:p>
        </p:txBody>
      </p:sp>
      <p:sp>
        <p:nvSpPr>
          <p:cNvPr id="7" name="Text 5"/>
          <p:cNvSpPr/>
          <p:nvPr/>
        </p:nvSpPr>
        <p:spPr>
          <a:xfrm>
            <a:off x="5651421" y="3636050"/>
            <a:ext cx="2777490" cy="347186"/>
          </a:xfrm>
          <a:prstGeom prst="rect">
            <a:avLst/>
          </a:prstGeom>
          <a:noFill/>
          <a:ln/>
        </p:spPr>
        <p:txBody>
          <a:bodyPr wrap="none" rtlCol="0" anchor="t"/>
          <a:lstStyle/>
          <a:p>
            <a:pPr marL="0" indent="0">
              <a:lnSpc>
                <a:spcPts val="2734"/>
              </a:lnSpc>
              <a:buNone/>
            </a:pPr>
            <a:r>
              <a:rPr lang="en-US" sz="2187" b="1" dirty="0">
                <a:solidFill>
                  <a:srgbClr val="1F1E1E"/>
                </a:solidFill>
                <a:latin typeface="Alexandria" pitchFamily="34" charset="0"/>
                <a:ea typeface="Alexandria" pitchFamily="34" charset="-122"/>
                <a:cs typeface="Alexandria" pitchFamily="34" charset="-120"/>
              </a:rPr>
              <a:t>Guide Dogs</a:t>
            </a:r>
            <a:endParaRPr lang="en-US" sz="2187" dirty="0"/>
          </a:p>
        </p:txBody>
      </p:sp>
      <p:sp>
        <p:nvSpPr>
          <p:cNvPr id="8" name="Text 6"/>
          <p:cNvSpPr/>
          <p:nvPr/>
        </p:nvSpPr>
        <p:spPr>
          <a:xfrm>
            <a:off x="5651421" y="4205407"/>
            <a:ext cx="3341608" cy="1777008"/>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The device provides an alternative solution for individuals who may not have access to or prefer not to use guide dogs.</a:t>
            </a:r>
            <a:endParaRPr lang="en-US" sz="1750" dirty="0"/>
          </a:p>
        </p:txBody>
      </p:sp>
      <p:sp>
        <p:nvSpPr>
          <p:cNvPr id="9" name="Text 7"/>
          <p:cNvSpPr/>
          <p:nvPr/>
        </p:nvSpPr>
        <p:spPr>
          <a:xfrm>
            <a:off x="9542621" y="3636050"/>
            <a:ext cx="2979301" cy="347186"/>
          </a:xfrm>
          <a:prstGeom prst="rect">
            <a:avLst/>
          </a:prstGeom>
          <a:noFill/>
          <a:ln/>
        </p:spPr>
        <p:txBody>
          <a:bodyPr wrap="none" rtlCol="0" anchor="t"/>
          <a:lstStyle/>
          <a:p>
            <a:pPr marL="0" indent="0">
              <a:lnSpc>
                <a:spcPts val="2734"/>
              </a:lnSpc>
              <a:buNone/>
            </a:pPr>
            <a:r>
              <a:rPr lang="en-US" sz="2187" b="1" dirty="0">
                <a:solidFill>
                  <a:srgbClr val="1F1E1E"/>
                </a:solidFill>
                <a:latin typeface="Alexandria" pitchFamily="34" charset="0"/>
                <a:ea typeface="Alexandria" pitchFamily="34" charset="-122"/>
                <a:cs typeface="Alexandria" pitchFamily="34" charset="-120"/>
              </a:rPr>
              <a:t>GPS Navigation Apps</a:t>
            </a:r>
            <a:endParaRPr lang="en-US" sz="2187" dirty="0"/>
          </a:p>
        </p:txBody>
      </p:sp>
      <p:sp>
        <p:nvSpPr>
          <p:cNvPr id="10" name="Text 8"/>
          <p:cNvSpPr/>
          <p:nvPr/>
        </p:nvSpPr>
        <p:spPr>
          <a:xfrm>
            <a:off x="9542621" y="4205407"/>
            <a:ext cx="3341608" cy="2132409"/>
          </a:xfrm>
          <a:prstGeom prst="rect">
            <a:avLst/>
          </a:prstGeom>
          <a:noFill/>
          <a:ln/>
        </p:spPr>
        <p:txBody>
          <a:bodyPr wrap="square" rtlCol="0" anchor="t"/>
          <a:lstStyle/>
          <a:p>
            <a:pPr marL="0" indent="0">
              <a:lnSpc>
                <a:spcPts val="2799"/>
              </a:lnSpc>
              <a:buNone/>
            </a:pPr>
            <a:r>
              <a:rPr lang="en-US" sz="1750" dirty="0">
                <a:solidFill>
                  <a:srgbClr val="3B3535"/>
                </a:solidFill>
                <a:latin typeface="Sora" pitchFamily="34" charset="0"/>
                <a:ea typeface="Sora" pitchFamily="34" charset="-122"/>
                <a:cs typeface="Sora" pitchFamily="34" charset="-120"/>
              </a:rPr>
              <a:t>The Object Detector Stick complements GPS-based navigation by providing real-time environmental awareness and haptic feedback.</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sp>
        <p:nvSpPr>
          <p:cNvPr id="4" name="Text 2"/>
          <p:cNvSpPr/>
          <p:nvPr/>
        </p:nvSpPr>
        <p:spPr>
          <a:xfrm>
            <a:off x="1760220" y="1676638"/>
            <a:ext cx="6517958" cy="694373"/>
          </a:xfrm>
          <a:prstGeom prst="rect">
            <a:avLst/>
          </a:prstGeom>
          <a:noFill/>
          <a:ln/>
        </p:spPr>
        <p:txBody>
          <a:bodyPr wrap="none" rtlCol="0" anchor="t"/>
          <a:lstStyle/>
          <a:p>
            <a:pPr marL="0" indent="0">
              <a:lnSpc>
                <a:spcPts val="5468"/>
              </a:lnSpc>
              <a:buNone/>
            </a:pPr>
            <a:r>
              <a:rPr lang="en-US" sz="4374" b="1" dirty="0">
                <a:solidFill>
                  <a:srgbClr val="1F1E1E"/>
                </a:solidFill>
                <a:latin typeface="Alexandria" pitchFamily="34" charset="0"/>
                <a:ea typeface="Alexandria" pitchFamily="34" charset="-122"/>
                <a:cs typeface="Alexandria" pitchFamily="34" charset="-120"/>
              </a:rPr>
              <a:t>Pricing and Availability</a:t>
            </a:r>
            <a:endParaRPr lang="en-US" sz="4374" dirty="0"/>
          </a:p>
        </p:txBody>
      </p:sp>
      <p:pic>
        <p:nvPicPr>
          <p:cNvPr id="5" name="Image 0" descr="preencoded.png"/>
          <p:cNvPicPr>
            <a:picLocks noChangeAspect="1"/>
          </p:cNvPicPr>
          <p:nvPr/>
        </p:nvPicPr>
        <p:blipFill>
          <a:blip r:embed="rId3"/>
          <a:stretch>
            <a:fillRect/>
          </a:stretch>
        </p:blipFill>
        <p:spPr>
          <a:xfrm>
            <a:off x="1760220" y="2815352"/>
            <a:ext cx="555427" cy="555427"/>
          </a:xfrm>
          <a:prstGeom prst="rect">
            <a:avLst/>
          </a:prstGeom>
        </p:spPr>
      </p:pic>
      <p:sp>
        <p:nvSpPr>
          <p:cNvPr id="6" name="Text 3"/>
          <p:cNvSpPr/>
          <p:nvPr/>
        </p:nvSpPr>
        <p:spPr>
          <a:xfrm>
            <a:off x="1760220" y="3592949"/>
            <a:ext cx="2527459" cy="347186"/>
          </a:xfrm>
          <a:prstGeom prst="rect">
            <a:avLst/>
          </a:prstGeom>
          <a:noFill/>
          <a:ln/>
        </p:spPr>
        <p:txBody>
          <a:bodyPr wrap="none" rtlCol="0" anchor="t"/>
          <a:lstStyle/>
          <a:p>
            <a:pPr marL="0" indent="0" algn="l">
              <a:lnSpc>
                <a:spcPts val="2734"/>
              </a:lnSpc>
              <a:buNone/>
            </a:pPr>
            <a:r>
              <a:rPr lang="en-US" sz="2187" b="1" dirty="0">
                <a:solidFill>
                  <a:srgbClr val="3B3535"/>
                </a:solidFill>
                <a:latin typeface="Alexandria" pitchFamily="34" charset="0"/>
                <a:ea typeface="Alexandria" pitchFamily="34" charset="-122"/>
                <a:cs typeface="Alexandria" pitchFamily="34" charset="-120"/>
              </a:rPr>
              <a:t>Affordable</a:t>
            </a:r>
            <a:endParaRPr lang="en-US" sz="2187" dirty="0"/>
          </a:p>
        </p:txBody>
      </p:sp>
      <p:sp>
        <p:nvSpPr>
          <p:cNvPr id="7" name="Text 4"/>
          <p:cNvSpPr/>
          <p:nvPr/>
        </p:nvSpPr>
        <p:spPr>
          <a:xfrm>
            <a:off x="1760220" y="4073366"/>
            <a:ext cx="2527459" cy="2132409"/>
          </a:xfrm>
          <a:prstGeom prst="rect">
            <a:avLst/>
          </a:prstGeom>
          <a:noFill/>
          <a:ln/>
        </p:spPr>
        <p:txBody>
          <a:bodyPr wrap="square" rtlCol="0" anchor="t"/>
          <a:lstStyle/>
          <a:p>
            <a:pPr marL="0" indent="0" algn="l">
              <a:lnSpc>
                <a:spcPts val="2799"/>
              </a:lnSpc>
              <a:buNone/>
            </a:pPr>
            <a:r>
              <a:rPr lang="en-US" sz="1750" dirty="0">
                <a:solidFill>
                  <a:srgbClr val="3B3535"/>
                </a:solidFill>
                <a:latin typeface="Sora" pitchFamily="34" charset="0"/>
                <a:ea typeface="Sora" pitchFamily="34" charset="-122"/>
                <a:cs typeface="Sora" pitchFamily="34" charset="-120"/>
              </a:rPr>
              <a:t>The Object Detector Stick is priced competitively to ensure accessibility for a wide range of users.</a:t>
            </a:r>
            <a:endParaRPr lang="en-US" sz="1750" dirty="0"/>
          </a:p>
        </p:txBody>
      </p:sp>
      <p:pic>
        <p:nvPicPr>
          <p:cNvPr id="8" name="Image 1" descr="preencoded.png"/>
          <p:cNvPicPr>
            <a:picLocks noChangeAspect="1"/>
          </p:cNvPicPr>
          <p:nvPr/>
        </p:nvPicPr>
        <p:blipFill>
          <a:blip r:embed="rId4"/>
          <a:stretch>
            <a:fillRect/>
          </a:stretch>
        </p:blipFill>
        <p:spPr>
          <a:xfrm>
            <a:off x="4620935" y="2815352"/>
            <a:ext cx="555427" cy="555427"/>
          </a:xfrm>
          <a:prstGeom prst="rect">
            <a:avLst/>
          </a:prstGeom>
        </p:spPr>
      </p:pic>
      <p:sp>
        <p:nvSpPr>
          <p:cNvPr id="9" name="Text 5"/>
          <p:cNvSpPr/>
          <p:nvPr/>
        </p:nvSpPr>
        <p:spPr>
          <a:xfrm>
            <a:off x="4620935" y="3592949"/>
            <a:ext cx="2527578" cy="694373"/>
          </a:xfrm>
          <a:prstGeom prst="rect">
            <a:avLst/>
          </a:prstGeom>
          <a:noFill/>
          <a:ln/>
        </p:spPr>
        <p:txBody>
          <a:bodyPr wrap="square" rtlCol="0" anchor="t"/>
          <a:lstStyle/>
          <a:p>
            <a:pPr marL="0" indent="0" algn="l">
              <a:lnSpc>
                <a:spcPts val="2734"/>
              </a:lnSpc>
              <a:buNone/>
            </a:pPr>
            <a:r>
              <a:rPr lang="en-US" sz="2187" b="1" dirty="0">
                <a:solidFill>
                  <a:srgbClr val="3B3535"/>
                </a:solidFill>
                <a:latin typeface="Alexandria" pitchFamily="34" charset="0"/>
                <a:ea typeface="Alexandria" pitchFamily="34" charset="-122"/>
                <a:cs typeface="Alexandria" pitchFamily="34" charset="-120"/>
              </a:rPr>
              <a:t>Global Availability</a:t>
            </a:r>
            <a:endParaRPr lang="en-US" sz="2187" dirty="0"/>
          </a:p>
        </p:txBody>
      </p:sp>
      <p:sp>
        <p:nvSpPr>
          <p:cNvPr id="10" name="Text 6"/>
          <p:cNvSpPr/>
          <p:nvPr/>
        </p:nvSpPr>
        <p:spPr>
          <a:xfrm>
            <a:off x="4620935" y="4420553"/>
            <a:ext cx="2527578" cy="1777008"/>
          </a:xfrm>
          <a:prstGeom prst="rect">
            <a:avLst/>
          </a:prstGeom>
          <a:noFill/>
          <a:ln/>
        </p:spPr>
        <p:txBody>
          <a:bodyPr wrap="square" rtlCol="0" anchor="t"/>
          <a:lstStyle/>
          <a:p>
            <a:pPr marL="0" indent="0" algn="l">
              <a:lnSpc>
                <a:spcPts val="2799"/>
              </a:lnSpc>
              <a:buNone/>
            </a:pPr>
            <a:r>
              <a:rPr lang="en-US" sz="1750" dirty="0">
                <a:solidFill>
                  <a:srgbClr val="3B3535"/>
                </a:solidFill>
                <a:latin typeface="Sora" pitchFamily="34" charset="0"/>
                <a:ea typeface="Sora" pitchFamily="34" charset="-122"/>
                <a:cs typeface="Sora" pitchFamily="34" charset="-120"/>
              </a:rPr>
              <a:t>The device is available for purchase through a network of authorized retailers and online platforms.</a:t>
            </a:r>
            <a:endParaRPr lang="en-US" sz="1750" dirty="0"/>
          </a:p>
        </p:txBody>
      </p:sp>
      <p:pic>
        <p:nvPicPr>
          <p:cNvPr id="11" name="Image 2" descr="preencoded.png"/>
          <p:cNvPicPr>
            <a:picLocks noChangeAspect="1"/>
          </p:cNvPicPr>
          <p:nvPr/>
        </p:nvPicPr>
        <p:blipFill>
          <a:blip r:embed="rId5"/>
          <a:stretch>
            <a:fillRect/>
          </a:stretch>
        </p:blipFill>
        <p:spPr>
          <a:xfrm>
            <a:off x="7481768" y="2815352"/>
            <a:ext cx="555427" cy="555427"/>
          </a:xfrm>
          <a:prstGeom prst="rect">
            <a:avLst/>
          </a:prstGeom>
        </p:spPr>
      </p:pic>
      <p:sp>
        <p:nvSpPr>
          <p:cNvPr id="12" name="Text 7"/>
          <p:cNvSpPr/>
          <p:nvPr/>
        </p:nvSpPr>
        <p:spPr>
          <a:xfrm>
            <a:off x="7481768" y="3592949"/>
            <a:ext cx="2527578" cy="694373"/>
          </a:xfrm>
          <a:prstGeom prst="rect">
            <a:avLst/>
          </a:prstGeom>
          <a:noFill/>
          <a:ln/>
        </p:spPr>
        <p:txBody>
          <a:bodyPr wrap="square" rtlCol="0" anchor="t"/>
          <a:lstStyle/>
          <a:p>
            <a:pPr marL="0" indent="0" algn="l">
              <a:lnSpc>
                <a:spcPts val="2734"/>
              </a:lnSpc>
              <a:buNone/>
            </a:pPr>
            <a:r>
              <a:rPr lang="en-US" sz="2187" b="1" dirty="0">
                <a:solidFill>
                  <a:srgbClr val="3B3535"/>
                </a:solidFill>
                <a:latin typeface="Alexandria" pitchFamily="34" charset="0"/>
                <a:ea typeface="Alexandria" pitchFamily="34" charset="-122"/>
                <a:cs typeface="Alexandria" pitchFamily="34" charset="-120"/>
              </a:rPr>
              <a:t>Warranty Protection</a:t>
            </a:r>
            <a:endParaRPr lang="en-US" sz="2187" dirty="0"/>
          </a:p>
        </p:txBody>
      </p:sp>
      <p:sp>
        <p:nvSpPr>
          <p:cNvPr id="13" name="Text 8"/>
          <p:cNvSpPr/>
          <p:nvPr/>
        </p:nvSpPr>
        <p:spPr>
          <a:xfrm>
            <a:off x="7481768" y="4420553"/>
            <a:ext cx="2527578" cy="2132409"/>
          </a:xfrm>
          <a:prstGeom prst="rect">
            <a:avLst/>
          </a:prstGeom>
          <a:noFill/>
          <a:ln/>
        </p:spPr>
        <p:txBody>
          <a:bodyPr wrap="square" rtlCol="0" anchor="t"/>
          <a:lstStyle/>
          <a:p>
            <a:pPr marL="0" indent="0" algn="l">
              <a:lnSpc>
                <a:spcPts val="2799"/>
              </a:lnSpc>
              <a:buNone/>
            </a:pPr>
            <a:r>
              <a:rPr lang="en-US" sz="1750" dirty="0">
                <a:solidFill>
                  <a:srgbClr val="3B3535"/>
                </a:solidFill>
                <a:latin typeface="Sora" pitchFamily="34" charset="0"/>
                <a:ea typeface="Sora" pitchFamily="34" charset="-122"/>
                <a:cs typeface="Sora" pitchFamily="34" charset="-120"/>
              </a:rPr>
              <a:t>All Object Detector Sticks come with a comprehensive warranty to ensure long-term reliability and peace of mind.</a:t>
            </a:r>
            <a:endParaRPr lang="en-US" sz="1750" dirty="0"/>
          </a:p>
        </p:txBody>
      </p:sp>
      <p:pic>
        <p:nvPicPr>
          <p:cNvPr id="14" name="Image 3" descr="preencoded.png"/>
          <p:cNvPicPr>
            <a:picLocks noChangeAspect="1"/>
          </p:cNvPicPr>
          <p:nvPr/>
        </p:nvPicPr>
        <p:blipFill>
          <a:blip r:embed="rId6"/>
          <a:stretch>
            <a:fillRect/>
          </a:stretch>
        </p:blipFill>
        <p:spPr>
          <a:xfrm>
            <a:off x="10342602" y="2815352"/>
            <a:ext cx="555427" cy="555427"/>
          </a:xfrm>
          <a:prstGeom prst="rect">
            <a:avLst/>
          </a:prstGeom>
        </p:spPr>
      </p:pic>
      <p:sp>
        <p:nvSpPr>
          <p:cNvPr id="15" name="Text 9"/>
          <p:cNvSpPr/>
          <p:nvPr/>
        </p:nvSpPr>
        <p:spPr>
          <a:xfrm>
            <a:off x="10342602" y="3592949"/>
            <a:ext cx="2527578" cy="694373"/>
          </a:xfrm>
          <a:prstGeom prst="rect">
            <a:avLst/>
          </a:prstGeom>
          <a:noFill/>
          <a:ln/>
        </p:spPr>
        <p:txBody>
          <a:bodyPr wrap="square" rtlCol="0" anchor="t"/>
          <a:lstStyle/>
          <a:p>
            <a:pPr marL="0" indent="0" algn="l">
              <a:lnSpc>
                <a:spcPts val="2734"/>
              </a:lnSpc>
              <a:buNone/>
            </a:pPr>
            <a:r>
              <a:rPr lang="en-US" sz="2187" b="1" dirty="0">
                <a:solidFill>
                  <a:srgbClr val="3B3535"/>
                </a:solidFill>
                <a:latin typeface="Alexandria" pitchFamily="34" charset="0"/>
                <a:ea typeface="Alexandria" pitchFamily="34" charset="-122"/>
                <a:cs typeface="Alexandria" pitchFamily="34" charset="-120"/>
              </a:rPr>
              <a:t>Customer Support</a:t>
            </a:r>
            <a:endParaRPr lang="en-US" sz="2187" dirty="0"/>
          </a:p>
        </p:txBody>
      </p:sp>
      <p:sp>
        <p:nvSpPr>
          <p:cNvPr id="16" name="Text 10"/>
          <p:cNvSpPr/>
          <p:nvPr/>
        </p:nvSpPr>
        <p:spPr>
          <a:xfrm>
            <a:off x="10342602" y="4420553"/>
            <a:ext cx="2527578" cy="2132409"/>
          </a:xfrm>
          <a:prstGeom prst="rect">
            <a:avLst/>
          </a:prstGeom>
          <a:noFill/>
          <a:ln/>
        </p:spPr>
        <p:txBody>
          <a:bodyPr wrap="square" rtlCol="0" anchor="t"/>
          <a:lstStyle/>
          <a:p>
            <a:pPr marL="0" indent="0" algn="l">
              <a:lnSpc>
                <a:spcPts val="2799"/>
              </a:lnSpc>
              <a:buNone/>
            </a:pPr>
            <a:r>
              <a:rPr lang="en-US" sz="1750" dirty="0">
                <a:solidFill>
                  <a:srgbClr val="3B3535"/>
                </a:solidFill>
                <a:latin typeface="Sora" pitchFamily="34" charset="0"/>
                <a:ea typeface="Sora" pitchFamily="34" charset="-122"/>
                <a:cs typeface="Sora" pitchFamily="34" charset="-120"/>
              </a:rPr>
              <a:t>Dedicated customer service teams are available to provide guidance and troubleshooting assistance.</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465320" y="695206"/>
            <a:ext cx="9357360" cy="1346121"/>
          </a:xfrm>
          <a:prstGeom prst="rect">
            <a:avLst/>
          </a:prstGeom>
          <a:noFill/>
          <a:ln/>
        </p:spPr>
        <p:txBody>
          <a:bodyPr wrap="square" rtlCol="0" anchor="t"/>
          <a:lstStyle/>
          <a:p>
            <a:pPr marL="0" indent="0">
              <a:lnSpc>
                <a:spcPts val="5301"/>
              </a:lnSpc>
              <a:buNone/>
            </a:pPr>
            <a:r>
              <a:rPr lang="en-US" sz="4241" b="1" dirty="0">
                <a:solidFill>
                  <a:srgbClr val="1F1E1E"/>
                </a:solidFill>
                <a:latin typeface="Alexandria" pitchFamily="34" charset="0"/>
                <a:ea typeface="Alexandria" pitchFamily="34" charset="-122"/>
                <a:cs typeface="Alexandria" pitchFamily="34" charset="-120"/>
              </a:rPr>
              <a:t>Empowering Independence with the Object Detector Stick</a:t>
            </a:r>
            <a:endParaRPr lang="en-US" sz="4241" dirty="0"/>
          </a:p>
        </p:txBody>
      </p:sp>
      <p:pic>
        <p:nvPicPr>
          <p:cNvPr id="6" name="Image 1" descr="preencoded.png"/>
          <p:cNvPicPr>
            <a:picLocks noChangeAspect="1"/>
          </p:cNvPicPr>
          <p:nvPr/>
        </p:nvPicPr>
        <p:blipFill>
          <a:blip r:embed="rId4"/>
          <a:stretch>
            <a:fillRect/>
          </a:stretch>
        </p:blipFill>
        <p:spPr>
          <a:xfrm>
            <a:off x="4465320" y="2364343"/>
            <a:ext cx="1077039" cy="1723311"/>
          </a:xfrm>
          <a:prstGeom prst="rect">
            <a:avLst/>
          </a:prstGeom>
        </p:spPr>
      </p:pic>
      <p:sp>
        <p:nvSpPr>
          <p:cNvPr id="7" name="Text 3"/>
          <p:cNvSpPr/>
          <p:nvPr/>
        </p:nvSpPr>
        <p:spPr>
          <a:xfrm>
            <a:off x="5865376" y="2579727"/>
            <a:ext cx="2692718" cy="336590"/>
          </a:xfrm>
          <a:prstGeom prst="rect">
            <a:avLst/>
          </a:prstGeom>
          <a:noFill/>
          <a:ln/>
        </p:spPr>
        <p:txBody>
          <a:bodyPr wrap="none" rtlCol="0" anchor="t"/>
          <a:lstStyle/>
          <a:p>
            <a:pPr marL="0" indent="0" algn="l">
              <a:lnSpc>
                <a:spcPts val="2650"/>
              </a:lnSpc>
              <a:buNone/>
            </a:pPr>
            <a:r>
              <a:rPr lang="en-US" sz="2120" b="1" dirty="0">
                <a:solidFill>
                  <a:srgbClr val="3B3535"/>
                </a:solidFill>
                <a:latin typeface="Alexandria" pitchFamily="34" charset="0"/>
                <a:ea typeface="Alexandria" pitchFamily="34" charset="-122"/>
                <a:cs typeface="Alexandria" pitchFamily="34" charset="-120"/>
              </a:rPr>
              <a:t>Enhance Mobility</a:t>
            </a:r>
            <a:endParaRPr lang="en-US" sz="2120" dirty="0"/>
          </a:p>
        </p:txBody>
      </p:sp>
      <p:sp>
        <p:nvSpPr>
          <p:cNvPr id="8" name="Text 4"/>
          <p:cNvSpPr/>
          <p:nvPr/>
        </p:nvSpPr>
        <p:spPr>
          <a:xfrm>
            <a:off x="5865376" y="3045500"/>
            <a:ext cx="7957304" cy="689134"/>
          </a:xfrm>
          <a:prstGeom prst="rect">
            <a:avLst/>
          </a:prstGeom>
          <a:noFill/>
          <a:ln/>
        </p:spPr>
        <p:txBody>
          <a:bodyPr wrap="square" rtlCol="0" anchor="t"/>
          <a:lstStyle/>
          <a:p>
            <a:pPr marL="0" indent="0" algn="l">
              <a:lnSpc>
                <a:spcPts val="2714"/>
              </a:lnSpc>
              <a:buNone/>
            </a:pPr>
            <a:r>
              <a:rPr lang="en-US" sz="1696" dirty="0">
                <a:solidFill>
                  <a:srgbClr val="3B3535"/>
                </a:solidFill>
                <a:latin typeface="Sora" pitchFamily="34" charset="0"/>
                <a:ea typeface="Sora" pitchFamily="34" charset="-122"/>
                <a:cs typeface="Sora" pitchFamily="34" charset="-120"/>
              </a:rPr>
              <a:t>The Object Detector Stick helps users navigate their surroundings with greater confidence and safety.</a:t>
            </a:r>
            <a:endParaRPr lang="en-US" sz="1696" dirty="0"/>
          </a:p>
        </p:txBody>
      </p:sp>
      <p:pic>
        <p:nvPicPr>
          <p:cNvPr id="9" name="Image 2" descr="preencoded.png"/>
          <p:cNvPicPr>
            <a:picLocks noChangeAspect="1"/>
          </p:cNvPicPr>
          <p:nvPr/>
        </p:nvPicPr>
        <p:blipFill>
          <a:blip r:embed="rId5"/>
          <a:stretch>
            <a:fillRect/>
          </a:stretch>
        </p:blipFill>
        <p:spPr>
          <a:xfrm>
            <a:off x="4465320" y="4087654"/>
            <a:ext cx="1077039" cy="1723311"/>
          </a:xfrm>
          <a:prstGeom prst="rect">
            <a:avLst/>
          </a:prstGeom>
        </p:spPr>
      </p:pic>
      <p:sp>
        <p:nvSpPr>
          <p:cNvPr id="10" name="Text 5"/>
          <p:cNvSpPr/>
          <p:nvPr/>
        </p:nvSpPr>
        <p:spPr>
          <a:xfrm>
            <a:off x="5865376" y="4303038"/>
            <a:ext cx="3230166" cy="336590"/>
          </a:xfrm>
          <a:prstGeom prst="rect">
            <a:avLst/>
          </a:prstGeom>
          <a:noFill/>
          <a:ln/>
        </p:spPr>
        <p:txBody>
          <a:bodyPr wrap="none" rtlCol="0" anchor="t"/>
          <a:lstStyle/>
          <a:p>
            <a:pPr marL="0" indent="0" algn="l">
              <a:lnSpc>
                <a:spcPts val="2650"/>
              </a:lnSpc>
              <a:buNone/>
            </a:pPr>
            <a:r>
              <a:rPr lang="en-US" sz="2120" b="1" dirty="0">
                <a:solidFill>
                  <a:srgbClr val="3B3535"/>
                </a:solidFill>
                <a:latin typeface="Alexandria" pitchFamily="34" charset="0"/>
                <a:ea typeface="Alexandria" pitchFamily="34" charset="-122"/>
                <a:cs typeface="Alexandria" pitchFamily="34" charset="-120"/>
              </a:rPr>
              <a:t>Promote Independence</a:t>
            </a:r>
            <a:endParaRPr lang="en-US" sz="2120" dirty="0"/>
          </a:p>
        </p:txBody>
      </p:sp>
      <p:sp>
        <p:nvSpPr>
          <p:cNvPr id="11" name="Text 6"/>
          <p:cNvSpPr/>
          <p:nvPr/>
        </p:nvSpPr>
        <p:spPr>
          <a:xfrm>
            <a:off x="5865376" y="4768810"/>
            <a:ext cx="7957304" cy="689134"/>
          </a:xfrm>
          <a:prstGeom prst="rect">
            <a:avLst/>
          </a:prstGeom>
          <a:noFill/>
          <a:ln/>
        </p:spPr>
        <p:txBody>
          <a:bodyPr wrap="square" rtlCol="0" anchor="t"/>
          <a:lstStyle/>
          <a:p>
            <a:pPr marL="0" indent="0" algn="l">
              <a:lnSpc>
                <a:spcPts val="2714"/>
              </a:lnSpc>
              <a:buNone/>
            </a:pPr>
            <a:r>
              <a:rPr lang="en-US" sz="1696" dirty="0">
                <a:solidFill>
                  <a:srgbClr val="3B3535"/>
                </a:solidFill>
                <a:latin typeface="Sora" pitchFamily="34" charset="0"/>
                <a:ea typeface="Sora" pitchFamily="34" charset="-122"/>
                <a:cs typeface="Sora" pitchFamily="34" charset="-120"/>
              </a:rPr>
              <a:t>This innovative device empowers blind and visually impaired individuals to explore their environments independently.</a:t>
            </a:r>
            <a:endParaRPr lang="en-US" sz="1696" dirty="0"/>
          </a:p>
        </p:txBody>
      </p:sp>
      <p:pic>
        <p:nvPicPr>
          <p:cNvPr id="12" name="Image 3" descr="preencoded.png"/>
          <p:cNvPicPr>
            <a:picLocks noChangeAspect="1"/>
          </p:cNvPicPr>
          <p:nvPr/>
        </p:nvPicPr>
        <p:blipFill>
          <a:blip r:embed="rId6"/>
          <a:stretch>
            <a:fillRect/>
          </a:stretch>
        </p:blipFill>
        <p:spPr>
          <a:xfrm>
            <a:off x="4465320" y="5810964"/>
            <a:ext cx="1077039" cy="1723311"/>
          </a:xfrm>
          <a:prstGeom prst="rect">
            <a:avLst/>
          </a:prstGeom>
        </p:spPr>
      </p:pic>
      <p:sp>
        <p:nvSpPr>
          <p:cNvPr id="13" name="Text 7"/>
          <p:cNvSpPr/>
          <p:nvPr/>
        </p:nvSpPr>
        <p:spPr>
          <a:xfrm>
            <a:off x="5865376" y="6026348"/>
            <a:ext cx="3099078" cy="336590"/>
          </a:xfrm>
          <a:prstGeom prst="rect">
            <a:avLst/>
          </a:prstGeom>
          <a:noFill/>
          <a:ln/>
        </p:spPr>
        <p:txBody>
          <a:bodyPr wrap="none" rtlCol="0" anchor="t"/>
          <a:lstStyle/>
          <a:p>
            <a:pPr marL="0" indent="0" algn="l">
              <a:lnSpc>
                <a:spcPts val="2650"/>
              </a:lnSpc>
              <a:buNone/>
            </a:pPr>
            <a:r>
              <a:rPr lang="en-US" sz="2120" b="1" dirty="0">
                <a:solidFill>
                  <a:srgbClr val="3B3535"/>
                </a:solidFill>
                <a:latin typeface="Alexandria" pitchFamily="34" charset="0"/>
                <a:ea typeface="Alexandria" pitchFamily="34" charset="-122"/>
                <a:cs typeface="Alexandria" pitchFamily="34" charset="-120"/>
              </a:rPr>
              <a:t>Improve Quality of Life</a:t>
            </a:r>
            <a:endParaRPr lang="en-US" sz="2120" dirty="0"/>
          </a:p>
        </p:txBody>
      </p:sp>
      <p:sp>
        <p:nvSpPr>
          <p:cNvPr id="14" name="Text 8"/>
          <p:cNvSpPr/>
          <p:nvPr/>
        </p:nvSpPr>
        <p:spPr>
          <a:xfrm>
            <a:off x="5865376" y="6492121"/>
            <a:ext cx="7957304" cy="689134"/>
          </a:xfrm>
          <a:prstGeom prst="rect">
            <a:avLst/>
          </a:prstGeom>
          <a:noFill/>
          <a:ln/>
        </p:spPr>
        <p:txBody>
          <a:bodyPr wrap="square" rtlCol="0" anchor="t"/>
          <a:lstStyle/>
          <a:p>
            <a:pPr marL="0" indent="0" algn="l">
              <a:lnSpc>
                <a:spcPts val="2714"/>
              </a:lnSpc>
              <a:buNone/>
            </a:pPr>
            <a:r>
              <a:rPr lang="en-US" sz="1696" dirty="0">
                <a:solidFill>
                  <a:srgbClr val="3B3535"/>
                </a:solidFill>
                <a:latin typeface="Sora" pitchFamily="34" charset="0"/>
                <a:ea typeface="Sora" pitchFamily="34" charset="-122"/>
                <a:cs typeface="Sora" pitchFamily="34" charset="-120"/>
              </a:rPr>
              <a:t>By reducing the anxiety and stress associated with mobility challenges, the Object Detector Stick enhances users' overall quality of life.</a:t>
            </a:r>
            <a:endParaRPr lang="en-US" sz="1696"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579</Words>
  <Application>Microsoft Office PowerPoint</Application>
  <PresentationFormat>Custom</PresentationFormat>
  <Paragraphs>72</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Alexandria</vt:lpstr>
      <vt:lpstr>Arial</vt:lpstr>
      <vt:lpstr>Sora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harshitharlalka11@outlook.com</cp:lastModifiedBy>
  <cp:revision>3</cp:revision>
  <dcterms:created xsi:type="dcterms:W3CDTF">2024-04-26T04:02:33Z</dcterms:created>
  <dcterms:modified xsi:type="dcterms:W3CDTF">2024-04-26T04:10:55Z</dcterms:modified>
</cp:coreProperties>
</file>