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60" r:id="rId6"/>
    <p:sldId id="261" r:id="rId7"/>
    <p:sldId id="262" r:id="rId8"/>
    <p:sldId id="258" r:id="rId9"/>
    <p:sldId id="259"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95000">
              <a:schemeClr val="bg1">
                <a:alpha val="4000"/>
                <a:lumMod val="0"/>
                <a:lumOff val="100000"/>
              </a:schemeClr>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95000">
              <a:schemeClr val="bg1">
                <a:alpha val="4000"/>
                <a:lumMod val="0"/>
                <a:lumOff val="100000"/>
              </a:schemeClr>
            </a:gs>
          </a:gsLst>
          <a:lin ang="5400000" scaled="1"/>
          <a:tileRect/>
        </a:gra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alpha val="10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3897" y="398145"/>
            <a:ext cx="10943167" cy="1082675"/>
          </a:xfrm>
        </p:spPr>
        <p:txBody>
          <a:bodyPr/>
          <a:lstStyle/>
          <a:p>
            <a:pPr algn="ctr"/>
            <a:r>
              <a:rPr lang="en-US" dirty="0">
                <a:ln w="22225">
                  <a:solidFill>
                    <a:schemeClr val="accent2"/>
                  </a:solidFill>
                  <a:prstDash val="solid"/>
                </a:ln>
                <a:solidFill>
                  <a:schemeClr val="accent2">
                    <a:lumMod val="40000"/>
                    <a:lumOff val="60000"/>
                  </a:schemeClr>
                </a:solidFill>
                <a:effectLst/>
              </a:rPr>
              <a:t>For Loop</a:t>
            </a:r>
            <a:endParaRPr lang="en-US" dirty="0">
              <a:ln w="22225">
                <a:solidFill>
                  <a:schemeClr val="accent2"/>
                </a:solidFill>
                <a:prstDash val="solid"/>
              </a:ln>
              <a:solidFill>
                <a:schemeClr val="accent2">
                  <a:lumMod val="40000"/>
                  <a:lumOff val="60000"/>
                </a:schemeClr>
              </a:solidFill>
              <a:effectLst/>
            </a:endParaRPr>
          </a:p>
        </p:txBody>
      </p:sp>
      <p:sp>
        <p:nvSpPr>
          <p:cNvPr id="3" name="Subtitle 2"/>
          <p:cNvSpPr>
            <a:spLocks noGrp="1"/>
          </p:cNvSpPr>
          <p:nvPr>
            <p:ph type="subTitle" idx="1"/>
          </p:nvPr>
        </p:nvSpPr>
        <p:spPr>
          <a:xfrm>
            <a:off x="626745" y="1802765"/>
            <a:ext cx="6918325" cy="4118610"/>
          </a:xfrm>
        </p:spPr>
        <p:txBody>
          <a:bodyPr/>
          <a:lstStyle/>
          <a:p>
            <a:pPr marL="457200" indent="-457200" algn="l">
              <a:buFont typeface="Arial" panose="020B0604020202020204" pitchFamily="34" charset="0"/>
              <a:buChar char="•"/>
            </a:pPr>
            <a:r>
              <a:rPr lang="en-US" sz="2400">
                <a:solidFill>
                  <a:schemeClr val="bg1"/>
                </a:solidFill>
                <a:effectLst>
                  <a:outerShdw blurRad="38100" dist="19050" dir="2700000" algn="tl" rotWithShape="0">
                    <a:schemeClr val="dk1">
                      <a:alpha val="40000"/>
                    </a:schemeClr>
                  </a:outerShdw>
                </a:effectLst>
              </a:rPr>
              <a:t>The initialization statement is executed only once.</a:t>
            </a:r>
            <a:endParaRPr lang="en-US" sz="2400">
              <a:solidFill>
                <a:schemeClr val="bg1"/>
              </a:solidFill>
              <a:effectLst>
                <a:outerShdw blurRad="38100" dist="19050" dir="2700000" algn="tl" rotWithShape="0">
                  <a:schemeClr val="dk1">
                    <a:alpha val="40000"/>
                  </a:schemeClr>
                </a:outerShdw>
              </a:effectLst>
            </a:endParaRPr>
          </a:p>
          <a:p>
            <a:pPr marL="457200" indent="-457200" algn="l">
              <a:buFont typeface="Arial" panose="020B0604020202020204" pitchFamily="34" charset="0"/>
              <a:buChar char="•"/>
            </a:pPr>
            <a:r>
              <a:rPr lang="en-US" sz="2400">
                <a:solidFill>
                  <a:schemeClr val="bg1"/>
                </a:solidFill>
                <a:effectLst>
                  <a:outerShdw blurRad="38100" dist="19050" dir="2700000" algn="tl" rotWithShape="0">
                    <a:schemeClr val="dk1">
                      <a:alpha val="40000"/>
                    </a:schemeClr>
                  </a:outerShdw>
                </a:effectLst>
              </a:rPr>
              <a:t>Then, the test expression is evaluated. If the test expression is evaluated to false, the for loop is terminated.</a:t>
            </a:r>
            <a:endParaRPr lang="en-US" sz="2400">
              <a:solidFill>
                <a:schemeClr val="bg1"/>
              </a:solidFill>
              <a:effectLst>
                <a:outerShdw blurRad="38100" dist="19050" dir="2700000" algn="tl" rotWithShape="0">
                  <a:schemeClr val="dk1">
                    <a:alpha val="40000"/>
                  </a:schemeClr>
                </a:outerShdw>
              </a:effectLst>
            </a:endParaRPr>
          </a:p>
          <a:p>
            <a:pPr marL="457200" indent="-457200" algn="l">
              <a:buFont typeface="Arial" panose="020B0604020202020204" pitchFamily="34" charset="0"/>
              <a:buChar char="•"/>
            </a:pPr>
            <a:r>
              <a:rPr lang="en-US" sz="2400">
                <a:solidFill>
                  <a:srgbClr val="002060"/>
                </a:solidFill>
                <a:effectLst>
                  <a:outerShdw blurRad="38100" dist="19050" dir="2700000" algn="tl" rotWithShape="0">
                    <a:schemeClr val="dk1">
                      <a:alpha val="40000"/>
                    </a:schemeClr>
                  </a:outerShdw>
                </a:effectLst>
              </a:rPr>
              <a:t>However, if the test expression is evaluated to true, statements inside the body of the for loop are executed, and the update expression is updated.</a:t>
            </a:r>
            <a:endParaRPr lang="en-US" sz="2400">
              <a:solidFill>
                <a:srgbClr val="002060"/>
              </a:solidFill>
              <a:effectLst>
                <a:outerShdw blurRad="38100" dist="19050" dir="2700000" algn="tl" rotWithShape="0">
                  <a:schemeClr val="dk1">
                    <a:alpha val="40000"/>
                  </a:schemeClr>
                </a:outerShdw>
              </a:effectLst>
            </a:endParaRPr>
          </a:p>
          <a:p>
            <a:pPr marL="457200" indent="-457200" algn="l">
              <a:buFont typeface="Arial" panose="020B0604020202020204" pitchFamily="34" charset="0"/>
              <a:buChar char="•"/>
            </a:pPr>
            <a:r>
              <a:rPr lang="en-US" sz="2400">
                <a:solidFill>
                  <a:srgbClr val="002060"/>
                </a:solidFill>
                <a:effectLst>
                  <a:outerShdw blurRad="38100" dist="19050" dir="2700000" algn="tl" rotWithShape="0">
                    <a:schemeClr val="dk1">
                      <a:alpha val="40000"/>
                    </a:schemeClr>
                  </a:outerShdw>
                </a:effectLst>
              </a:rPr>
              <a:t>Again the test expression is evaluated.</a:t>
            </a:r>
            <a:endParaRPr lang="en-US" sz="2400">
              <a:solidFill>
                <a:srgbClr val="002060"/>
              </a:solidFill>
              <a:effectLst>
                <a:outerShdw blurRad="38100" dist="19050" dir="2700000" algn="tl" rotWithShape="0">
                  <a:schemeClr val="dk1">
                    <a:alpha val="40000"/>
                  </a:schemeClr>
                </a:outerShdw>
              </a:effectLst>
            </a:endParaRPr>
          </a:p>
        </p:txBody>
      </p:sp>
      <p:pic>
        <p:nvPicPr>
          <p:cNvPr id="100" name="Picture 99"/>
          <p:cNvPicPr/>
          <p:nvPr/>
        </p:nvPicPr>
        <p:blipFill>
          <a:blip r:embed="rId1"/>
          <a:stretch>
            <a:fillRect/>
          </a:stretch>
        </p:blipFill>
        <p:spPr>
          <a:xfrm>
            <a:off x="7963535" y="1802765"/>
            <a:ext cx="3253105" cy="411797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Q)Use for loop in nested loop to print multiplication table.</a:t>
            </a:r>
            <a:endParaRPr lang="en-US"/>
          </a:p>
        </p:txBody>
      </p:sp>
      <p:sp>
        <p:nvSpPr>
          <p:cNvPr id="3" name="Content Placeholder 2"/>
          <p:cNvSpPr>
            <a:spLocks noGrp="1"/>
          </p:cNvSpPr>
          <p:nvPr>
            <p:ph idx="1"/>
          </p:nvPr>
        </p:nvSpPr>
        <p:spPr/>
        <p:txBody>
          <a:bodyPr/>
          <a:p>
            <a:pPr marL="0" indent="0">
              <a:buNone/>
            </a:pPr>
            <a:r>
              <a:rPr lang="en-US" sz="1400">
                <a:solidFill>
                  <a:schemeClr val="tx1"/>
                </a:solidFill>
              </a:rPr>
              <a:t>#include &lt;stdio.h&gt;</a:t>
            </a:r>
            <a:endParaRPr lang="en-US" sz="1400">
              <a:solidFill>
                <a:schemeClr val="tx1"/>
              </a:solidFill>
            </a:endParaRPr>
          </a:p>
          <a:p>
            <a:pPr marL="0" indent="0">
              <a:buNone/>
            </a:pPr>
            <a:endParaRPr lang="en-US" sz="1400">
              <a:solidFill>
                <a:schemeClr val="tx1"/>
              </a:solidFill>
            </a:endParaRPr>
          </a:p>
          <a:p>
            <a:pPr marL="0" indent="0">
              <a:buNone/>
            </a:pPr>
            <a:r>
              <a:rPr lang="en-US" sz="1400">
                <a:solidFill>
                  <a:schemeClr val="tx1"/>
                </a:solidFill>
              </a:rPr>
              <a:t>int main() {</a:t>
            </a:r>
            <a:endParaRPr lang="en-US" sz="1400">
              <a:solidFill>
                <a:schemeClr val="tx1"/>
              </a:solidFill>
            </a:endParaRPr>
          </a:p>
          <a:p>
            <a:pPr marL="0" indent="0">
              <a:buNone/>
            </a:pPr>
            <a:r>
              <a:rPr lang="en-US" sz="1400">
                <a:solidFill>
                  <a:schemeClr val="tx1"/>
                </a:solidFill>
              </a:rPr>
              <a:t>    int i, j;</a:t>
            </a:r>
            <a:endParaRPr lang="en-US" sz="1400">
              <a:solidFill>
                <a:schemeClr val="tx1"/>
              </a:solidFill>
            </a:endParaRPr>
          </a:p>
          <a:p>
            <a:pPr marL="0" indent="0">
              <a:buNone/>
            </a:pPr>
            <a:r>
              <a:rPr lang="en-US" sz="1400">
                <a:solidFill>
                  <a:schemeClr val="tx1"/>
                </a:solidFill>
              </a:rPr>
              <a:t>    for (i = 1; i &lt;= 10; i++) {  // outer loop to iterate over numbers 1 through 10</a:t>
            </a:r>
            <a:endParaRPr lang="en-US" sz="1400">
              <a:solidFill>
                <a:schemeClr val="tx1"/>
              </a:solidFill>
            </a:endParaRPr>
          </a:p>
          <a:p>
            <a:pPr marL="0" indent="0">
              <a:buNone/>
            </a:pPr>
            <a:r>
              <a:rPr lang="en-US" sz="1400">
                <a:solidFill>
                  <a:schemeClr val="tx1"/>
                </a:solidFill>
              </a:rPr>
              <a:t>        for (j = 1; j &lt;= 10; j++) {  // inner loop to iterate over numbers 1 through 10</a:t>
            </a:r>
            <a:endParaRPr lang="en-US" sz="1400">
              <a:solidFill>
                <a:schemeClr val="tx1"/>
              </a:solidFill>
            </a:endParaRPr>
          </a:p>
          <a:p>
            <a:pPr marL="0" indent="0">
              <a:buNone/>
            </a:pPr>
            <a:r>
              <a:rPr lang="en-US" sz="1400">
                <a:solidFill>
                  <a:schemeClr val="tx1"/>
                </a:solidFill>
              </a:rPr>
              <a:t>            printf("%d\t", i*j); // print the product of i and j, followed by a tab character</a:t>
            </a:r>
            <a:endParaRPr lang="en-US" sz="1400">
              <a:solidFill>
                <a:schemeClr val="tx1"/>
              </a:solidFill>
            </a:endParaRPr>
          </a:p>
          <a:p>
            <a:pPr marL="0" indent="0">
              <a:buNone/>
            </a:pPr>
            <a:r>
              <a:rPr lang="en-US" sz="1400">
                <a:solidFill>
                  <a:schemeClr val="tx1"/>
                </a:solidFill>
              </a:rPr>
              <a:t>        }</a:t>
            </a:r>
            <a:endParaRPr lang="en-US" sz="1400">
              <a:solidFill>
                <a:schemeClr val="tx1"/>
              </a:solidFill>
            </a:endParaRPr>
          </a:p>
          <a:p>
            <a:pPr marL="0" indent="0">
              <a:buNone/>
            </a:pPr>
            <a:r>
              <a:rPr lang="en-US" sz="1400">
                <a:solidFill>
                  <a:schemeClr val="tx1"/>
                </a:solidFill>
              </a:rPr>
              <a:t>        printf("\n");  // print a newline character after each row is printed</a:t>
            </a:r>
            <a:endParaRPr lang="en-US" sz="1400">
              <a:solidFill>
                <a:schemeClr val="tx1"/>
              </a:solidFill>
            </a:endParaRPr>
          </a:p>
          <a:p>
            <a:pPr marL="0" indent="0">
              <a:buNone/>
            </a:pPr>
            <a:r>
              <a:rPr lang="en-US" sz="1400">
                <a:solidFill>
                  <a:schemeClr val="tx1"/>
                </a:solidFill>
              </a:rPr>
              <a:t>    }</a:t>
            </a:r>
            <a:endParaRPr lang="en-US" sz="1400">
              <a:solidFill>
                <a:schemeClr val="tx1"/>
              </a:solidFill>
            </a:endParaRPr>
          </a:p>
          <a:p>
            <a:pPr marL="0" indent="0">
              <a:buNone/>
            </a:pPr>
            <a:r>
              <a:rPr lang="en-US" sz="1400">
                <a:solidFill>
                  <a:schemeClr val="tx1"/>
                </a:solidFill>
              </a:rPr>
              <a:t>    return 0;</a:t>
            </a:r>
            <a:endParaRPr lang="en-US" sz="1400">
              <a:solidFill>
                <a:schemeClr val="tx1"/>
              </a:solidFill>
            </a:endParaRPr>
          </a:p>
          <a:p>
            <a:pPr marL="0" indent="0">
              <a:buNone/>
            </a:pPr>
            <a:r>
              <a:rPr lang="en-US" sz="1400">
                <a:solidFill>
                  <a:schemeClr val="tx1"/>
                </a:solidFill>
              </a:rPr>
              <a:t>}</a:t>
            </a:r>
            <a:endParaRPr lang="en-US" sz="1400">
              <a:solidFill>
                <a:schemeClr val="tx1"/>
              </a:solidFill>
            </a:endParaRPr>
          </a:p>
          <a:p>
            <a:pPr marL="0" indent="0">
              <a:buNone/>
            </a:pPr>
            <a:r>
              <a:rPr lang="en-US" sz="1400" b="1" i="1" u="sng">
                <a:solidFill>
                  <a:schemeClr val="bg2"/>
                </a:solidFill>
              </a:rPr>
              <a:t>OUTPUT</a:t>
            </a:r>
            <a:endParaRPr lang="en-US" sz="1400" b="1" i="1" u="sng">
              <a:solidFill>
                <a:schemeClr val="bg2"/>
              </a:solidFill>
            </a:endParaRPr>
          </a:p>
          <a:p>
            <a:pPr marL="0" indent="0">
              <a:buNone/>
            </a:pPr>
            <a:r>
              <a:rPr lang="en-US" sz="900">
                <a:solidFill>
                  <a:schemeClr val="bg2"/>
                </a:solidFill>
              </a:rPr>
              <a:t>1	2	3	4	5	6	7	8	9	10	</a:t>
            </a:r>
            <a:endParaRPr lang="en-US" sz="900">
              <a:solidFill>
                <a:schemeClr val="bg2"/>
              </a:solidFill>
            </a:endParaRPr>
          </a:p>
          <a:p>
            <a:pPr marL="0" indent="0">
              <a:buNone/>
            </a:pPr>
            <a:r>
              <a:rPr lang="en-US" sz="900">
                <a:solidFill>
                  <a:schemeClr val="bg2"/>
                </a:solidFill>
              </a:rPr>
              <a:t>2	4	6	8	10	12	14	16	18	20	</a:t>
            </a:r>
            <a:endParaRPr lang="en-US" sz="900">
              <a:solidFill>
                <a:schemeClr val="bg2"/>
              </a:solidFill>
            </a:endParaRPr>
          </a:p>
          <a:p>
            <a:pPr marL="0" indent="0">
              <a:buNone/>
            </a:pPr>
            <a:r>
              <a:rPr lang="en-US" sz="900">
                <a:solidFill>
                  <a:schemeClr val="bg2"/>
                </a:solidFill>
              </a:rPr>
              <a:t>3	6	9	12	15	18	21	24	27	30	</a:t>
            </a:r>
            <a:endParaRPr lang="en-US" sz="900">
              <a:solidFill>
                <a:schemeClr val="bg2"/>
              </a:solidFill>
            </a:endParaRPr>
          </a:p>
          <a:p>
            <a:pPr marL="0" indent="0">
              <a:buNone/>
            </a:pPr>
            <a:r>
              <a:rPr lang="en-US" sz="900">
                <a:solidFill>
                  <a:schemeClr val="bg2"/>
                </a:solidFill>
              </a:rPr>
              <a:t>4	8	12	16	20	24	28	32	36	40	</a:t>
            </a:r>
            <a:endParaRPr lang="en-US" sz="900">
              <a:solidFill>
                <a:schemeClr val="bg2"/>
              </a:solidFill>
            </a:endParaRPr>
          </a:p>
          <a:p>
            <a:pPr marL="0" indent="0">
              <a:buNone/>
            </a:pPr>
            <a:r>
              <a:rPr lang="en-US" sz="900">
                <a:solidFill>
                  <a:schemeClr val="bg2"/>
                </a:solidFill>
              </a:rPr>
              <a:t>5	10	15	20	25	30	35	40	45	50	</a:t>
            </a:r>
            <a:endParaRPr lang="en-US" sz="900">
              <a:solidFill>
                <a:schemeClr val="bg2"/>
              </a:solidFill>
            </a:endParaRPr>
          </a:p>
          <a:p>
            <a:pPr marL="0" indent="0">
              <a:buNone/>
            </a:pPr>
            <a:r>
              <a:rPr lang="en-US" sz="900">
                <a:solidFill>
                  <a:schemeClr val="bg2"/>
                </a:solidFill>
              </a:rPr>
              <a:t>6	12	18	24	30	36	42	48	54	60	</a:t>
            </a:r>
            <a:endParaRPr lang="en-US" sz="900">
              <a:solidFill>
                <a:schemeClr val="bg2"/>
              </a:solidFill>
            </a:endParaRPr>
          </a:p>
          <a:p>
            <a:pPr marL="0" indent="0">
              <a:buNone/>
            </a:pPr>
            <a:r>
              <a:rPr lang="en-US" sz="900">
                <a:solidFill>
                  <a:schemeClr val="bg2"/>
                </a:solidFill>
              </a:rPr>
              <a:t>7	14	21	28	35	42	49	56	63	70	</a:t>
            </a:r>
            <a:endParaRPr lang="en-US" sz="900">
              <a:solidFill>
                <a:schemeClr val="bg2"/>
              </a:solidFill>
            </a:endParaRPr>
          </a:p>
          <a:p>
            <a:pPr marL="0" indent="0">
              <a:buNone/>
            </a:pPr>
            <a:r>
              <a:rPr lang="en-US" sz="900">
                <a:solidFill>
                  <a:schemeClr val="bg2"/>
                </a:solidFill>
              </a:rPr>
              <a:t>8	16	24	32	40	48	56	64	72	80	</a:t>
            </a:r>
            <a:endParaRPr lang="en-US" sz="900">
              <a:solidFill>
                <a:schemeClr val="bg2"/>
              </a:solidFill>
            </a:endParaRPr>
          </a:p>
          <a:p>
            <a:pPr marL="0" indent="0">
              <a:buNone/>
            </a:pPr>
            <a:r>
              <a:rPr lang="en-US" sz="900">
                <a:solidFill>
                  <a:schemeClr val="bg2"/>
                </a:solidFill>
              </a:rPr>
              <a:t>9	18	27	36	45	54	63	72	81	90	</a:t>
            </a:r>
            <a:endParaRPr lang="en-US" sz="900">
              <a:solidFill>
                <a:schemeClr val="bg2"/>
              </a:solidFill>
            </a:endParaRPr>
          </a:p>
          <a:p>
            <a:pPr marL="0" indent="0">
              <a:buNone/>
            </a:pPr>
            <a:r>
              <a:rPr lang="en-US" sz="900">
                <a:solidFill>
                  <a:schemeClr val="bg2"/>
                </a:solidFill>
              </a:rPr>
              <a:t>10	20	30	40	50	60	70	80	90	100</a:t>
            </a:r>
            <a:endParaRPr lang="en-US" sz="900">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Common Mistakes and how to avoid it</a:t>
            </a:r>
            <a:endParaRPr lang="en-US"/>
          </a:p>
        </p:txBody>
      </p:sp>
      <p:sp>
        <p:nvSpPr>
          <p:cNvPr id="3" name="Content Placeholder 2"/>
          <p:cNvSpPr>
            <a:spLocks noGrp="1"/>
          </p:cNvSpPr>
          <p:nvPr>
            <p:ph idx="1"/>
          </p:nvPr>
        </p:nvSpPr>
        <p:spPr>
          <a:xfrm>
            <a:off x="609600" y="1610995"/>
            <a:ext cx="10972800" cy="4525963"/>
          </a:xfrm>
        </p:spPr>
        <p:txBody>
          <a:bodyPr/>
          <a:p>
            <a:pPr marL="514350" indent="-514350">
              <a:buAutoNum type="arabicPeriod"/>
            </a:pPr>
            <a:r>
              <a:rPr lang="en-US" sz="2800"/>
              <a:t>Not initializing the loop variable: The loop variable needs to be initialized before the loop starts. If it is not initialized, it may have a random value that could cause unexpected behavior in the loop.</a:t>
            </a:r>
            <a:endParaRPr lang="en-US" sz="2800"/>
          </a:p>
          <a:p>
            <a:pPr marL="0" indent="0">
              <a:buNone/>
            </a:pPr>
            <a:r>
              <a:rPr lang="en-US" sz="1800">
                <a:solidFill>
                  <a:srgbClr val="FF0000"/>
                </a:solidFill>
              </a:rPr>
              <a:t>for(int i; i &lt; (something); i++)			</a:t>
            </a:r>
            <a:endParaRPr lang="en-US" sz="1800">
              <a:solidFill>
                <a:srgbClr val="FF0000"/>
              </a:solidFill>
            </a:endParaRPr>
          </a:p>
          <a:p>
            <a:pPr marL="0" indent="0">
              <a:buNone/>
            </a:pPr>
            <a:r>
              <a:rPr lang="en-US" sz="1800">
                <a:solidFill>
                  <a:srgbClr val="FF0000"/>
                </a:solidFill>
              </a:rPr>
              <a:t>{</a:t>
            </a:r>
            <a:endParaRPr lang="en-US" sz="1800">
              <a:solidFill>
                <a:srgbClr val="FF0000"/>
              </a:solidFill>
            </a:endParaRPr>
          </a:p>
          <a:p>
            <a:pPr marL="0" indent="0">
              <a:buNone/>
            </a:pPr>
            <a:r>
              <a:rPr lang="en-US" sz="1800">
                <a:solidFill>
                  <a:srgbClr val="FF0000"/>
                </a:solidFill>
              </a:rPr>
              <a:t>    // some code here</a:t>
            </a:r>
            <a:endParaRPr lang="en-US" sz="1800">
              <a:solidFill>
                <a:srgbClr val="FF0000"/>
              </a:solidFill>
            </a:endParaRPr>
          </a:p>
          <a:p>
            <a:pPr marL="0" indent="0">
              <a:buNone/>
            </a:pPr>
            <a:r>
              <a:rPr lang="en-US" sz="1800">
                <a:solidFill>
                  <a:srgbClr val="FF0000"/>
                </a:solidFill>
              </a:rPr>
              <a:t>}</a:t>
            </a:r>
            <a:endParaRPr lang="en-US" sz="1800">
              <a:solidFill>
                <a:srgbClr val="FF0000"/>
              </a:solidFill>
            </a:endParaRPr>
          </a:p>
          <a:p>
            <a:pPr marL="0" indent="0">
              <a:buNone/>
            </a:pPr>
            <a:endParaRPr lang="en-US" sz="1800">
              <a:solidFill>
                <a:srgbClr val="FF0000"/>
              </a:solidFill>
            </a:endParaRPr>
          </a:p>
          <a:p>
            <a:pPr marL="0" indent="0">
              <a:buNone/>
            </a:pPr>
            <a:r>
              <a:rPr lang="en-US" sz="1800">
                <a:solidFill>
                  <a:schemeClr val="bg2"/>
                </a:solidFill>
              </a:rPr>
              <a:t>In the above code, the variable i is not initialized with any value. This may lead to an unpredictable behavior.</a:t>
            </a:r>
            <a:endParaRPr lang="en-US" sz="1800">
              <a:solidFill>
                <a:schemeClr val="bg2"/>
              </a:solidFill>
            </a:endParaRPr>
          </a:p>
          <a:p>
            <a:pPr marL="0" indent="0">
              <a:buNone/>
            </a:pPr>
            <a:endParaRPr lang="en-US" sz="1800">
              <a:solidFill>
                <a:schemeClr val="bg2"/>
              </a:solidFill>
            </a:endParaRPr>
          </a:p>
          <a:p>
            <a:pPr marL="0" indent="0">
              <a:buNone/>
            </a:pPr>
            <a:r>
              <a:rPr lang="en-US" sz="1800">
                <a:solidFill>
                  <a:schemeClr val="bg2"/>
                </a:solidFill>
              </a:rPr>
              <a:t>To avoid this mistake, always initialize the loop variable before the loop starts.</a:t>
            </a:r>
            <a:br>
              <a:rPr lang="en-US" sz="1800">
                <a:solidFill>
                  <a:schemeClr val="bg2"/>
                </a:solidFill>
              </a:rPr>
            </a:br>
            <a:r>
              <a:rPr lang="en-US" sz="1800">
                <a:solidFill>
                  <a:schemeClr val="bg2"/>
                </a:solidFill>
              </a:rPr>
              <a:t>[ int i=0]</a:t>
            </a:r>
            <a:endParaRPr lang="en-US" sz="1800">
              <a:solidFill>
                <a:schemeClr val="bg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ym typeface="+mn-ea"/>
              </a:rPr>
              <a:t>Common Mistakes and how to avoid it</a:t>
            </a:r>
            <a:br>
              <a:rPr lang="en-US"/>
            </a:br>
            <a:endParaRPr lang="en-US"/>
          </a:p>
        </p:txBody>
      </p:sp>
      <p:sp>
        <p:nvSpPr>
          <p:cNvPr id="3" name="Content Placeholder 2"/>
          <p:cNvSpPr>
            <a:spLocks noGrp="1"/>
          </p:cNvSpPr>
          <p:nvPr>
            <p:ph idx="1"/>
          </p:nvPr>
        </p:nvSpPr>
        <p:spPr/>
        <p:txBody>
          <a:bodyPr/>
          <a:p>
            <a:pPr marL="0" indent="0">
              <a:buNone/>
            </a:pPr>
            <a:r>
              <a:rPr lang="en-US" sz="2400"/>
              <a:t>2. </a:t>
            </a:r>
            <a:r>
              <a:rPr lang="en-US" sz="2000"/>
              <a:t>Not using the correct loop condition: The loop condition should be checked at the beginning of each iteration. If it is not checked correctly, the loop may execute too many or too few times.</a:t>
            </a:r>
            <a:endParaRPr lang="en-US" sz="2000"/>
          </a:p>
          <a:p>
            <a:pPr marL="0" indent="0">
              <a:buNone/>
            </a:pPr>
            <a:r>
              <a:rPr lang="en-US" sz="1800">
                <a:solidFill>
                  <a:srgbClr val="FF0000"/>
                </a:solidFill>
              </a:rPr>
              <a:t>for(int i = 0; i &lt;= 10; i++)</a:t>
            </a:r>
            <a:endParaRPr lang="en-US" sz="1800">
              <a:solidFill>
                <a:srgbClr val="FF0000"/>
              </a:solidFill>
            </a:endParaRPr>
          </a:p>
          <a:p>
            <a:pPr marL="0" indent="0">
              <a:buNone/>
            </a:pPr>
            <a:r>
              <a:rPr lang="en-US" sz="1800">
                <a:solidFill>
                  <a:srgbClr val="FF0000"/>
                </a:solidFill>
              </a:rPr>
              <a:t>{</a:t>
            </a:r>
            <a:endParaRPr lang="en-US" sz="1800">
              <a:solidFill>
                <a:srgbClr val="FF0000"/>
              </a:solidFill>
            </a:endParaRPr>
          </a:p>
          <a:p>
            <a:pPr marL="0" indent="0">
              <a:buNone/>
            </a:pPr>
            <a:r>
              <a:rPr lang="en-US" sz="1800">
                <a:solidFill>
                  <a:srgbClr val="FF0000"/>
                </a:solidFill>
              </a:rPr>
              <a:t>    // some code here</a:t>
            </a:r>
            <a:endParaRPr lang="en-US" sz="1800">
              <a:solidFill>
                <a:srgbClr val="FF0000"/>
              </a:solidFill>
            </a:endParaRPr>
          </a:p>
          <a:p>
            <a:pPr marL="0" indent="0">
              <a:buNone/>
            </a:pPr>
            <a:r>
              <a:rPr lang="en-US" sz="1800">
                <a:solidFill>
                  <a:srgbClr val="FF0000"/>
                </a:solidFill>
              </a:rPr>
              <a:t>}</a:t>
            </a:r>
            <a:endParaRPr lang="en-US" sz="1800">
              <a:solidFill>
                <a:srgbClr val="FF0000"/>
              </a:solidFill>
            </a:endParaRPr>
          </a:p>
          <a:p>
            <a:pPr marL="0" indent="0">
              <a:buNone/>
            </a:pPr>
            <a:r>
              <a:rPr lang="en-US" sz="1800">
                <a:solidFill>
                  <a:schemeClr val="accent6">
                    <a:lumMod val="10000"/>
                  </a:schemeClr>
                </a:solidFill>
              </a:rPr>
              <a:t>In the above code, the loop will execute 11 times, which may not be the intended behavior.</a:t>
            </a:r>
            <a:endParaRPr lang="en-US" sz="1800">
              <a:solidFill>
                <a:schemeClr val="accent6">
                  <a:lumMod val="10000"/>
                </a:schemeClr>
              </a:solidFill>
            </a:endParaRPr>
          </a:p>
          <a:p>
            <a:pPr marL="0" indent="0">
              <a:buNone/>
            </a:pPr>
            <a:r>
              <a:rPr lang="en-US" sz="1800">
                <a:solidFill>
                  <a:schemeClr val="accent6">
                    <a:lumMod val="10000"/>
                  </a:schemeClr>
                </a:solidFill>
              </a:rPr>
              <a:t>To avoid this mistake, use the correct loop condition.</a:t>
            </a:r>
            <a:endParaRPr lang="en-US" sz="1800">
              <a:solidFill>
                <a:schemeClr val="accent6">
                  <a:lumMod val="10000"/>
                </a:schemeClr>
              </a:solidFill>
            </a:endParaRPr>
          </a:p>
          <a:p>
            <a:pPr marL="0" indent="0">
              <a:buNone/>
            </a:pPr>
            <a:r>
              <a:rPr lang="en-US" sz="1800">
                <a:solidFill>
                  <a:schemeClr val="accent6">
                    <a:lumMod val="10000"/>
                  </a:schemeClr>
                </a:solidFill>
              </a:rPr>
              <a:t>[i&lt;10]</a:t>
            </a:r>
            <a:endParaRPr lang="en-US" sz="1800">
              <a:solidFill>
                <a:schemeClr val="accent6">
                  <a:lumMod val="1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ym typeface="+mn-ea"/>
              </a:rPr>
              <a:t>Common Mistakes and how to avoid it</a:t>
            </a:r>
            <a:br>
              <a:rPr lang="en-US">
                <a:sym typeface="+mn-ea"/>
              </a:rPr>
            </a:br>
            <a:endParaRPr lang="en-US"/>
          </a:p>
        </p:txBody>
      </p:sp>
      <p:sp>
        <p:nvSpPr>
          <p:cNvPr id="3" name="Content Placeholder 2"/>
          <p:cNvSpPr>
            <a:spLocks noGrp="1"/>
          </p:cNvSpPr>
          <p:nvPr>
            <p:ph idx="1"/>
          </p:nvPr>
        </p:nvSpPr>
        <p:spPr/>
        <p:txBody>
          <a:bodyPr/>
          <a:p>
            <a:pPr marL="0" indent="0">
              <a:buNone/>
            </a:pPr>
            <a:r>
              <a:rPr lang="en-US" sz="2400"/>
              <a:t>3.Not updating the loop variable: The loop variable should be updated at the end of each iteration. If it is not updated, the loop may execute indefinitely.</a:t>
            </a:r>
            <a:endParaRPr lang="en-US" sz="2400"/>
          </a:p>
          <a:p>
            <a:pPr marL="0" indent="0">
              <a:buNone/>
            </a:pPr>
            <a:r>
              <a:rPr lang="en-US" sz="1800">
                <a:solidFill>
                  <a:srgbClr val="FF0000"/>
                </a:solidFill>
              </a:rPr>
              <a:t>for(int i = 0; i &lt; 10;)</a:t>
            </a:r>
            <a:endParaRPr lang="en-US" sz="1800">
              <a:solidFill>
                <a:srgbClr val="FF0000"/>
              </a:solidFill>
            </a:endParaRPr>
          </a:p>
          <a:p>
            <a:pPr marL="0" indent="0">
              <a:buNone/>
            </a:pPr>
            <a:r>
              <a:rPr lang="en-US" sz="1800">
                <a:solidFill>
                  <a:srgbClr val="FF0000"/>
                </a:solidFill>
              </a:rPr>
              <a:t>{</a:t>
            </a:r>
            <a:endParaRPr lang="en-US" sz="1800">
              <a:solidFill>
                <a:srgbClr val="FF0000"/>
              </a:solidFill>
            </a:endParaRPr>
          </a:p>
          <a:p>
            <a:pPr marL="0" indent="0">
              <a:buNone/>
            </a:pPr>
            <a:r>
              <a:rPr lang="en-US" sz="1800">
                <a:solidFill>
                  <a:srgbClr val="FF0000"/>
                </a:solidFill>
              </a:rPr>
              <a:t>    // some code here</a:t>
            </a:r>
            <a:endParaRPr lang="en-US" sz="1800">
              <a:solidFill>
                <a:srgbClr val="FF0000"/>
              </a:solidFill>
            </a:endParaRPr>
          </a:p>
          <a:p>
            <a:pPr marL="0" indent="0">
              <a:buNone/>
            </a:pPr>
            <a:r>
              <a:rPr lang="en-US" sz="1800">
                <a:solidFill>
                  <a:srgbClr val="FF0000"/>
                </a:solidFill>
              </a:rPr>
              <a:t>}</a:t>
            </a:r>
            <a:endParaRPr lang="en-US" sz="1800">
              <a:solidFill>
                <a:srgbClr val="FF0000"/>
              </a:solidFill>
            </a:endParaRPr>
          </a:p>
          <a:p>
            <a:pPr marL="0" indent="0">
              <a:buNone/>
            </a:pPr>
            <a:r>
              <a:rPr lang="en-US" sz="1800">
                <a:solidFill>
                  <a:schemeClr val="accent6">
                    <a:lumMod val="10000"/>
                  </a:schemeClr>
                </a:solidFill>
              </a:rPr>
              <a:t>In the above code, the loop variable i is not being updated, which may cause the loop to execute indefinitely.</a:t>
            </a:r>
            <a:endParaRPr lang="en-US" sz="1800">
              <a:solidFill>
                <a:schemeClr val="accent6">
                  <a:lumMod val="10000"/>
                </a:schemeClr>
              </a:solidFill>
            </a:endParaRPr>
          </a:p>
          <a:p>
            <a:pPr marL="0" indent="0">
              <a:buNone/>
            </a:pPr>
            <a:r>
              <a:rPr lang="en-US" sz="1800">
                <a:solidFill>
                  <a:schemeClr val="accent6">
                    <a:lumMod val="10000"/>
                  </a:schemeClr>
                </a:solidFill>
              </a:rPr>
              <a:t>To avoid this mistake, always update the loop variable at the end of each iteration.</a:t>
            </a:r>
            <a:endParaRPr lang="en-US" sz="1800">
              <a:solidFill>
                <a:schemeClr val="accent6">
                  <a:lumMod val="10000"/>
                </a:schemeClr>
              </a:solidFill>
            </a:endParaRPr>
          </a:p>
          <a:p>
            <a:pPr marL="0" indent="0">
              <a:buNone/>
            </a:pPr>
            <a:r>
              <a:rPr lang="en-US" sz="1800">
                <a:solidFill>
                  <a:schemeClr val="accent6">
                    <a:lumMod val="10000"/>
                  </a:schemeClr>
                </a:solidFill>
              </a:rPr>
              <a:t>[int i = 0; i &lt; 10; i++]</a:t>
            </a:r>
            <a:endParaRPr lang="en-US" sz="1800">
              <a:solidFill>
                <a:schemeClr val="accent6">
                  <a:lumMod val="1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ym typeface="+mn-ea"/>
              </a:rPr>
              <a:t>Common Mistakes and how to avoid it</a:t>
            </a:r>
            <a:br>
              <a:rPr lang="en-US">
                <a:sym typeface="+mn-ea"/>
              </a:rPr>
            </a:br>
            <a:br>
              <a:rPr lang="en-US"/>
            </a:br>
            <a:endParaRPr lang="en-US"/>
          </a:p>
        </p:txBody>
      </p:sp>
      <p:sp>
        <p:nvSpPr>
          <p:cNvPr id="3" name="Content Placeholder 2"/>
          <p:cNvSpPr>
            <a:spLocks noGrp="1"/>
          </p:cNvSpPr>
          <p:nvPr>
            <p:ph idx="1"/>
          </p:nvPr>
        </p:nvSpPr>
        <p:spPr/>
        <p:txBody>
          <a:bodyPr/>
          <a:p>
            <a:pPr marL="0" indent="0">
              <a:buNone/>
            </a:pPr>
            <a:r>
              <a:rPr lang="en-US" sz="2000"/>
              <a:t>4.Using an excessive number of loop iterations:Sometimes beginners use too many loop iterations, which can result in unnecessary computations and slow down the program. For example, consider the following loop that computes the sum of the first 1000 numbers:</a:t>
            </a:r>
            <a:endParaRPr lang="en-US" sz="2000"/>
          </a:p>
          <a:p>
            <a:pPr marL="0" indent="0">
              <a:buNone/>
            </a:pPr>
            <a:r>
              <a:rPr lang="en-US" sz="2000">
                <a:solidFill>
                  <a:srgbClr val="FF0000"/>
                </a:solidFill>
              </a:rPr>
              <a:t>int sum = 0;</a:t>
            </a:r>
            <a:endParaRPr lang="en-US" sz="2000">
              <a:solidFill>
                <a:srgbClr val="FF0000"/>
              </a:solidFill>
            </a:endParaRPr>
          </a:p>
          <a:p>
            <a:pPr marL="0" indent="0">
              <a:buNone/>
            </a:pPr>
            <a:r>
              <a:rPr lang="en-US" sz="2000">
                <a:solidFill>
                  <a:srgbClr val="FF0000"/>
                </a:solidFill>
              </a:rPr>
              <a:t>for (int i = 1; i &lt;= 1000; i++) {</a:t>
            </a:r>
            <a:endParaRPr lang="en-US" sz="2000">
              <a:solidFill>
                <a:srgbClr val="FF0000"/>
              </a:solidFill>
            </a:endParaRPr>
          </a:p>
          <a:p>
            <a:pPr marL="0" indent="0">
              <a:buNone/>
            </a:pPr>
            <a:r>
              <a:rPr lang="en-US" sz="2000">
                <a:solidFill>
                  <a:srgbClr val="FF0000"/>
                </a:solidFill>
              </a:rPr>
              <a:t>    sum += i;</a:t>
            </a:r>
            <a:endParaRPr lang="en-US" sz="2000">
              <a:solidFill>
                <a:srgbClr val="FF0000"/>
              </a:solidFill>
            </a:endParaRPr>
          </a:p>
          <a:p>
            <a:pPr marL="0" indent="0">
              <a:buNone/>
            </a:pPr>
            <a:r>
              <a:rPr lang="en-US" sz="2000">
                <a:solidFill>
                  <a:srgbClr val="FF0000"/>
                </a:solidFill>
              </a:rPr>
              <a:t>}</a:t>
            </a:r>
            <a:endParaRPr lang="en-US" sz="2000">
              <a:solidFill>
                <a:srgbClr val="FF0000"/>
              </a:solidFill>
            </a:endParaRPr>
          </a:p>
          <a:p>
            <a:pPr marL="0" indent="0">
              <a:buNone/>
            </a:pPr>
            <a:r>
              <a:rPr lang="en-US" sz="2000">
                <a:solidFill>
                  <a:schemeClr val="accent6">
                    <a:lumMod val="10000"/>
                  </a:schemeClr>
                </a:solidFill>
              </a:rPr>
              <a:t>This loop works correctly and computes the correct sum, but it may be slow for large values of n. To avoid this, we could modify the loop to use a larger increment value, such as 10:</a:t>
            </a:r>
            <a:endParaRPr lang="en-US" sz="2000">
              <a:solidFill>
                <a:schemeClr val="accent6">
                  <a:lumMod val="10000"/>
                </a:schemeClr>
              </a:solidFill>
            </a:endParaRPr>
          </a:p>
          <a:p>
            <a:pPr marL="0" indent="0">
              <a:buNone/>
            </a:pPr>
            <a:r>
              <a:rPr lang="en-US" sz="2000">
                <a:solidFill>
                  <a:schemeClr val="accent6">
                    <a:lumMod val="10000"/>
                  </a:schemeClr>
                </a:solidFill>
              </a:rPr>
              <a:t>[int i = 1; i &lt;= 1000; i += 10]</a:t>
            </a:r>
            <a:endParaRPr lang="en-US" sz="2000">
              <a:solidFill>
                <a:schemeClr val="accent6">
                  <a:lumMod val="1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Syntax</a:t>
            </a:r>
            <a:endParaRPr lang="en-US"/>
          </a:p>
        </p:txBody>
      </p:sp>
      <p:sp>
        <p:nvSpPr>
          <p:cNvPr id="3" name="Content Placeholder 2"/>
          <p:cNvSpPr>
            <a:spLocks noGrp="1"/>
          </p:cNvSpPr>
          <p:nvPr>
            <p:ph idx="1"/>
          </p:nvPr>
        </p:nvSpPr>
        <p:spPr/>
        <p:txBody>
          <a:bodyPr/>
          <a:p>
            <a:r>
              <a:rPr lang="en-US"/>
              <a:t>for(Expression 1(Initialization); Expression 2(condition); Expression 3(increment/decrement))</a:t>
            </a:r>
            <a:endParaRPr lang="en-US"/>
          </a:p>
          <a:p>
            <a:r>
              <a:rPr lang="en-US"/>
              <a:t>{  </a:t>
            </a:r>
            <a:endParaRPr lang="en-US"/>
          </a:p>
          <a:p>
            <a:r>
              <a:rPr lang="en-US"/>
              <a:t>//code to be executed  </a:t>
            </a:r>
            <a:endParaRPr lang="en-US"/>
          </a:p>
          <a:p>
            <a:r>
              <a:rPr lang="en-US"/>
              <a:t>}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Properties of Expression 1</a:t>
            </a:r>
            <a:endParaRPr lang="en-US"/>
          </a:p>
        </p:txBody>
      </p:sp>
      <p:sp>
        <p:nvSpPr>
          <p:cNvPr id="3" name="Content Placeholder 2"/>
          <p:cNvSpPr>
            <a:spLocks noGrp="1"/>
          </p:cNvSpPr>
          <p:nvPr>
            <p:ph idx="1"/>
          </p:nvPr>
        </p:nvSpPr>
        <p:spPr/>
        <p:txBody>
          <a:bodyPr/>
          <a:p>
            <a:r>
              <a:rPr lang="en-US"/>
              <a:t>The expression represents the initialization of the loop variable.</a:t>
            </a:r>
            <a:endParaRPr lang="en-US"/>
          </a:p>
          <a:p>
            <a:r>
              <a:rPr lang="en-US"/>
              <a:t>We can initialize more than one variable in Expression 1.</a:t>
            </a:r>
            <a:endParaRPr lang="en-US"/>
          </a:p>
          <a:p>
            <a:r>
              <a:rPr lang="en-US"/>
              <a:t>Expression 1 is optional.</a:t>
            </a:r>
            <a:endParaRPr lang="en-US"/>
          </a:p>
          <a:p>
            <a:r>
              <a:rPr lang="en-US"/>
              <a:t>In C, we can not declare the variables in Expression 1. However, It can be an exception in some compilers.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US"/>
              <a:t>Properties of Expression 2</a:t>
            </a:r>
            <a:endParaRPr lang="en-US"/>
          </a:p>
        </p:txBody>
      </p:sp>
      <p:sp>
        <p:nvSpPr>
          <p:cNvPr id="3" name="Content Placeholder 2"/>
          <p:cNvSpPr>
            <a:spLocks noGrp="1"/>
          </p:cNvSpPr>
          <p:nvPr>
            <p:ph idx="1"/>
          </p:nvPr>
        </p:nvSpPr>
        <p:spPr/>
        <p:txBody>
          <a:bodyPr/>
          <a:p>
            <a:r>
              <a:rPr lang="en-US" sz="2400"/>
              <a:t>Expression 2 is a conditional expression. It checks for a specific condition to be satisfied. If it is not, the loop is terminated.</a:t>
            </a:r>
            <a:endParaRPr lang="en-US" sz="2400"/>
          </a:p>
          <a:p>
            <a:r>
              <a:rPr lang="en-US" sz="2400"/>
              <a:t>Expression 2 can have more than one condition. However, the loop will iterate until the last condition becomes false. Other conditions will be treated as statements.</a:t>
            </a:r>
            <a:endParaRPr lang="en-US" sz="2400"/>
          </a:p>
          <a:p>
            <a:r>
              <a:rPr lang="en-US" sz="2400"/>
              <a:t>Expression 2 is optional.</a:t>
            </a:r>
            <a:endParaRPr lang="en-US" sz="2400"/>
          </a:p>
          <a:p>
            <a:r>
              <a:rPr lang="en-US" sz="2400">
                <a:solidFill>
                  <a:schemeClr val="bg2"/>
                </a:solidFill>
              </a:rPr>
              <a:t>Expression 2 can perform the task of expression 1 and expression 3. That is, we can initialize the variable as well as update the loop variable in expression 2 itself.</a:t>
            </a:r>
            <a:endParaRPr lang="en-US" sz="2400">
              <a:solidFill>
                <a:schemeClr val="bg2"/>
              </a:solidFill>
            </a:endParaRPr>
          </a:p>
          <a:p>
            <a:r>
              <a:rPr lang="en-US" sz="2400">
                <a:solidFill>
                  <a:schemeClr val="bg2"/>
                </a:solidFill>
              </a:rPr>
              <a:t>We can pass zero or non-zero value in expression 2. </a:t>
            </a:r>
            <a:r>
              <a:rPr lang="en-US" sz="2400">
                <a:solidFill>
                  <a:srgbClr val="00B050"/>
                </a:solidFill>
              </a:rPr>
              <a:t>However, in C, any non-zero value is true, and zero is false by default.</a:t>
            </a:r>
            <a:endParaRPr lang="en-US" sz="2400">
              <a:solidFill>
                <a:srgbClr val="00B0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Properties of Expression 3</a:t>
            </a:r>
            <a:endParaRPr lang="en-US"/>
          </a:p>
        </p:txBody>
      </p:sp>
      <p:sp>
        <p:nvSpPr>
          <p:cNvPr id="3" name="Content Placeholder 2"/>
          <p:cNvSpPr>
            <a:spLocks noGrp="1"/>
          </p:cNvSpPr>
          <p:nvPr>
            <p:ph idx="1"/>
          </p:nvPr>
        </p:nvSpPr>
        <p:spPr/>
        <p:txBody>
          <a:bodyPr/>
          <a:p>
            <a:r>
              <a:rPr lang="en-US"/>
              <a:t>Expression 3 is used to update the loop variable.</a:t>
            </a:r>
            <a:endParaRPr lang="en-US"/>
          </a:p>
          <a:p>
            <a:r>
              <a:rPr lang="en-US"/>
              <a:t>We can update more than one variable at the same time.</a:t>
            </a:r>
            <a:endParaRPr lang="en-US"/>
          </a:p>
          <a:p>
            <a:r>
              <a:rPr lang="en-US"/>
              <a:t>Expression 3 is optional.</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1)Write a program in C to display the first 10 natural numbers</a:t>
            </a:r>
            <a:endParaRPr lang="en-US"/>
          </a:p>
        </p:txBody>
      </p:sp>
      <p:sp>
        <p:nvSpPr>
          <p:cNvPr id="3" name="Content Placeholder 2"/>
          <p:cNvSpPr>
            <a:spLocks noGrp="1"/>
          </p:cNvSpPr>
          <p:nvPr>
            <p:ph sz="half" idx="1"/>
          </p:nvPr>
        </p:nvSpPr>
        <p:spPr/>
        <p:txBody>
          <a:bodyPr/>
          <a:p>
            <a:pPr marL="0" indent="0">
              <a:buNone/>
            </a:pPr>
            <a:r>
              <a:rPr lang="en-US" sz="1600"/>
              <a:t>#include &lt;stdio.h&gt;</a:t>
            </a:r>
            <a:endParaRPr lang="en-US" sz="1600"/>
          </a:p>
          <a:p>
            <a:pPr marL="0" indent="0">
              <a:buNone/>
            </a:pPr>
            <a:r>
              <a:rPr lang="en-US" sz="1600"/>
              <a:t>int main()</a:t>
            </a:r>
            <a:endParaRPr lang="en-US" sz="1600"/>
          </a:p>
          <a:p>
            <a:pPr marL="0" indent="0">
              <a:buNone/>
            </a:pPr>
            <a:r>
              <a:rPr lang="en-US" sz="1600"/>
              <a:t>{     </a:t>
            </a:r>
            <a:endParaRPr lang="en-US" sz="1600"/>
          </a:p>
          <a:p>
            <a:pPr marL="0" indent="0">
              <a:buNone/>
            </a:pPr>
            <a:r>
              <a:rPr lang="en-US" sz="1600"/>
              <a:t>    int i;</a:t>
            </a:r>
            <a:endParaRPr lang="en-US" sz="1600"/>
          </a:p>
          <a:p>
            <a:pPr marL="0" indent="0">
              <a:buNone/>
            </a:pPr>
            <a:r>
              <a:rPr lang="en-US" sz="1600"/>
              <a:t>	printf("The first 10 natural numbers are:\n");</a:t>
            </a:r>
            <a:endParaRPr lang="en-US" sz="1600"/>
          </a:p>
          <a:p>
            <a:pPr marL="0" indent="0">
              <a:buNone/>
            </a:pPr>
            <a:r>
              <a:rPr lang="en-US" sz="1600"/>
              <a:t>	for (i=1;i&lt;=10;i++)</a:t>
            </a:r>
            <a:endParaRPr lang="en-US" sz="1600"/>
          </a:p>
          <a:p>
            <a:pPr marL="0" indent="0">
              <a:buNone/>
            </a:pPr>
            <a:r>
              <a:rPr lang="en-US" sz="1600"/>
              <a:t>	{      </a:t>
            </a:r>
            <a:endParaRPr lang="en-US" sz="1600"/>
          </a:p>
          <a:p>
            <a:pPr marL="0" indent="0">
              <a:buNone/>
            </a:pPr>
            <a:r>
              <a:rPr lang="en-US" sz="1600"/>
              <a:t>		printf("%d ",i);</a:t>
            </a:r>
            <a:endParaRPr lang="en-US" sz="1600"/>
          </a:p>
          <a:p>
            <a:pPr marL="0" indent="0">
              <a:buNone/>
            </a:pPr>
            <a:r>
              <a:rPr lang="en-US" sz="1600"/>
              <a:t>	}</a:t>
            </a:r>
            <a:endParaRPr lang="en-US" sz="1600"/>
          </a:p>
          <a:p>
            <a:pPr marL="0" indent="0">
              <a:buNone/>
            </a:pPr>
            <a:r>
              <a:rPr lang="en-US" sz="1600"/>
              <a:t>printf("\n");</a:t>
            </a:r>
            <a:endParaRPr lang="en-US" sz="1600"/>
          </a:p>
          <a:p>
            <a:pPr marL="0" indent="0">
              <a:buNone/>
            </a:pPr>
            <a:r>
              <a:rPr lang="en-US" sz="1600"/>
              <a:t>}</a:t>
            </a:r>
            <a:endParaRPr lang="en-US" sz="1600"/>
          </a:p>
          <a:p>
            <a:pPr marL="0" indent="0">
              <a:buNone/>
            </a:pPr>
            <a:r>
              <a:rPr lang="en-US" sz="1600" b="1" i="1" u="sng"/>
              <a:t>OUTPUT</a:t>
            </a:r>
            <a:endParaRPr lang="en-US" sz="1600" b="1" i="1" u="sng"/>
          </a:p>
          <a:p>
            <a:pPr marL="0" indent="0">
              <a:buNone/>
            </a:pPr>
            <a:r>
              <a:rPr lang="en-US" sz="1600">
                <a:solidFill>
                  <a:schemeClr val="bg2"/>
                </a:solidFill>
              </a:rPr>
              <a:t>The first 10 natural numbers are:                                                                               </a:t>
            </a:r>
            <a:endParaRPr lang="en-US" sz="1600">
              <a:solidFill>
                <a:schemeClr val="bg2"/>
              </a:solidFill>
            </a:endParaRPr>
          </a:p>
          <a:p>
            <a:pPr marL="0" indent="0">
              <a:buNone/>
            </a:pPr>
            <a:r>
              <a:rPr lang="en-US" sz="1600">
                <a:solidFill>
                  <a:schemeClr val="bg2"/>
                </a:solidFill>
              </a:rPr>
              <a:t>1 2 3 4 5 6 7 8 9 10  </a:t>
            </a:r>
            <a:endParaRPr lang="en-US" sz="1600">
              <a:solidFill>
                <a:schemeClr val="bg2"/>
              </a:solidFill>
            </a:endParaRPr>
          </a:p>
        </p:txBody>
      </p:sp>
      <p:pic>
        <p:nvPicPr>
          <p:cNvPr id="5" name="Content Placeholder 4" descr="c-for-loop-exercises-1"/>
          <p:cNvPicPr>
            <a:picLocks noChangeAspect="1"/>
          </p:cNvPicPr>
          <p:nvPr>
            <p:ph sz="half" idx="2"/>
          </p:nvPr>
        </p:nvPicPr>
        <p:blipFill>
          <a:blip r:embed="rId1"/>
          <a:stretch>
            <a:fillRect/>
          </a:stretch>
        </p:blipFill>
        <p:spPr>
          <a:xfrm>
            <a:off x="7441565" y="1496060"/>
            <a:ext cx="4140200" cy="46310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2)Write a program in C to display n terms of natural numbers and their sum.</a:t>
            </a:r>
            <a:endParaRPr lang="en-US"/>
          </a:p>
        </p:txBody>
      </p:sp>
      <p:sp>
        <p:nvSpPr>
          <p:cNvPr id="3" name="Content Placeholder 2"/>
          <p:cNvSpPr>
            <a:spLocks noGrp="1"/>
          </p:cNvSpPr>
          <p:nvPr>
            <p:ph idx="1"/>
          </p:nvPr>
        </p:nvSpPr>
        <p:spPr/>
        <p:txBody>
          <a:bodyPr/>
          <a:p>
            <a:pPr marL="0" indent="0">
              <a:buNone/>
            </a:pPr>
            <a:r>
              <a:rPr lang="en-US" sz="1200">
                <a:solidFill>
                  <a:schemeClr val="bg2"/>
                </a:solidFill>
              </a:rPr>
              <a:t>#include &lt;stdio.h&gt;</a:t>
            </a:r>
            <a:endParaRPr lang="en-US" sz="1200">
              <a:solidFill>
                <a:schemeClr val="bg2"/>
              </a:solidFill>
            </a:endParaRPr>
          </a:p>
          <a:p>
            <a:pPr marL="0" indent="0">
              <a:buNone/>
            </a:pPr>
            <a:r>
              <a:rPr lang="en-US" sz="1200">
                <a:solidFill>
                  <a:schemeClr val="bg2"/>
                </a:solidFill>
              </a:rPr>
              <a:t>int main()</a:t>
            </a:r>
            <a:endParaRPr lang="en-US" sz="1200">
              <a:solidFill>
                <a:schemeClr val="bg2"/>
              </a:solidFill>
            </a:endParaRPr>
          </a:p>
          <a:p>
            <a:pPr marL="0" indent="0">
              <a:buNone/>
            </a:pPr>
            <a:r>
              <a:rPr lang="en-US" sz="1200">
                <a:solidFill>
                  <a:schemeClr val="bg2"/>
                </a:solidFill>
              </a:rPr>
              <a:t>{</a:t>
            </a:r>
            <a:endParaRPr lang="en-US" sz="1200">
              <a:solidFill>
                <a:schemeClr val="bg2"/>
              </a:solidFill>
            </a:endParaRPr>
          </a:p>
          <a:p>
            <a:pPr marL="0" indent="0">
              <a:buNone/>
            </a:pPr>
            <a:r>
              <a:rPr lang="en-US" sz="1200">
                <a:solidFill>
                  <a:schemeClr val="bg2"/>
                </a:solidFill>
              </a:rPr>
              <a:t>   int i,n,sum=0;</a:t>
            </a:r>
            <a:endParaRPr lang="en-US" sz="1200">
              <a:solidFill>
                <a:schemeClr val="bg2"/>
              </a:solidFill>
            </a:endParaRPr>
          </a:p>
          <a:p>
            <a:pPr marL="0" indent="0">
              <a:buNone/>
            </a:pPr>
            <a:r>
              <a:rPr lang="en-US" sz="1200">
                <a:solidFill>
                  <a:schemeClr val="bg2"/>
                </a:solidFill>
              </a:rPr>
              <a:t>   printf("Input Value of terms : ");</a:t>
            </a:r>
            <a:endParaRPr lang="en-US" sz="1200">
              <a:solidFill>
                <a:schemeClr val="bg2"/>
              </a:solidFill>
            </a:endParaRPr>
          </a:p>
          <a:p>
            <a:pPr marL="0" indent="0">
              <a:buNone/>
            </a:pPr>
            <a:r>
              <a:rPr lang="en-US" sz="1200">
                <a:solidFill>
                  <a:schemeClr val="bg2"/>
                </a:solidFill>
              </a:rPr>
              <a:t>   scanf("%d",&amp;n);</a:t>
            </a:r>
            <a:endParaRPr lang="en-US" sz="1200">
              <a:solidFill>
                <a:schemeClr val="bg2"/>
              </a:solidFill>
            </a:endParaRPr>
          </a:p>
          <a:p>
            <a:pPr marL="0" indent="0">
              <a:buNone/>
            </a:pPr>
            <a:r>
              <a:rPr lang="en-US" sz="1200">
                <a:solidFill>
                  <a:schemeClr val="bg2"/>
                </a:solidFill>
              </a:rPr>
              <a:t>   printf("\nThe first %d natural numbers are:\n",n);</a:t>
            </a:r>
            <a:endParaRPr lang="en-US" sz="1200">
              <a:solidFill>
                <a:schemeClr val="bg2"/>
              </a:solidFill>
            </a:endParaRPr>
          </a:p>
          <a:p>
            <a:pPr marL="0" indent="0">
              <a:buNone/>
            </a:pPr>
            <a:r>
              <a:rPr lang="en-US" sz="1200">
                <a:solidFill>
                  <a:schemeClr val="bg2"/>
                </a:solidFill>
              </a:rPr>
              <a:t>   for(i=1;i&lt;=n;i++)</a:t>
            </a:r>
            <a:endParaRPr lang="en-US" sz="1200">
              <a:solidFill>
                <a:schemeClr val="bg2"/>
              </a:solidFill>
            </a:endParaRPr>
          </a:p>
          <a:p>
            <a:pPr marL="0" indent="0">
              <a:buNone/>
            </a:pPr>
            <a:r>
              <a:rPr lang="en-US" sz="1200">
                <a:solidFill>
                  <a:schemeClr val="bg2"/>
                </a:solidFill>
              </a:rPr>
              <a:t>   {</a:t>
            </a:r>
            <a:endParaRPr lang="en-US" sz="1200">
              <a:solidFill>
                <a:schemeClr val="bg2"/>
              </a:solidFill>
            </a:endParaRPr>
          </a:p>
          <a:p>
            <a:pPr marL="0" indent="0">
              <a:buNone/>
            </a:pPr>
            <a:r>
              <a:rPr lang="en-US" sz="1200">
                <a:solidFill>
                  <a:schemeClr val="bg2"/>
                </a:solidFill>
              </a:rPr>
              <a:t>     printf("%d ",i);</a:t>
            </a:r>
            <a:endParaRPr lang="en-US" sz="1200">
              <a:solidFill>
                <a:schemeClr val="bg2"/>
              </a:solidFill>
            </a:endParaRPr>
          </a:p>
          <a:p>
            <a:pPr marL="0" indent="0">
              <a:buNone/>
            </a:pPr>
            <a:r>
              <a:rPr lang="en-US" sz="1200">
                <a:solidFill>
                  <a:schemeClr val="bg2"/>
                </a:solidFill>
              </a:rPr>
              <a:t>     sum+=i;</a:t>
            </a:r>
            <a:endParaRPr lang="en-US" sz="1200">
              <a:solidFill>
                <a:schemeClr val="bg2"/>
              </a:solidFill>
            </a:endParaRPr>
          </a:p>
          <a:p>
            <a:pPr marL="0" indent="0">
              <a:buNone/>
            </a:pPr>
            <a:r>
              <a:rPr lang="en-US" sz="1200">
                <a:solidFill>
                  <a:schemeClr val="bg2"/>
                </a:solidFill>
              </a:rPr>
              <a:t>   }</a:t>
            </a:r>
            <a:endParaRPr lang="en-US" sz="1200">
              <a:solidFill>
                <a:schemeClr val="bg2"/>
              </a:solidFill>
            </a:endParaRPr>
          </a:p>
          <a:p>
            <a:pPr marL="0" indent="0">
              <a:buNone/>
            </a:pPr>
            <a:r>
              <a:rPr lang="en-US" sz="1200">
                <a:solidFill>
                  <a:schemeClr val="bg2"/>
                </a:solidFill>
              </a:rPr>
              <a:t>   printf("\nThe Sum of natural numbers upto %d terms : %d \n",n,sum);</a:t>
            </a:r>
            <a:endParaRPr lang="en-US" sz="1200">
              <a:solidFill>
                <a:schemeClr val="bg2"/>
              </a:solidFill>
            </a:endParaRPr>
          </a:p>
          <a:p>
            <a:pPr marL="0" indent="0">
              <a:buNone/>
            </a:pPr>
            <a:endParaRPr lang="en-US" sz="1200">
              <a:solidFill>
                <a:schemeClr val="bg2"/>
              </a:solidFill>
            </a:endParaRPr>
          </a:p>
          <a:p>
            <a:pPr marL="0" indent="0">
              <a:buNone/>
            </a:pPr>
            <a:r>
              <a:rPr lang="en-US" sz="1200">
                <a:solidFill>
                  <a:schemeClr val="bg2"/>
                </a:solidFill>
              </a:rPr>
              <a:t>}</a:t>
            </a:r>
            <a:endParaRPr lang="en-US" sz="1200">
              <a:solidFill>
                <a:schemeClr val="bg2"/>
              </a:solidFill>
            </a:endParaRPr>
          </a:p>
          <a:p>
            <a:pPr marL="0" indent="0">
              <a:buNone/>
            </a:pPr>
            <a:r>
              <a:rPr lang="en-US" sz="1200" b="1" i="1" u="sng">
                <a:solidFill>
                  <a:schemeClr val="bg2"/>
                </a:solidFill>
              </a:rPr>
              <a:t>OUTPUT</a:t>
            </a:r>
            <a:endParaRPr lang="en-US" sz="1200" b="1" i="1" u="sng">
              <a:solidFill>
                <a:schemeClr val="bg2"/>
              </a:solidFill>
            </a:endParaRPr>
          </a:p>
          <a:p>
            <a:pPr marL="0" indent="0">
              <a:buNone/>
            </a:pPr>
            <a:r>
              <a:rPr lang="en-US" sz="1200">
                <a:solidFill>
                  <a:schemeClr val="bg2"/>
                </a:solidFill>
              </a:rPr>
              <a:t>Input Value of terms : 10                                                                                      </a:t>
            </a:r>
            <a:endParaRPr lang="en-US" sz="1200">
              <a:solidFill>
                <a:schemeClr val="bg2"/>
              </a:solidFill>
            </a:endParaRPr>
          </a:p>
          <a:p>
            <a:pPr marL="0" indent="0">
              <a:buNone/>
            </a:pPr>
            <a:r>
              <a:rPr lang="en-US" sz="1200">
                <a:solidFill>
                  <a:schemeClr val="bg2"/>
                </a:solidFill>
              </a:rPr>
              <a:t>                                                                                                              </a:t>
            </a:r>
            <a:endParaRPr lang="en-US" sz="1200">
              <a:solidFill>
                <a:schemeClr val="bg2"/>
              </a:solidFill>
            </a:endParaRPr>
          </a:p>
          <a:p>
            <a:pPr marL="0" indent="0">
              <a:buNone/>
            </a:pPr>
            <a:r>
              <a:rPr lang="en-US" sz="1200">
                <a:solidFill>
                  <a:schemeClr val="bg2"/>
                </a:solidFill>
              </a:rPr>
              <a:t>The first 7 natural number is :                                                                               </a:t>
            </a:r>
            <a:endParaRPr lang="en-US" sz="1200">
              <a:solidFill>
                <a:schemeClr val="bg2"/>
              </a:solidFill>
            </a:endParaRPr>
          </a:p>
          <a:p>
            <a:pPr marL="0" indent="0">
              <a:buNone/>
            </a:pPr>
            <a:r>
              <a:rPr lang="en-US" sz="1200">
                <a:solidFill>
                  <a:schemeClr val="bg2"/>
                </a:solidFill>
              </a:rPr>
              <a:t>1 2 3 4 5 6 7 8 9 10                                                                                                 </a:t>
            </a:r>
            <a:endParaRPr lang="en-US" sz="1200">
              <a:solidFill>
                <a:schemeClr val="bg2"/>
              </a:solidFill>
            </a:endParaRPr>
          </a:p>
          <a:p>
            <a:pPr marL="0" indent="0">
              <a:buNone/>
            </a:pPr>
            <a:r>
              <a:rPr lang="en-US" sz="1200">
                <a:solidFill>
                  <a:schemeClr val="bg2"/>
                </a:solidFill>
              </a:rPr>
              <a:t>The Sum of Natural Number upto 7 terms : 55</a:t>
            </a:r>
            <a:endParaRPr lang="en-US" sz="1200">
              <a:solidFill>
                <a:schemeClr val="bg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3)Write a C program of a for loop that prints the even numbers from 2 to 20</a:t>
            </a:r>
            <a:endParaRPr lang="en-US"/>
          </a:p>
        </p:txBody>
      </p:sp>
      <p:sp>
        <p:nvSpPr>
          <p:cNvPr id="3" name="Content Placeholder 2"/>
          <p:cNvSpPr>
            <a:spLocks noGrp="1"/>
          </p:cNvSpPr>
          <p:nvPr>
            <p:ph idx="1"/>
          </p:nvPr>
        </p:nvSpPr>
        <p:spPr/>
        <p:txBody>
          <a:bodyPr/>
          <a:p>
            <a:pPr marL="0" indent="0">
              <a:buNone/>
            </a:pPr>
            <a:r>
              <a:rPr lang="en-US" sz="1800">
                <a:solidFill>
                  <a:schemeClr val="bg2"/>
                </a:solidFill>
              </a:rPr>
              <a:t>#include &lt;stdio.h&gt;</a:t>
            </a:r>
            <a:endParaRPr lang="en-US" sz="1800">
              <a:solidFill>
                <a:schemeClr val="bg2"/>
              </a:solidFill>
            </a:endParaRPr>
          </a:p>
          <a:p>
            <a:pPr marL="0" indent="0">
              <a:buNone/>
            </a:pPr>
            <a:endParaRPr lang="en-US" sz="1800">
              <a:solidFill>
                <a:schemeClr val="bg2"/>
              </a:solidFill>
            </a:endParaRPr>
          </a:p>
          <a:p>
            <a:pPr marL="0" indent="0">
              <a:buNone/>
            </a:pPr>
            <a:r>
              <a:rPr lang="en-US" sz="1800">
                <a:solidFill>
                  <a:schemeClr val="bg2"/>
                </a:solidFill>
              </a:rPr>
              <a:t>int main() {</a:t>
            </a:r>
            <a:endParaRPr lang="en-US" sz="1800">
              <a:solidFill>
                <a:schemeClr val="bg2"/>
              </a:solidFill>
            </a:endParaRPr>
          </a:p>
          <a:p>
            <a:pPr marL="0" indent="0">
              <a:buNone/>
            </a:pPr>
            <a:r>
              <a:rPr lang="en-US" sz="1800">
                <a:solidFill>
                  <a:schemeClr val="bg2"/>
                </a:solidFill>
              </a:rPr>
              <a:t>    int i;</a:t>
            </a:r>
            <a:endParaRPr lang="en-US" sz="1800">
              <a:solidFill>
                <a:schemeClr val="bg2"/>
              </a:solidFill>
            </a:endParaRPr>
          </a:p>
          <a:p>
            <a:pPr marL="0" indent="0">
              <a:buNone/>
            </a:pPr>
            <a:r>
              <a:rPr lang="en-US" sz="1800">
                <a:solidFill>
                  <a:schemeClr val="bg2"/>
                </a:solidFill>
              </a:rPr>
              <a:t>    for (i = 2; i &lt;= 20; i += 2) {</a:t>
            </a:r>
            <a:endParaRPr lang="en-US" sz="1800">
              <a:solidFill>
                <a:schemeClr val="bg2"/>
              </a:solidFill>
            </a:endParaRPr>
          </a:p>
          <a:p>
            <a:pPr marL="0" indent="0">
              <a:buNone/>
            </a:pPr>
            <a:r>
              <a:rPr lang="en-US" sz="1800">
                <a:solidFill>
                  <a:schemeClr val="bg2"/>
                </a:solidFill>
              </a:rPr>
              <a:t>        printf("%d ", i);</a:t>
            </a:r>
            <a:endParaRPr lang="en-US" sz="1800">
              <a:solidFill>
                <a:schemeClr val="bg2"/>
              </a:solidFill>
            </a:endParaRPr>
          </a:p>
          <a:p>
            <a:pPr marL="0" indent="0">
              <a:buNone/>
            </a:pPr>
            <a:r>
              <a:rPr lang="en-US" sz="1800">
                <a:solidFill>
                  <a:schemeClr val="bg2"/>
                </a:solidFill>
              </a:rPr>
              <a:t>    }</a:t>
            </a:r>
            <a:endParaRPr lang="en-US" sz="1800">
              <a:solidFill>
                <a:schemeClr val="bg2"/>
              </a:solidFill>
            </a:endParaRPr>
          </a:p>
          <a:p>
            <a:pPr marL="0" indent="0">
              <a:buNone/>
            </a:pPr>
            <a:r>
              <a:rPr lang="en-US" sz="1800">
                <a:solidFill>
                  <a:schemeClr val="bg2"/>
                </a:solidFill>
              </a:rPr>
              <a:t>    return 0;</a:t>
            </a:r>
            <a:endParaRPr lang="en-US" sz="1800">
              <a:solidFill>
                <a:schemeClr val="bg2"/>
              </a:solidFill>
            </a:endParaRPr>
          </a:p>
          <a:p>
            <a:pPr marL="0" indent="0">
              <a:buNone/>
            </a:pPr>
            <a:r>
              <a:rPr lang="en-US" sz="1800">
                <a:solidFill>
                  <a:schemeClr val="bg2"/>
                </a:solidFill>
              </a:rPr>
              <a:t>}</a:t>
            </a:r>
            <a:endParaRPr lang="en-US" sz="1800">
              <a:solidFill>
                <a:schemeClr val="bg2"/>
              </a:solidFill>
            </a:endParaRPr>
          </a:p>
          <a:p>
            <a:pPr marL="0" indent="0">
              <a:buNone/>
            </a:pPr>
            <a:r>
              <a:rPr lang="en-US" sz="1800" b="1" i="1" u="sng">
                <a:solidFill>
                  <a:schemeClr val="bg2"/>
                </a:solidFill>
              </a:rPr>
              <a:t>Output</a:t>
            </a:r>
            <a:endParaRPr lang="en-US" sz="1800" b="1" i="1" u="sng">
              <a:solidFill>
                <a:schemeClr val="bg2"/>
              </a:solidFill>
            </a:endParaRPr>
          </a:p>
          <a:p>
            <a:pPr marL="0" indent="0">
              <a:buNone/>
            </a:pPr>
            <a:r>
              <a:rPr lang="en-US" sz="1800">
                <a:solidFill>
                  <a:schemeClr val="bg2"/>
                </a:solidFill>
              </a:rPr>
              <a:t>2 4 6 8 10 12 14 16 18 20</a:t>
            </a:r>
            <a:endParaRPr lang="en-US" sz="1800">
              <a:solidFill>
                <a:schemeClr val="bg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Nested Loop</a:t>
            </a:r>
            <a:endParaRPr lang="en-US"/>
          </a:p>
        </p:txBody>
      </p:sp>
      <p:sp>
        <p:nvSpPr>
          <p:cNvPr id="3" name="Content Placeholder 2"/>
          <p:cNvSpPr>
            <a:spLocks noGrp="1"/>
          </p:cNvSpPr>
          <p:nvPr>
            <p:ph idx="1"/>
          </p:nvPr>
        </p:nvSpPr>
        <p:spPr/>
        <p:txBody>
          <a:bodyPr/>
          <a:p>
            <a:r>
              <a:rPr lang="en-US" sz="2800"/>
              <a:t>In C programming, nested loops are loops that are defined inside other loops. They allow for the execution of one or more inner loops for each iteration of the outer loop. Nested loops are useful when we need to perform a repetitive task for every combination of values that we get from the outer loop and the inner loop.</a:t>
            </a:r>
            <a:endParaRPr lang="en-US" sz="2800"/>
          </a:p>
          <a:p>
            <a:endParaRPr lang="en-US" sz="2800"/>
          </a:p>
          <a:p>
            <a:r>
              <a:rPr lang="en-US" sz="2800">
                <a:solidFill>
                  <a:srgbClr val="00B0F0"/>
                </a:solidFill>
              </a:rPr>
              <a:t>For example, if we have a two-dimensional array with rows and columns, we can use nested loops to iterate over each element in the array. The outer loop will iterate over the rows, while the inner loop will iterate over the columns.</a:t>
            </a:r>
            <a:endParaRPr lang="en-US" sz="2800">
              <a:solidFill>
                <a:srgbClr val="00B0F0"/>
              </a:solidFill>
            </a:endParaRPr>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6269</Words>
  <Application>WPS Presentation</Application>
  <PresentationFormat>Widescreen</PresentationFormat>
  <Paragraphs>166</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14</vt:i4>
      </vt:variant>
    </vt:vector>
  </HeadingPairs>
  <TitlesOfParts>
    <vt:vector size="22" baseType="lpstr">
      <vt:lpstr>Arial</vt:lpstr>
      <vt:lpstr>SimSun</vt:lpstr>
      <vt:lpstr>Wingdings</vt:lpstr>
      <vt:lpstr>Microsoft YaHei</vt:lpstr>
      <vt:lpstr>Arial Unicode MS</vt:lpstr>
      <vt:lpstr>Calibri</vt:lpstr>
      <vt:lpstr>Art_mountaineering</vt:lpstr>
      <vt:lpstr>Green Color</vt:lpstr>
      <vt:lpstr>For Loop</vt:lpstr>
      <vt:lpstr>Syntax</vt:lpstr>
      <vt:lpstr>Properties of Expression 1</vt:lpstr>
      <vt:lpstr>Properties of Expression 2</vt:lpstr>
      <vt:lpstr>Properties of Expression 3</vt:lpstr>
      <vt:lpstr>1)Write a program in C to display the first 10 natural numbers</vt:lpstr>
      <vt:lpstr>2)Write a program in C to display n terms of natural numbers and their sum.</vt:lpstr>
      <vt:lpstr>3)Write a C program of a for loop that prints the even numbers from 2 to 20</vt:lpstr>
      <vt:lpstr>Nested Loop</vt:lpstr>
      <vt:lpstr>Q)Use for loop in nested loop to print multiplication table.</vt:lpstr>
      <vt:lpstr>Common Mistakes and how to avoid it</vt:lpstr>
      <vt:lpstr>Common Mistakes and how to avoid it </vt:lpstr>
      <vt:lpstr>Common Mistakes and how to avoid it </vt:lpstr>
      <vt:lpstr>Common Mistakes and how to avoid it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Loop</dc:title>
  <dc:creator/>
  <cp:lastModifiedBy>KIIT</cp:lastModifiedBy>
  <cp:revision>2</cp:revision>
  <dcterms:created xsi:type="dcterms:W3CDTF">2023-03-23T17:43:00Z</dcterms:created>
  <dcterms:modified xsi:type="dcterms:W3CDTF">2023-03-24T03:53:42Z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AA237FEFFB434A9E923EE0D711016406</vt:lpwstr>
  </property>
  <property fmtid="{D5CDD505-2E9C-101B-9397-08002B2CF9AE}" pid="3" name="KSOProductBuildVer">
    <vt:lpwstr>1033-11.2.0.11513</vt:lpwstr>
  </property>
</Properties>
</file>