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 id="2147483717" r:id="rId6"/>
  </p:sldMasterIdLst>
  <p:notesMasterIdLst>
    <p:notesMasterId r:id="rId104"/>
  </p:notesMasterIdLst>
  <p:sldIdLst>
    <p:sldId id="308" r:id="rId7"/>
    <p:sldId id="309" r:id="rId8"/>
    <p:sldId id="310" r:id="rId9"/>
    <p:sldId id="314" r:id="rId10"/>
    <p:sldId id="528" r:id="rId11"/>
    <p:sldId id="311" r:id="rId12"/>
    <p:sldId id="529" r:id="rId13"/>
    <p:sldId id="530" r:id="rId14"/>
    <p:sldId id="435" r:id="rId15"/>
    <p:sldId id="313" r:id="rId16"/>
    <p:sldId id="436" r:id="rId17"/>
    <p:sldId id="531" r:id="rId18"/>
    <p:sldId id="532" r:id="rId19"/>
    <p:sldId id="437" r:id="rId20"/>
    <p:sldId id="438" r:id="rId21"/>
    <p:sldId id="439" r:id="rId22"/>
    <p:sldId id="440" r:id="rId23"/>
    <p:sldId id="441" r:id="rId24"/>
    <p:sldId id="533" r:id="rId25"/>
    <p:sldId id="534" r:id="rId26"/>
    <p:sldId id="535" r:id="rId27"/>
    <p:sldId id="536" r:id="rId28"/>
    <p:sldId id="537" r:id="rId29"/>
    <p:sldId id="316" r:id="rId30"/>
    <p:sldId id="538" r:id="rId31"/>
    <p:sldId id="539" r:id="rId32"/>
    <p:sldId id="540" r:id="rId33"/>
    <p:sldId id="541" r:id="rId34"/>
    <p:sldId id="542" r:id="rId35"/>
    <p:sldId id="543" r:id="rId36"/>
    <p:sldId id="544" r:id="rId37"/>
    <p:sldId id="545" r:id="rId38"/>
    <p:sldId id="546" r:id="rId39"/>
    <p:sldId id="547" r:id="rId40"/>
    <p:sldId id="548" r:id="rId41"/>
    <p:sldId id="442" r:id="rId42"/>
    <p:sldId id="549" r:id="rId43"/>
    <p:sldId id="443" r:id="rId44"/>
    <p:sldId id="550" r:id="rId45"/>
    <p:sldId id="551" r:id="rId46"/>
    <p:sldId id="444" r:id="rId47"/>
    <p:sldId id="446" r:id="rId48"/>
    <p:sldId id="552" r:id="rId49"/>
    <p:sldId id="447" r:id="rId50"/>
    <p:sldId id="445" r:id="rId51"/>
    <p:sldId id="449" r:id="rId52"/>
    <p:sldId id="553" r:id="rId53"/>
    <p:sldId id="554" r:id="rId54"/>
    <p:sldId id="555" r:id="rId55"/>
    <p:sldId id="318" r:id="rId56"/>
    <p:sldId id="556" r:id="rId57"/>
    <p:sldId id="557" r:id="rId58"/>
    <p:sldId id="558" r:id="rId59"/>
    <p:sldId id="559" r:id="rId60"/>
    <p:sldId id="560" r:id="rId61"/>
    <p:sldId id="452" r:id="rId62"/>
    <p:sldId id="561" r:id="rId63"/>
    <p:sldId id="562" r:id="rId64"/>
    <p:sldId id="563" r:id="rId65"/>
    <p:sldId id="565" r:id="rId66"/>
    <p:sldId id="566" r:id="rId67"/>
    <p:sldId id="567" r:id="rId68"/>
    <p:sldId id="568" r:id="rId69"/>
    <p:sldId id="569" r:id="rId70"/>
    <p:sldId id="570" r:id="rId71"/>
    <p:sldId id="571" r:id="rId72"/>
    <p:sldId id="572" r:id="rId73"/>
    <p:sldId id="573" r:id="rId74"/>
    <p:sldId id="574" r:id="rId75"/>
    <p:sldId id="575" r:id="rId76"/>
    <p:sldId id="576" r:id="rId77"/>
    <p:sldId id="577" r:id="rId78"/>
    <p:sldId id="578" r:id="rId79"/>
    <p:sldId id="579" r:id="rId80"/>
    <p:sldId id="580" r:id="rId81"/>
    <p:sldId id="303" r:id="rId82"/>
    <p:sldId id="289" r:id="rId83"/>
    <p:sldId id="264" r:id="rId84"/>
    <p:sldId id="581" r:id="rId85"/>
    <p:sldId id="582" r:id="rId86"/>
    <p:sldId id="583" r:id="rId87"/>
    <p:sldId id="584" r:id="rId88"/>
    <p:sldId id="585" r:id="rId89"/>
    <p:sldId id="586" r:id="rId90"/>
    <p:sldId id="587" r:id="rId91"/>
    <p:sldId id="588" r:id="rId92"/>
    <p:sldId id="589" r:id="rId93"/>
    <p:sldId id="590" r:id="rId94"/>
    <p:sldId id="591" r:id="rId95"/>
    <p:sldId id="592" r:id="rId96"/>
    <p:sldId id="593" r:id="rId97"/>
    <p:sldId id="594" r:id="rId98"/>
    <p:sldId id="595" r:id="rId99"/>
    <p:sldId id="596" r:id="rId100"/>
    <p:sldId id="597" r:id="rId101"/>
    <p:sldId id="598" r:id="rId102"/>
    <p:sldId id="599"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D403750A-5F0F-4676-8E81-AA1C70853B4F}">
          <p14:sldIdLst>
            <p14:sldId id="308"/>
            <p14:sldId id="309"/>
            <p14:sldId id="310"/>
            <p14:sldId id="314"/>
            <p14:sldId id="528"/>
            <p14:sldId id="311"/>
            <p14:sldId id="529"/>
            <p14:sldId id="530"/>
            <p14:sldId id="435"/>
            <p14:sldId id="313"/>
            <p14:sldId id="436"/>
            <p14:sldId id="531"/>
            <p14:sldId id="532"/>
            <p14:sldId id="437"/>
            <p14:sldId id="438"/>
            <p14:sldId id="439"/>
            <p14:sldId id="440"/>
            <p14:sldId id="441"/>
            <p14:sldId id="533"/>
            <p14:sldId id="534"/>
            <p14:sldId id="535"/>
            <p14:sldId id="536"/>
            <p14:sldId id="537"/>
            <p14:sldId id="316"/>
            <p14:sldId id="538"/>
            <p14:sldId id="539"/>
            <p14:sldId id="540"/>
            <p14:sldId id="541"/>
            <p14:sldId id="542"/>
            <p14:sldId id="543"/>
            <p14:sldId id="544"/>
            <p14:sldId id="545"/>
            <p14:sldId id="546"/>
            <p14:sldId id="547"/>
            <p14:sldId id="548"/>
            <p14:sldId id="442"/>
            <p14:sldId id="549"/>
            <p14:sldId id="443"/>
            <p14:sldId id="550"/>
            <p14:sldId id="551"/>
            <p14:sldId id="444"/>
            <p14:sldId id="446"/>
            <p14:sldId id="552"/>
            <p14:sldId id="447"/>
            <p14:sldId id="445"/>
            <p14:sldId id="449"/>
            <p14:sldId id="553"/>
            <p14:sldId id="554"/>
            <p14:sldId id="555"/>
            <p14:sldId id="318"/>
            <p14:sldId id="556"/>
            <p14:sldId id="557"/>
            <p14:sldId id="558"/>
            <p14:sldId id="559"/>
            <p14:sldId id="560"/>
            <p14:sldId id="452"/>
            <p14:sldId id="561"/>
            <p14:sldId id="562"/>
            <p14:sldId id="563"/>
            <p14:sldId id="565"/>
            <p14:sldId id="566"/>
            <p14:sldId id="567"/>
            <p14:sldId id="568"/>
            <p14:sldId id="569"/>
            <p14:sldId id="570"/>
            <p14:sldId id="571"/>
            <p14:sldId id="572"/>
            <p14:sldId id="573"/>
            <p14:sldId id="574"/>
            <p14:sldId id="575"/>
            <p14:sldId id="576"/>
            <p14:sldId id="577"/>
            <p14:sldId id="578"/>
            <p14:sldId id="579"/>
            <p14:sldId id="580"/>
            <p14:sldId id="303"/>
          </p14:sldIdLst>
        </p14:section>
        <p14:section name="Appendix: Image Descriptions for Unsighted Students" id="{07080632-B756-45AF-BBF3-52DB3854CA65}">
          <p14:sldIdLst>
            <p14:sldId id="289"/>
            <p14:sldId id="264"/>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4EFFD"/>
    <a:srgbClr val="00648B"/>
    <a:srgbClr val="E7E7E8"/>
    <a:srgbClr val="804100"/>
    <a:srgbClr val="066568"/>
    <a:srgbClr val="595959"/>
    <a:srgbClr val="714884"/>
    <a:srgbClr val="EFEBF5"/>
    <a:srgbClr val="D6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EB836-C434-4930-B9C6-814025F9FF79}" v="1" dt="2023-01-18T09:44:2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1" autoAdjust="0"/>
    <p:restoredTop sz="93085" autoAdjust="0"/>
  </p:normalViewPr>
  <p:slideViewPr>
    <p:cSldViewPr snapToGrid="0" showGuides="1">
      <p:cViewPr varScale="1">
        <p:scale>
          <a:sx n="59" d="100"/>
          <a:sy n="59" d="100"/>
        </p:scale>
        <p:origin x="1508" y="52"/>
      </p:cViewPr>
      <p:guideLst>
        <p:guide pos="3264"/>
        <p:guide orient="horz" pos="2256"/>
        <p:guide pos="5640"/>
      </p:guideLst>
    </p:cSldViewPr>
  </p:slideViewPr>
  <p:outlineViewPr>
    <p:cViewPr>
      <p:scale>
        <a:sx n="33" d="100"/>
        <a:sy n="33" d="100"/>
      </p:scale>
      <p:origin x="0" y="-615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07" Type="http://schemas.openxmlformats.org/officeDocument/2006/relationships/viewProps" Target="viewProps.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theme" Target="theme/theme1.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tableStyles" Target="tableStyle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microsoft.com/office/2016/11/relationships/changesInfo" Target="changesInfos/changesInfo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Mausumi" userId="203cc9e5-662c-4008-9475-af5a1a1ed5ee" providerId="ADAL" clId="{761EB836-C434-4930-B9C6-814025F9FF79}"/>
    <pc:docChg chg="custSel modSld">
      <pc:chgData name="Mukherjee, Mausumi" userId="203cc9e5-662c-4008-9475-af5a1a1ed5ee" providerId="ADAL" clId="{761EB836-C434-4930-B9C6-814025F9FF79}" dt="2023-01-18T09:44:37.084" v="83" actId="1037"/>
      <pc:docMkLst>
        <pc:docMk/>
      </pc:docMkLst>
      <pc:sldChg chg="addSp delSp modSp mod">
        <pc:chgData name="Mukherjee, Mausumi" userId="203cc9e5-662c-4008-9475-af5a1a1ed5ee" providerId="ADAL" clId="{761EB836-C434-4930-B9C6-814025F9FF79}" dt="2023-01-18T09:44:37.084" v="83" actId="1037"/>
        <pc:sldMkLst>
          <pc:docMk/>
          <pc:sldMk cId="3270899462" sldId="308"/>
        </pc:sldMkLst>
        <pc:spChg chg="add mod">
          <ac:chgData name="Mukherjee, Mausumi" userId="203cc9e5-662c-4008-9475-af5a1a1ed5ee" providerId="ADAL" clId="{761EB836-C434-4930-B9C6-814025F9FF79}" dt="2023-01-18T09:44:21.930" v="0" actId="478"/>
          <ac:spMkLst>
            <pc:docMk/>
            <pc:sldMk cId="3270899462" sldId="308"/>
            <ac:spMk id="6" creationId="{3A4E1895-13DC-F258-8EC6-273FD8F54A4E}"/>
          </ac:spMkLst>
        </pc:spChg>
        <pc:picChg chg="del">
          <ac:chgData name="Mukherjee, Mausumi" userId="203cc9e5-662c-4008-9475-af5a1a1ed5ee" providerId="ADAL" clId="{761EB836-C434-4930-B9C6-814025F9FF79}" dt="2023-01-18T09:44:21.930" v="0" actId="478"/>
          <ac:picMkLst>
            <pc:docMk/>
            <pc:sldMk cId="3270899462" sldId="308"/>
            <ac:picMk id="7" creationId="{A5AB68AE-F8BA-4700-87C5-1CC2B46FD483}"/>
          </ac:picMkLst>
        </pc:picChg>
        <pc:picChg chg="add mod">
          <ac:chgData name="Mukherjee, Mausumi" userId="203cc9e5-662c-4008-9475-af5a1a1ed5ee" providerId="ADAL" clId="{761EB836-C434-4930-B9C6-814025F9FF79}" dt="2023-01-18T09:44:37.084" v="83" actId="1037"/>
          <ac:picMkLst>
            <pc:docMk/>
            <pc:sldMk cId="3270899462" sldId="308"/>
            <ac:picMk id="9" creationId="{C6B2C9F4-4921-03E4-B9ED-D919B37B34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51B6-816D-453D-9AB0-FB5BDE553EAC}" type="datetimeFigureOut">
              <a:rPr lang="en-US" smtClean="0"/>
              <a:t>1/18/2023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B8B88-7B19-4444-8C00-276D3F703348}" type="slidenum">
              <a:rPr lang="en-US" smtClean="0"/>
              <a:t>‹#›</a:t>
            </a:fld>
            <a:endParaRPr lang="en-US"/>
          </a:p>
        </p:txBody>
      </p:sp>
    </p:spTree>
    <p:extLst>
      <p:ext uri="{BB962C8B-B14F-4D97-AF65-F5344CB8AC3E}">
        <p14:creationId xmlns:p14="http://schemas.microsoft.com/office/powerpoint/2010/main" val="381687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013891"/>
            <a:ext cx="2788920" cy="517585"/>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p:ph type="subTitle" idx="1" hasCustomPrompt="1"/>
          </p:nvPr>
        </p:nvSpPr>
        <p:spPr>
          <a:xfrm>
            <a:off x="621792" y="3789298"/>
            <a:ext cx="2788920" cy="895443"/>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740800"/>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4796860"/>
            <a:ext cx="2788920" cy="830493"/>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2" name="Text Placeholder 4">
            <a:extLst>
              <a:ext uri="{FF2B5EF4-FFF2-40B4-BE49-F238E27FC236}">
                <a16:creationId xmlns:a16="http://schemas.microsoft.com/office/drawing/2014/main" id="{9A173545-841C-4223-9A68-69230AA95660}"/>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Four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69062"/>
            <a:ext cx="8458200" cy="10972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861414"/>
            <a:ext cx="8458200" cy="10972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153766"/>
            <a:ext cx="8458200" cy="10972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id="{E88982CC-5D43-4F05-9850-0CEBE133CCC2}"/>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4" name="Appendix Link">
            <a:extLst>
              <a:ext uri="{FF2B5EF4-FFF2-40B4-BE49-F238E27FC236}">
                <a16:creationId xmlns:a16="http://schemas.microsoft.com/office/drawing/2014/main" id="{8216318C-739F-40F0-A6E5-C523B853AA72}"/>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5" name="Slide Number Placeholder">
            <a:extLst>
              <a:ext uri="{FF2B5EF4-FFF2-40B4-BE49-F238E27FC236}">
                <a16:creationId xmlns:a16="http://schemas.microsoft.com/office/drawing/2014/main" id="{33AF9386-67CD-45F8-9FD8-2F6D4054B8D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25412732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25273"/>
            <a:ext cx="84582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973836"/>
            <a:ext cx="84582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22399"/>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670962"/>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5519526"/>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redit line">
            <a:extLst>
              <a:ext uri="{FF2B5EF4-FFF2-40B4-BE49-F238E27FC236}">
                <a16:creationId xmlns:a16="http://schemas.microsoft.com/office/drawing/2014/main" id="{E3F1F188-B47B-4A54-A95D-9C9B6F4C060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5" name="Appendix Link">
            <a:extLst>
              <a:ext uri="{FF2B5EF4-FFF2-40B4-BE49-F238E27FC236}">
                <a16:creationId xmlns:a16="http://schemas.microsoft.com/office/drawing/2014/main" id="{99A2F00A-9D65-460A-BE8F-ED5EC4B8B3F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7" name="Slide Number Placeholder">
            <a:extLst>
              <a:ext uri="{FF2B5EF4-FFF2-40B4-BE49-F238E27FC236}">
                <a16:creationId xmlns:a16="http://schemas.microsoft.com/office/drawing/2014/main" id="{302A81B8-33E5-4015-8DCC-2BC543D74805}"/>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81976790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v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99086"/>
            <a:ext cx="84582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721462"/>
            <a:ext cx="84582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443838"/>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166214"/>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888590"/>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610966"/>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id="{194413E1-24F9-4B3E-92BB-B924348B686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id="{F5C7E8B8-9FD9-4A42-A3A3-D6FEC84AC15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id="{0E3DF607-DE1F-41E1-A6E2-214E629A539D}"/>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6597237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Eight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08952"/>
            <a:ext cx="84582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41194"/>
            <a:ext cx="84582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17343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3805678"/>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437920"/>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070162"/>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id="{FCBD3762-5ECC-4CC7-8369-83E4CE556B11}"/>
              </a:ext>
            </a:extLst>
          </p:cNvPr>
          <p:cNvSpPr>
            <a:spLocks noGrp="1"/>
          </p:cNvSpPr>
          <p:nvPr>
            <p:ph sz="quarter" idx="37" hasCustomPrompt="1"/>
          </p:nvPr>
        </p:nvSpPr>
        <p:spPr>
          <a:xfrm>
            <a:off x="342900" y="570240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id="{288556A8-5617-425C-8FB4-D3F09F5556D7}"/>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id="{88D90C7C-A465-44DC-8D6E-B4C5B19BA33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id="{4AD6EDDA-7564-4343-AC70-8A7C82F623A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28151209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welv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73152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25273"/>
            <a:ext cx="41148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2125273"/>
            <a:ext cx="4114800" cy="73152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973836"/>
            <a:ext cx="41148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97383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9" name="Credit line">
            <a:extLst>
              <a:ext uri="{FF2B5EF4-FFF2-40B4-BE49-F238E27FC236}">
                <a16:creationId xmlns:a16="http://schemas.microsoft.com/office/drawing/2014/main" id="{921D1CBB-29B1-4AF0-85AC-05CEEB2E53B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2" name="Appendix Link">
            <a:extLst>
              <a:ext uri="{FF2B5EF4-FFF2-40B4-BE49-F238E27FC236}">
                <a16:creationId xmlns:a16="http://schemas.microsoft.com/office/drawing/2014/main" id="{7266FB79-AEAE-4524-B1F5-620958A3E0C9}"/>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3" name="Slide Number Placeholder">
            <a:extLst>
              <a:ext uri="{FF2B5EF4-FFF2-40B4-BE49-F238E27FC236}">
                <a16:creationId xmlns:a16="http://schemas.microsoft.com/office/drawing/2014/main" id="{0756988A-F8DB-4476-8924-C443088A44B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1175718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Four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6400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99086"/>
            <a:ext cx="41148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1999086"/>
            <a:ext cx="4114800" cy="6400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721462"/>
            <a:ext cx="41148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721462"/>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id="{192EF1EA-3FAF-446A-9BB8-CB9BA1F88BE6}"/>
              </a:ext>
            </a:extLst>
          </p:cNvPr>
          <p:cNvSpPr>
            <a:spLocks noGrp="1"/>
          </p:cNvSpPr>
          <p:nvPr>
            <p:ph sz="quarter" idx="36" hasCustomPrompt="1"/>
          </p:nvPr>
        </p:nvSpPr>
        <p:spPr>
          <a:xfrm>
            <a:off x="46863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redit line">
            <a:extLst>
              <a:ext uri="{FF2B5EF4-FFF2-40B4-BE49-F238E27FC236}">
                <a16:creationId xmlns:a16="http://schemas.microsoft.com/office/drawing/2014/main" id="{6CD893F2-2DB8-451D-8639-8F5F2762114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5" name="Appendix Link">
            <a:extLst>
              <a:ext uri="{FF2B5EF4-FFF2-40B4-BE49-F238E27FC236}">
                <a16:creationId xmlns:a16="http://schemas.microsoft.com/office/drawing/2014/main" id="{D809C3BA-82B9-44E0-9F6C-858C8328AAFC}"/>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6" name="Slide Number Placeholder">
            <a:extLst>
              <a:ext uri="{FF2B5EF4-FFF2-40B4-BE49-F238E27FC236}">
                <a16:creationId xmlns:a16="http://schemas.microsoft.com/office/drawing/2014/main" id="{33936310-BAD7-481C-9216-5D6C7F43A17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91196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ix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686300" y="1276710"/>
            <a:ext cx="4114800" cy="5486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08952"/>
            <a:ext cx="41148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686300" y="1908952"/>
            <a:ext cx="4114800" cy="54864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41194"/>
            <a:ext cx="41148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686300" y="2541194"/>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6863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id="{41911D2E-DB3B-4ABE-BFA4-4ECA285F3C1B}"/>
              </a:ext>
            </a:extLst>
          </p:cNvPr>
          <p:cNvSpPr>
            <a:spLocks noGrp="1"/>
          </p:cNvSpPr>
          <p:nvPr>
            <p:ph sz="quarter" idx="31" hasCustomPrompt="1"/>
          </p:nvPr>
        </p:nvSpPr>
        <p:spPr>
          <a:xfrm>
            <a:off x="3429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id="{510AB7B5-A7A8-4824-BF57-E1A4A7E78C2F}"/>
              </a:ext>
            </a:extLst>
          </p:cNvPr>
          <p:cNvSpPr>
            <a:spLocks noGrp="1"/>
          </p:cNvSpPr>
          <p:nvPr>
            <p:ph sz="quarter" idx="32" hasCustomPrompt="1"/>
          </p:nvPr>
        </p:nvSpPr>
        <p:spPr>
          <a:xfrm>
            <a:off x="46863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id="{17E0DBE9-9012-4336-81AC-9466773F9525}"/>
              </a:ext>
            </a:extLst>
          </p:cNvPr>
          <p:cNvSpPr>
            <a:spLocks noGrp="1"/>
          </p:cNvSpPr>
          <p:nvPr>
            <p:ph sz="quarter" idx="33" hasCustomPrompt="1"/>
          </p:nvPr>
        </p:nvSpPr>
        <p:spPr>
          <a:xfrm>
            <a:off x="3429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id="{E13DB454-3A0C-44CC-80CA-B7ECEC0F121D}"/>
              </a:ext>
            </a:extLst>
          </p:cNvPr>
          <p:cNvSpPr>
            <a:spLocks noGrp="1"/>
          </p:cNvSpPr>
          <p:nvPr>
            <p:ph sz="quarter" idx="34" hasCustomPrompt="1"/>
          </p:nvPr>
        </p:nvSpPr>
        <p:spPr>
          <a:xfrm>
            <a:off x="46863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id="{5D6582B6-E9CC-4961-A0B1-16E40B747669}"/>
              </a:ext>
            </a:extLst>
          </p:cNvPr>
          <p:cNvSpPr>
            <a:spLocks noGrp="1"/>
          </p:cNvSpPr>
          <p:nvPr>
            <p:ph sz="quarter" idx="35" hasCustomPrompt="1"/>
          </p:nvPr>
        </p:nvSpPr>
        <p:spPr>
          <a:xfrm>
            <a:off x="3429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id="{192EF1EA-3FAF-446A-9BB8-CB9BA1F88BE6}"/>
              </a:ext>
            </a:extLst>
          </p:cNvPr>
          <p:cNvSpPr>
            <a:spLocks noGrp="1"/>
          </p:cNvSpPr>
          <p:nvPr>
            <p:ph sz="quarter" idx="36" hasCustomPrompt="1"/>
          </p:nvPr>
        </p:nvSpPr>
        <p:spPr>
          <a:xfrm>
            <a:off x="46863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id="{FCBD3762-5ECC-4CC7-8369-83E4CE556B11}"/>
              </a:ext>
            </a:extLst>
          </p:cNvPr>
          <p:cNvSpPr>
            <a:spLocks noGrp="1"/>
          </p:cNvSpPr>
          <p:nvPr>
            <p:ph sz="quarter" idx="37" hasCustomPrompt="1"/>
          </p:nvPr>
        </p:nvSpPr>
        <p:spPr>
          <a:xfrm>
            <a:off x="3429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5" name="Content Placeholder 8">
            <a:extLst>
              <a:ext uri="{FF2B5EF4-FFF2-40B4-BE49-F238E27FC236}">
                <a16:creationId xmlns:a16="http://schemas.microsoft.com/office/drawing/2014/main" id="{F2AE9C6B-E354-43E0-A168-8EB6483C4DB6}"/>
              </a:ext>
            </a:extLst>
          </p:cNvPr>
          <p:cNvSpPr>
            <a:spLocks noGrp="1"/>
          </p:cNvSpPr>
          <p:nvPr>
            <p:ph sz="quarter" idx="38" hasCustomPrompt="1"/>
          </p:nvPr>
        </p:nvSpPr>
        <p:spPr>
          <a:xfrm>
            <a:off x="46863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30" name="Credit line">
            <a:extLst>
              <a:ext uri="{FF2B5EF4-FFF2-40B4-BE49-F238E27FC236}">
                <a16:creationId xmlns:a16="http://schemas.microsoft.com/office/drawing/2014/main" id="{E6DEE64F-1259-41DA-8155-BBFE3C02BB4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32" name="Appendix Link">
            <a:extLst>
              <a:ext uri="{FF2B5EF4-FFF2-40B4-BE49-F238E27FC236}">
                <a16:creationId xmlns:a16="http://schemas.microsoft.com/office/drawing/2014/main" id="{10C461D8-1BE0-480F-AA26-691586C667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33" name="Slide Number Placeholder">
            <a:extLst>
              <a:ext uri="{FF2B5EF4-FFF2-40B4-BE49-F238E27FC236}">
                <a16:creationId xmlns:a16="http://schemas.microsoft.com/office/drawing/2014/main" id="{F6AD0209-B0AA-4B76-A44B-45BCDF04589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35802418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Text Placeholder 4">
            <a:extLst>
              <a:ext uri="{FF2B5EF4-FFF2-40B4-BE49-F238E27FC236}">
                <a16:creationId xmlns:a16="http://schemas.microsoft.com/office/drawing/2014/main" id="{08A07F9E-7E00-4897-B959-44BD34DBBEE3}"/>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744366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75EAFBA1-B136-4644-BD02-04EA0D576F3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
        <p:nvSpPr>
          <p:cNvPr id="4" name="Slide Number Placeholder">
            <a:extLst>
              <a:ext uri="{FF2B5EF4-FFF2-40B4-BE49-F238E27FC236}">
                <a16:creationId xmlns:a16="http://schemas.microsoft.com/office/drawing/2014/main" id="{5FFEB5EE-FCC3-476D-BA86-77985058168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513282"/>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userDrawn="1">
            <p:ph type="subTitle" idx="1" hasCustomPrompt="1"/>
          </p:nvPr>
        </p:nvSpPr>
        <p:spPr>
          <a:xfrm>
            <a:off x="621792" y="3281532"/>
            <a:ext cx="3035808" cy="957094"/>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304619"/>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4376387"/>
            <a:ext cx="3043303" cy="1348134"/>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1" name="Text Placeholder 4">
            <a:extLst>
              <a:ext uri="{FF2B5EF4-FFF2-40B4-BE49-F238E27FC236}">
                <a16:creationId xmlns:a16="http://schemas.microsoft.com/office/drawing/2014/main" id="{3B0A6DCB-6F9D-4F6F-B6BA-50445811C8CC}"/>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7" name="Content Placeholder 3">
            <a:extLst>
              <a:ext uri="{FF2B5EF4-FFF2-40B4-BE49-F238E27FC236}">
                <a16:creationId xmlns:a16="http://schemas.microsoft.com/office/drawing/2014/main" id="{8BD6B33F-C6AA-4848-9A7E-D62E929895B0}"/>
              </a:ext>
            </a:extLst>
          </p:cNvPr>
          <p:cNvSpPr>
            <a:spLocks noGrp="1"/>
          </p:cNvSpPr>
          <p:nvPr>
            <p:ph sz="quarter" idx="16" hasCustomPrompt="1"/>
          </p:nvPr>
        </p:nvSpPr>
        <p:spPr>
          <a:xfrm>
            <a:off x="342900" y="1371601"/>
            <a:ext cx="8458200" cy="4873752"/>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8" name="Return to main slide Link 2">
            <a:extLst>
              <a:ext uri="{FF2B5EF4-FFF2-40B4-BE49-F238E27FC236}">
                <a16:creationId xmlns:a16="http://schemas.microsoft.com/office/drawing/2014/main" id="{BAEE7FB3-0EAC-49B4-A473-DCB37D0E8E64}"/>
              </a:ext>
            </a:extLst>
          </p:cNvPr>
          <p:cNvSpPr>
            <a:spLocks noGrp="1"/>
          </p:cNvSpPr>
          <p:nvPr>
            <p:ph type="body" sz="quarter" idx="17" hasCustomPrompt="1"/>
          </p:nvPr>
        </p:nvSpPr>
        <p:spPr>
          <a:xfrm>
            <a:off x="3070946" y="6350211"/>
            <a:ext cx="2980944" cy="228600"/>
          </a:xfrm>
        </p:spPr>
        <p:txBody>
          <a:bodyPr anchor="ctr">
            <a:noAutofit/>
          </a:bodyPr>
          <a:lstStyle>
            <a:lvl1pPr algn="ctr">
              <a:defRPr sz="1200"/>
            </a:lvl1pPr>
          </a:lstStyle>
          <a:p>
            <a:pPr lvl="0"/>
            <a:r>
              <a:rPr lang="en-IN"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5230083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4" name="Content Placeholder 3">
            <a:extLst>
              <a:ext uri="{FF2B5EF4-FFF2-40B4-BE49-F238E27FC236}">
                <a16:creationId xmlns:a16="http://schemas.microsoft.com/office/drawing/2014/main" id="{0F99ECE4-CEB6-4518-B036-709D64B27AE0}"/>
              </a:ext>
            </a:extLst>
          </p:cNvPr>
          <p:cNvSpPr>
            <a:spLocks noGrp="1"/>
          </p:cNvSpPr>
          <p:nvPr>
            <p:ph sz="quarter" idx="16" hasCustomPrompt="1"/>
          </p:nvPr>
        </p:nvSpPr>
        <p:spPr>
          <a:xfrm>
            <a:off x="342900" y="1397001"/>
            <a:ext cx="8458200" cy="4846320"/>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8" name="Return to main slide Link 2">
            <a:extLst>
              <a:ext uri="{FF2B5EF4-FFF2-40B4-BE49-F238E27FC236}">
                <a16:creationId xmlns:a16="http://schemas.microsoft.com/office/drawing/2014/main" id="{9B134E77-CDFC-4241-959A-BAF4C2ADE209}"/>
              </a:ext>
            </a:extLst>
          </p:cNvPr>
          <p:cNvSpPr>
            <a:spLocks noGrp="1"/>
          </p:cNvSpPr>
          <p:nvPr>
            <p:ph type="body" sz="quarter" idx="17" hasCustomPrompt="1"/>
          </p:nvPr>
        </p:nvSpPr>
        <p:spPr>
          <a:xfrm>
            <a:off x="3081528" y="6337511"/>
            <a:ext cx="2980944" cy="228600"/>
          </a:xfrm>
        </p:spPr>
        <p:txBody>
          <a:bodyPr anchor="ctr">
            <a:noAutofit/>
          </a:bodyPr>
          <a:lstStyle>
            <a:lvl1pPr algn="ctr">
              <a:defRPr sz="1200"/>
            </a:lvl1pPr>
          </a:lstStyle>
          <a:p>
            <a:pPr lvl="0"/>
            <a:r>
              <a:rPr lang="en-IN" dirty="0"/>
              <a:t>Return to parent-slide containing images.</a:t>
            </a:r>
          </a:p>
        </p:txBody>
      </p:sp>
      <p:sp>
        <p:nvSpPr>
          <p:cNvPr id="7" name="Slide Number Placeholder">
            <a:extLst>
              <a:ext uri="{FF2B5EF4-FFF2-40B4-BE49-F238E27FC236}">
                <a16:creationId xmlns:a16="http://schemas.microsoft.com/office/drawing/2014/main" id="{37CCC8AF-E2D7-4902-AC6A-F8FFFAB3B983}"/>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68234"/>
            <a:ext cx="2980944" cy="228600"/>
          </a:xfrm>
          <a:prstGeom prst="rect">
            <a:avLst/>
          </a:prstGeom>
        </p:spPr>
        <p:txBody>
          <a:bodyPr vert="horz" lIns="91440" tIns="45720" rIns="91440" bIns="45720" rtlCol="0" anchor="ctr">
            <a:noAutofit/>
          </a:bodyPr>
          <a:lstStyle>
            <a:lvl1pPr algn="ctr">
              <a:defRPr lang="en-US" sz="1200" dirty="0"/>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397001"/>
            <a:ext cx="4078224" cy="393192"/>
          </a:xfrm>
        </p:spPr>
        <p:txBody>
          <a:bodyPr>
            <a:noAutofit/>
          </a:bodyPr>
          <a:lstStyle>
            <a:lvl1pPr>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397001"/>
            <a:ext cx="4078224" cy="393192"/>
          </a:xfrm>
        </p:spPr>
        <p:txBody>
          <a:bodyPr>
            <a:noAutofit/>
          </a:bodyPr>
          <a:lstStyle>
            <a:lvl1pPr>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a:lvl1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37511"/>
            <a:ext cx="2980944" cy="228600"/>
          </a:xfrm>
        </p:spPr>
        <p:txBody>
          <a:bodyPr anchor="ctr">
            <a:noAutofit/>
          </a:bodyPr>
          <a:lstStyle>
            <a:lvl1pPr algn="ctr">
              <a:defRPr sz="1200"/>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00A4DBBD-DCA1-4207-8DB2-FBD5FBA1D0D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FFF00"/>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D8F3EC5-73E8-440D-847C-1D4591FE0928}"/>
              </a:ext>
            </a:extLst>
          </p:cNvPr>
          <p:cNvSpPr txBox="1"/>
          <p:nvPr userDrawn="1"/>
        </p:nvSpPr>
        <p:spPr>
          <a:xfrm>
            <a:off x="1380928" y="20320"/>
            <a:ext cx="6382144"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INSTRUCTION NOTES</a:t>
            </a:r>
            <a:endParaRPr lang="en-IN" sz="2400" b="1" dirty="0">
              <a:solidFill>
                <a:srgbClr val="0070C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493F5A8-6BC8-45A9-B853-99DFBE6F50C5}"/>
              </a:ext>
            </a:extLst>
          </p:cNvPr>
          <p:cNvSpPr txBox="1"/>
          <p:nvPr userDrawn="1"/>
        </p:nvSpPr>
        <p:spPr>
          <a:xfrm>
            <a:off x="0" y="457200"/>
            <a:ext cx="9144000" cy="6400800"/>
          </a:xfrm>
          <a:prstGeom prst="rect">
            <a:avLst/>
          </a:prstGeom>
          <a:solidFill>
            <a:schemeClr val="accent4">
              <a:lumMod val="40000"/>
              <a:lumOff val="60000"/>
            </a:schemeClr>
          </a:solidFill>
        </p:spPr>
        <p:txBody>
          <a:bodyPr wrap="square" rtlCol="0">
            <a:noAutofit/>
          </a:bodyPr>
          <a:lstStyle/>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Fix copyright year in Opener slide.</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Use Sans Serif font. (For engineering and chemistry titles Times New Roman font to be used.)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texts in Placeholders as per order.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images, tables, and equations without placeholder.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credit text just after images.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all tables and equations in editable format if possible.</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Break texts to separate placeholder, if equations uses between them.</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color contrast ratio, it should need to pass 4.5:1 (AA standard)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alt-text as provided, if any images missing make a note. No need to set alt-text for editable table and equations.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all images alt-text field. There should be alt-text or blank. Set decorative those images, which are listed in alt-text list.</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Appendix slide for Long descriptions and link properly with its parent image. Appendix should be in other section and hidden.</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Strictly avoid equation editor.</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outline view for proper order of texts.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Fix all text language to US English. Fix other language, if instructed.</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Check Accessibility checker and if there is any known errors.</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Set Metadata of files as instructed.</a:t>
            </a:r>
          </a:p>
          <a:p>
            <a:pPr marL="342900" marR="0" lvl="0" indent="-342900" algn="l" defTabSz="914400" rtl="0" eaLnBrk="1" fontAlgn="auto" latinLnBrk="0" hangingPunct="1">
              <a:lnSpc>
                <a:spcPct val="100000"/>
              </a:lnSpc>
              <a:spcBef>
                <a:spcPts val="500"/>
              </a:spcBef>
              <a:spcAft>
                <a:spcPts val="0"/>
              </a:spcAft>
              <a:buClrTx/>
              <a:buSzTx/>
              <a:buFont typeface="+mj-lt"/>
              <a:buAutoNum type="arabicPeriod"/>
              <a:tabLst/>
              <a:defRPr/>
            </a:pPr>
            <a:r>
              <a:rPr lang="en-US" sz="1500" dirty="0">
                <a:latin typeface="Arial" panose="020B0604020202020204" pitchFamily="34" charset="0"/>
                <a:cs typeface="Arial" panose="020B0604020202020204" pitchFamily="34" charset="0"/>
              </a:rPr>
              <a:t>Recheck all, before pass to next step.</a:t>
            </a:r>
          </a:p>
          <a:p>
            <a:pPr marL="342900" lvl="0" indent="-342900">
              <a:lnSpc>
                <a:spcPct val="100000"/>
              </a:lnSpc>
              <a:spcBef>
                <a:spcPts val="500"/>
              </a:spcBef>
              <a:spcAft>
                <a:spcPts val="0"/>
              </a:spcAft>
              <a:buFont typeface="+mj-lt"/>
              <a:buAutoNum type="arabicPeriod"/>
            </a:pPr>
            <a:r>
              <a:rPr lang="en-US" sz="1500" dirty="0">
                <a:latin typeface="Arial" panose="020B0604020202020204" pitchFamily="34" charset="0"/>
                <a:cs typeface="Arial" panose="020B0604020202020204" pitchFamily="34" charset="0"/>
              </a:rPr>
              <a:t>Be sure before pass to next step, all the instructions are followed.</a:t>
            </a:r>
          </a:p>
          <a:p>
            <a:pPr marL="0" lvl="0" indent="0" algn="ctr">
              <a:lnSpc>
                <a:spcPct val="100000"/>
              </a:lnSpc>
              <a:spcBef>
                <a:spcPts val="1200"/>
              </a:spcBef>
              <a:spcAft>
                <a:spcPts val="0"/>
              </a:spcAft>
              <a:buFont typeface="+mj-lt"/>
              <a:buNone/>
            </a:pPr>
            <a:r>
              <a:rPr lang="en-US" sz="1500" b="1" dirty="0">
                <a:latin typeface="Arial" panose="020B0604020202020204" pitchFamily="34" charset="0"/>
                <a:cs typeface="Arial" panose="020B0604020202020204" pitchFamily="34" charset="0"/>
              </a:rPr>
              <a:t>&lt;&lt; PLEASE REMOVE THIS SLIDE AFTER FINALIZE THE CHAPTER &gt;&gt;</a:t>
            </a:r>
          </a:p>
        </p:txBody>
      </p:sp>
    </p:spTree>
    <p:extLst>
      <p:ext uri="{BB962C8B-B14F-4D97-AF65-F5344CB8AC3E}">
        <p14:creationId xmlns:p14="http://schemas.microsoft.com/office/powerpoint/2010/main" val="297681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777240" y="2691271"/>
            <a:ext cx="4297680" cy="57618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p:ph type="subTitle" idx="1" hasCustomPrompt="1"/>
          </p:nvPr>
        </p:nvSpPr>
        <p:spPr>
          <a:xfrm>
            <a:off x="782057" y="3525088"/>
            <a:ext cx="5513639" cy="97928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hasCustomPrompt="1"/>
          </p:nvPr>
        </p:nvSpPr>
        <p:spPr>
          <a:xfrm>
            <a:off x="777240" y="4718304"/>
            <a:ext cx="4443413" cy="1283104"/>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4" name="Text Placeholder 4">
            <a:extLst>
              <a:ext uri="{FF2B5EF4-FFF2-40B4-BE49-F238E27FC236}">
                <a16:creationId xmlns:a16="http://schemas.microsoft.com/office/drawing/2014/main" id="{2170D5CB-0D03-4C4A-BFC9-9923AD1D35C5}"/>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567378" y="2320032"/>
            <a:ext cx="5223822" cy="54929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userDrawn="1">
            <p:ph type="subTitle" idx="1" hasCustomPrompt="1"/>
          </p:nvPr>
        </p:nvSpPr>
        <p:spPr>
          <a:xfrm>
            <a:off x="567378" y="3247693"/>
            <a:ext cx="5644236" cy="127916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hasCustomPrompt="1"/>
          </p:nvPr>
        </p:nvSpPr>
        <p:spPr>
          <a:xfrm>
            <a:off x="567378" y="4770769"/>
            <a:ext cx="4443413" cy="1279151"/>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0" name="Text Placeholder 4">
            <a:extLst>
              <a:ext uri="{FF2B5EF4-FFF2-40B4-BE49-F238E27FC236}">
                <a16:creationId xmlns:a16="http://schemas.microsoft.com/office/drawing/2014/main" id="{82576527-CE03-41D2-AE4B-BA146BC6180F}"/>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n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7" name="Credit line">
            <a:extLst>
              <a:ext uri="{FF2B5EF4-FFF2-40B4-BE49-F238E27FC236}">
                <a16:creationId xmlns:a16="http://schemas.microsoft.com/office/drawing/2014/main" id="{DC5F74A8-3DBB-43E2-AEB1-B8D6F0E02D24}"/>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8" name="Appendix Link">
            <a:extLst>
              <a:ext uri="{FF2B5EF4-FFF2-40B4-BE49-F238E27FC236}">
                <a16:creationId xmlns:a16="http://schemas.microsoft.com/office/drawing/2014/main" id="{9E42DD00-D3A0-49C1-B804-0FA8773ED33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Slide Number Placeholder">
            <a:extLst>
              <a:ext uri="{FF2B5EF4-FFF2-40B4-BE49-F238E27FC236}">
                <a16:creationId xmlns:a16="http://schemas.microsoft.com/office/drawing/2014/main" id="{359E2559-6DDB-4590-804E-FD84D7E50952}"/>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74728449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Vertic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23774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873606"/>
            <a:ext cx="8458200" cy="23774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id="{86833EA1-1388-4093-B646-207F3BD9BD5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A2E2B415-C68F-4A1B-839A-5499ADD16C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90391B14-3F86-4388-B43F-6C270A673CA4}"/>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97612937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1148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686300" y="1276710"/>
            <a:ext cx="41148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0" name="Appendix Link">
            <a:extLst>
              <a:ext uri="{FF2B5EF4-FFF2-40B4-BE49-F238E27FC236}">
                <a16:creationId xmlns:a16="http://schemas.microsoft.com/office/drawing/2014/main" id="{38C03353-129A-498A-99BD-29531E469E6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Credit line">
            <a:extLst>
              <a:ext uri="{FF2B5EF4-FFF2-40B4-BE49-F238E27FC236}">
                <a16:creationId xmlns:a16="http://schemas.microsoft.com/office/drawing/2014/main" id="{D8DA1E33-7359-4325-8347-1A00C53B390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CBB60AD9-A193-4A23-938A-7EB502133F92}"/>
              </a:ext>
            </a:extLst>
          </p:cNvPr>
          <p:cNvSpPr>
            <a:spLocks noGrp="1"/>
          </p:cNvSpPr>
          <p:nvPr>
            <p:ph type="body" sz="quarter" idx="41"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DD5AE94C-F435-408B-A12A-19FA625C7E9E}"/>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818962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wo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54864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6057900" y="1276710"/>
            <a:ext cx="27432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id="{33E56411-4D74-4E59-988F-824D73D7ED5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id="{C343391A-6F54-499B-8E7B-931C81724AD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id="{F7F8C21D-990F-455D-8166-0216DFA075F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40627760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hre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2926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4422246"/>
            <a:ext cx="5486400" cy="182880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6057900" y="4422246"/>
            <a:ext cx="2743200" cy="182880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id="{19B85432-114E-4940-9372-B7719E3F55F1}"/>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2" name="Appendix Link">
            <a:extLst>
              <a:ext uri="{FF2B5EF4-FFF2-40B4-BE49-F238E27FC236}">
                <a16:creationId xmlns:a16="http://schemas.microsoft.com/office/drawing/2014/main" id="{2807A760-EC1A-49F0-BF94-106C8F4B0B6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4" name="Slide Number Placeholder">
            <a:extLst>
              <a:ext uri="{FF2B5EF4-FFF2-40B4-BE49-F238E27FC236}">
                <a16:creationId xmlns:a16="http://schemas.microsoft.com/office/drawing/2014/main" id="{DAA3E3D9-773E-47E2-B16B-C074BAE621A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val="339048399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MGH Yellow Line">
            <a:extLst>
              <a:ext uri="{FF2B5EF4-FFF2-40B4-BE49-F238E27FC236}">
                <a16:creationId xmlns:a16="http://schemas.microsoft.com/office/drawing/2014/main" id="{F5F4B5C5-A851-4CBC-ABD2-6BA0C3D159BE}"/>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hort Copyright">
            <a:extLst>
              <a:ext uri="{FF2B5EF4-FFF2-40B4-BE49-F238E27FC236}">
                <a16:creationId xmlns:a16="http://schemas.microsoft.com/office/drawing/2014/main" id="{8D6646AD-98E6-4A83-9941-472F70696193}"/>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15" r:id="rId1"/>
    <p:sldLayoutId id="2147483710" r:id="rId2"/>
    <p:sldLayoutId id="2147483716" r:id="rId3"/>
    <p:sldLayoutId id="2147483714" r:id="rId4"/>
    <p:sldLayoutId id="2147483713" r:id="rId5"/>
    <p:sldLayoutId id="2147483712" r:id="rId6"/>
    <p:sldLayoutId id="2147483711" r:id="rId7"/>
    <p:sldLayoutId id="2147483708" r:id="rId8"/>
    <p:sldLayoutId id="2147483707" r:id="rId9"/>
    <p:sldLayoutId id="2147483709" r:id="rId10"/>
    <p:sldLayoutId id="2147483706" r:id="rId11"/>
    <p:sldLayoutId id="2147483705" r:id="rId12"/>
  </p:sldLayoutIdLst>
  <p:hf hdr="0" ftr="0" dt="0"/>
  <p:txStyles>
    <p:titleStyle>
      <a:lvl1pPr algn="l" defTabSz="914400" rtl="0" eaLnBrk="1" latinLnBrk="0" hangingPunct="1">
        <a:lnSpc>
          <a:spcPct val="90000"/>
        </a:lnSpc>
        <a:spcBef>
          <a:spcPct val="0"/>
        </a:spcBef>
        <a:buNone/>
        <a:defRPr sz="2400" b="1" i="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i="1"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i="1"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i="1"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Autofit/>
          </a:bodyPr>
          <a:lstStyle/>
          <a:p>
            <a:r>
              <a:rPr lang="en-US" dirty="0"/>
              <a:t>Title goes here</a:t>
            </a:r>
          </a:p>
        </p:txBody>
      </p:sp>
      <p:sp>
        <p:nvSpPr>
          <p:cNvPr id="12" name="Slide Number Placeholder">
            <a:extLst>
              <a:ext uri="{FF2B5EF4-FFF2-40B4-BE49-F238E27FC236}">
                <a16:creationId xmlns:a16="http://schemas.microsoft.com/office/drawing/2014/main" id="{19EE2D17-5247-41B2-8D9A-80CD839F81C4}"/>
              </a:ext>
            </a:extLst>
          </p:cNvPr>
          <p:cNvSpPr>
            <a:spLocks noGrp="1"/>
          </p:cNvSpPr>
          <p:nvPr>
            <p:ph type="sldNum" sz="quarter" idx="4"/>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
        <p:nvSpPr>
          <p:cNvPr id="14" name="Short Copyright">
            <a:extLst>
              <a:ext uri="{FF2B5EF4-FFF2-40B4-BE49-F238E27FC236}">
                <a16:creationId xmlns:a16="http://schemas.microsoft.com/office/drawing/2014/main" id="{C3A11985-F038-4B0F-B56A-55E9C75285BB}"/>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0" r:id="rId3"/>
  </p:sldLayoutIdLst>
  <p:hf hdr="0" ftr="0" dt="0"/>
  <p:txStyles>
    <p:titleStyle>
      <a:lvl1pPr algn="l" defTabSz="914400" rtl="0" eaLnBrk="1" latinLnBrk="0" hangingPunct="1">
        <a:lnSpc>
          <a:spcPct val="10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a:t>
            </a:r>
            <a:r>
              <a:rPr lang="en-US" dirty="0" err="1"/>
              <a:t>levelt</a:t>
            </a:r>
            <a:endParaRPr lang="en-US" dirty="0"/>
          </a:p>
          <a:p>
            <a:pPr lvl="2"/>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a:extLst>
              <a:ext uri="{FF2B5EF4-FFF2-40B4-BE49-F238E27FC236}">
                <a16:creationId xmlns:a16="http://schemas.microsoft.com/office/drawing/2014/main" id="{4B7358F1-75CE-4C36-99A4-9357D330ECB8}"/>
              </a:ext>
            </a:extLst>
          </p:cNvPr>
          <p:cNvSpPr>
            <a:spLocks noGrp="1"/>
          </p:cNvSpPr>
          <p:nvPr>
            <p:ph type="sldNum" sz="quarter" idx="4"/>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
        <p:nvSpPr>
          <p:cNvPr id="7" name="Short Copyright">
            <a:extLst>
              <a:ext uri="{FF2B5EF4-FFF2-40B4-BE49-F238E27FC236}">
                <a16:creationId xmlns:a16="http://schemas.microsoft.com/office/drawing/2014/main" id="{C7CA1D53-EE2E-4162-829B-CBBE6CF30BFE}"/>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ft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E9310-D4F7-487A-B53C-DF9BD4F07CC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B31A2-25AA-494E-9270-697B776D78A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69814370"/>
      </p:ext>
    </p:extLst>
  </p:cSld>
  <p:clrMap bg1="lt1" tx1="dk1" bg2="lt2" tx2="dk2" accent1="accent1" accent2="accent2" accent3="accent3" accent4="accent4" accent5="accent5" accent6="accent6" hlink="hlink" folHlink="folHlink"/>
  <p:sldLayoutIdLst>
    <p:sldLayoutId id="214748371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slide" Target="slide7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slide" Target="slide7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19.jpg"/><Relationship Id="rId1" Type="http://schemas.openxmlformats.org/officeDocument/2006/relationships/slideLayout" Target="../slideLayouts/slideLayout5.xml"/><Relationship Id="rId4" Type="http://schemas.openxmlformats.org/officeDocument/2006/relationships/slide" Target="slide7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A0BD-B611-4B0D-8438-53F61F56333A}"/>
              </a:ext>
            </a:extLst>
          </p:cNvPr>
          <p:cNvSpPr>
            <a:spLocks noGrp="1"/>
          </p:cNvSpPr>
          <p:nvPr>
            <p:ph type="ctrTitle"/>
          </p:nvPr>
        </p:nvSpPr>
        <p:spPr/>
        <p:txBody>
          <a:bodyPr/>
          <a:lstStyle/>
          <a:p>
            <a:r>
              <a:rPr lang="en-US" noProof="0" dirty="0"/>
              <a:t>Chapter 04</a:t>
            </a:r>
            <a:endParaRPr lang="en-US" noProof="0" dirty="0">
              <a:latin typeface="+mj-lt"/>
            </a:endParaRPr>
          </a:p>
        </p:txBody>
      </p:sp>
      <p:sp>
        <p:nvSpPr>
          <p:cNvPr id="3" name="Subtitle 2">
            <a:extLst>
              <a:ext uri="{FF2B5EF4-FFF2-40B4-BE49-F238E27FC236}">
                <a16:creationId xmlns:a16="http://schemas.microsoft.com/office/drawing/2014/main" id="{60D8F4ED-BF02-4F3D-9DF1-83E8B674304D}"/>
              </a:ext>
            </a:extLst>
          </p:cNvPr>
          <p:cNvSpPr>
            <a:spLocks noGrp="1"/>
          </p:cNvSpPr>
          <p:nvPr>
            <p:ph type="subTitle" idx="1"/>
          </p:nvPr>
        </p:nvSpPr>
        <p:spPr/>
        <p:txBody>
          <a:bodyPr/>
          <a:lstStyle/>
          <a:p>
            <a:pPr eaLnBrk="0" hangingPunct="0">
              <a:spcBef>
                <a:spcPct val="20000"/>
              </a:spcBef>
            </a:pPr>
            <a:r>
              <a:rPr lang="en-US" sz="2400" noProof="0" dirty="0">
                <a:latin typeface="+mj-lt"/>
                <a:cs typeface="Helvetica" pitchFamily="34" charset="0"/>
              </a:rPr>
              <a:t>Local Area Network: LANs</a:t>
            </a:r>
          </a:p>
        </p:txBody>
      </p:sp>
      <p:sp>
        <p:nvSpPr>
          <p:cNvPr id="4" name="Text Placeholder 3">
            <a:extLst>
              <a:ext uri="{FF2B5EF4-FFF2-40B4-BE49-F238E27FC236}">
                <a16:creationId xmlns:a16="http://schemas.microsoft.com/office/drawing/2014/main" id="{23E53CB3-A898-4097-BEA0-50B0BE0D68C1}"/>
              </a:ext>
            </a:extLst>
          </p:cNvPr>
          <p:cNvSpPr>
            <a:spLocks noGrp="1"/>
          </p:cNvSpPr>
          <p:nvPr>
            <p:ph type="body" sz="quarter" idx="10"/>
          </p:nvPr>
        </p:nvSpPr>
        <p:spPr>
          <a:xfrm>
            <a:off x="621791" y="4376387"/>
            <a:ext cx="3043303" cy="1362676"/>
          </a:xfrm>
        </p:spPr>
        <p:txBody>
          <a:bodyPr/>
          <a:lstStyle/>
          <a:p>
            <a:r>
              <a:rPr lang="en-US" sz="1800" b="0" noProof="0" dirty="0">
                <a:latin typeface="+mj-lt"/>
                <a:cs typeface="Helvetica" pitchFamily="34" charset="0"/>
              </a:rPr>
              <a:t>Data Communications and Networking, With TCP/IP protocol suite</a:t>
            </a:r>
            <a:br>
              <a:rPr lang="en-US" sz="1800" b="0" noProof="0" dirty="0">
                <a:latin typeface="+mj-lt"/>
                <a:cs typeface="Helvetica" pitchFamily="34" charset="0"/>
              </a:rPr>
            </a:br>
            <a:r>
              <a:rPr lang="en-US" sz="1800" b="0" noProof="0" dirty="0">
                <a:latin typeface="+mj-lt"/>
                <a:cs typeface="Helvetica" pitchFamily="34" charset="0"/>
              </a:rPr>
              <a:t>Sixth Edition</a:t>
            </a:r>
          </a:p>
          <a:p>
            <a:r>
              <a:rPr lang="en-US" sz="1800" b="0" noProof="0" dirty="0">
                <a:latin typeface="+mj-lt"/>
                <a:cs typeface="Helvetica" pitchFamily="34" charset="0"/>
              </a:rPr>
              <a:t>Behrouz A. </a:t>
            </a:r>
            <a:r>
              <a:rPr lang="en-US" sz="1800" b="0" noProof="0" dirty="0" err="1">
                <a:latin typeface="+mj-lt"/>
                <a:cs typeface="Helvetica" pitchFamily="34" charset="0"/>
              </a:rPr>
              <a:t>Forouzan</a:t>
            </a:r>
            <a:endParaRPr lang="en-US" sz="1800" b="0" noProof="0" dirty="0">
              <a:latin typeface="+mj-lt"/>
              <a:cs typeface="Helvetica" pitchFamily="34" charset="0"/>
            </a:endParaRPr>
          </a:p>
        </p:txBody>
      </p:sp>
      <p:sp>
        <p:nvSpPr>
          <p:cNvPr id="8" name="Text Placeholder 5">
            <a:extLst>
              <a:ext uri="{FF2B5EF4-FFF2-40B4-BE49-F238E27FC236}">
                <a16:creationId xmlns:a16="http://schemas.microsoft.com/office/drawing/2014/main" id="{93006839-73B9-4774-88BA-75CE9CFCF447}"/>
              </a:ext>
            </a:extLst>
          </p:cNvPr>
          <p:cNvSpPr>
            <a:spLocks noGrp="1"/>
          </p:cNvSpPr>
          <p:nvPr>
            <p:ph type="body" sz="quarter" idx="13"/>
          </p:nvPr>
        </p:nvSpPr>
        <p:spPr/>
        <p:txBody>
          <a:bodyPr/>
          <a:lstStyle/>
          <a:p>
            <a:pPr defTabSz="457200">
              <a:spcBef>
                <a:spcPct val="20000"/>
              </a:spcBef>
              <a:defRPr/>
            </a:pPr>
            <a:r>
              <a:rPr lang="en-US" noProof="0" dirty="0"/>
              <a:t>© 2022 McGraw Hill, LLC. All rights reserved. Authorized only for instructor use in the classroom.</a:t>
            </a:r>
          </a:p>
          <a:p>
            <a:pPr defTabSz="457200">
              <a:spcBef>
                <a:spcPct val="20000"/>
              </a:spcBef>
              <a:defRPr/>
            </a:pPr>
            <a:r>
              <a:rPr lang="en-US" noProof="0" dirty="0"/>
              <a:t>No reproduction or further distribution permitted without the prior written consent of McGraw Hill, LLC.</a:t>
            </a:r>
          </a:p>
        </p:txBody>
      </p:sp>
      <p:sp>
        <p:nvSpPr>
          <p:cNvPr id="6" name="Picture Placeholder 5">
            <a:extLst>
              <a:ext uri="{FF2B5EF4-FFF2-40B4-BE49-F238E27FC236}">
                <a16:creationId xmlns:a16="http://schemas.microsoft.com/office/drawing/2014/main" id="{3A4E1895-13DC-F258-8EC6-273FD8F54A4E}"/>
              </a:ext>
            </a:extLst>
          </p:cNvPr>
          <p:cNvSpPr>
            <a:spLocks noGrp="1"/>
          </p:cNvSpPr>
          <p:nvPr>
            <p:ph type="pic" sz="quarter" idx="11"/>
          </p:nvPr>
        </p:nvSpPr>
        <p:spPr/>
      </p:sp>
      <p:pic>
        <p:nvPicPr>
          <p:cNvPr id="9" name="Picture 8" descr="A picture containing text, book&#10;&#10;Description automatically generated">
            <a:extLst>
              <a:ext uri="{FF2B5EF4-FFF2-40B4-BE49-F238E27FC236}">
                <a16:creationId xmlns:a16="http://schemas.microsoft.com/office/drawing/2014/main" id="{C6B2C9F4-4921-03E4-B9ED-D919B37B34E8}"/>
              </a:ext>
            </a:extLst>
          </p:cNvPr>
          <p:cNvPicPr>
            <a:picLocks noGrp="1" noChangeAspect="1"/>
          </p:cNvPicPr>
          <p:nvPr/>
        </p:nvPicPr>
        <p:blipFill>
          <a:blip r:embed="rId2"/>
          <a:srcRect t="5728" b="5728"/>
          <a:stretch>
            <a:fillRect/>
          </a:stretch>
        </p:blipFill>
        <p:spPr>
          <a:xfrm>
            <a:off x="4569280" y="1452400"/>
            <a:ext cx="4229100" cy="4976453"/>
          </a:xfrm>
          <a:prstGeom prst="rect">
            <a:avLst/>
          </a:prstGeom>
        </p:spPr>
      </p:pic>
    </p:spTree>
    <p:extLst>
      <p:ext uri="{BB962C8B-B14F-4D97-AF65-F5344CB8AC3E}">
        <p14:creationId xmlns:p14="http://schemas.microsoft.com/office/powerpoint/2010/main" val="327089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Frame Length</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Ethernet has imposed restriction on maximum and minimum length to provide correct operation of CSMA/CD. An Ethernet frame has minimum length of 64 bytes. The maximum length limit is 1518 bytes (without preamble and SFD). This means that maximum payload is 1500 bytes.</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47380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Addressing</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Each station on an Ethernet network (such as a PC, workstation, or printer) has its own network interface card (NIC). The NIC fits inside the station and provides the station with a link-layer address. The Ethernet address is 6 bytes (48 bits), normally written in hexadecimal notation, with a colon between the bytes. For example, the following shows an Ethernet MAC address:</a:t>
            </a:r>
          </a:p>
        </p:txBody>
      </p:sp>
      <p:sp>
        <p:nvSpPr>
          <p:cNvPr id="2" name="Content Placeholder 3">
            <a:extLst>
              <a:ext uri="{FF2B5EF4-FFF2-40B4-BE49-F238E27FC236}">
                <a16:creationId xmlns:a16="http://schemas.microsoft.com/office/drawing/2014/main" id="{D7034552-B97D-4C38-A9E0-83A12E6AD209}"/>
              </a:ext>
            </a:extLst>
          </p:cNvPr>
          <p:cNvSpPr>
            <a:spLocks noGrp="1"/>
          </p:cNvSpPr>
          <p:nvPr>
            <p:ph sz="quarter" idx="15"/>
          </p:nvPr>
        </p:nvSpPr>
        <p:spPr>
          <a:xfrm>
            <a:off x="2103120" y="4393426"/>
            <a:ext cx="4937760" cy="731520"/>
          </a:xfrm>
          <a:solidFill>
            <a:srgbClr val="E6E6E6"/>
          </a:solidFill>
        </p:spPr>
        <p:txBody>
          <a:bodyPr/>
          <a:lstStyle/>
          <a:p>
            <a:pPr algn="ctr"/>
            <a:r>
              <a:rPr lang="en-US" sz="4000" b="1" i="0" noProof="0" dirty="0"/>
              <a:t>4A</a:t>
            </a:r>
            <a:r>
              <a:rPr lang="en-US" sz="4000" b="1" i="0" spc="-800" noProof="0" dirty="0"/>
              <a:t> </a:t>
            </a:r>
            <a:r>
              <a:rPr lang="en-US" sz="4000" b="1" i="0" noProof="0" dirty="0"/>
              <a:t>:</a:t>
            </a:r>
            <a:r>
              <a:rPr lang="en-US" sz="4000" b="1" i="0" spc="-800" dirty="0"/>
              <a:t> </a:t>
            </a:r>
            <a:r>
              <a:rPr lang="en-US" sz="4000" b="1" i="0" noProof="0" dirty="0"/>
              <a:t>30</a:t>
            </a:r>
            <a:r>
              <a:rPr lang="en-US" sz="4000" b="1" i="0" spc="-800" dirty="0"/>
              <a:t> </a:t>
            </a:r>
            <a:r>
              <a:rPr lang="en-US" sz="4000" b="1" i="0" noProof="0" dirty="0"/>
              <a:t>:</a:t>
            </a:r>
            <a:r>
              <a:rPr lang="en-US" sz="4000" b="1" i="0" spc="-800" dirty="0"/>
              <a:t> </a:t>
            </a:r>
            <a:r>
              <a:rPr lang="en-US" sz="4000" b="1" i="0" noProof="0" dirty="0"/>
              <a:t>10</a:t>
            </a:r>
            <a:r>
              <a:rPr lang="en-US" sz="4000" b="1" i="0" spc="-800" dirty="0"/>
              <a:t> </a:t>
            </a:r>
            <a:r>
              <a:rPr lang="en-US" sz="4000" b="1" i="0" noProof="0" dirty="0"/>
              <a:t>:</a:t>
            </a:r>
            <a:r>
              <a:rPr lang="en-US" sz="4000" b="1" i="0" spc="-800" dirty="0"/>
              <a:t> </a:t>
            </a:r>
            <a:r>
              <a:rPr lang="en-US" sz="4000" b="1" i="0" noProof="0" dirty="0"/>
              <a:t>21</a:t>
            </a:r>
            <a:r>
              <a:rPr lang="en-US" sz="4000" b="1" i="0" spc="-800" dirty="0"/>
              <a:t> </a:t>
            </a:r>
            <a:r>
              <a:rPr lang="en-US" sz="4000" b="1" i="0" noProof="0" dirty="0"/>
              <a:t>:</a:t>
            </a:r>
            <a:r>
              <a:rPr lang="en-US" sz="4000" b="1" i="0" spc="-800" dirty="0"/>
              <a:t> </a:t>
            </a:r>
            <a:r>
              <a:rPr lang="en-US" sz="4000" b="1" i="0" noProof="0" dirty="0"/>
              <a:t>10</a:t>
            </a:r>
            <a:r>
              <a:rPr lang="en-US" sz="4000" b="1" i="0" spc="-800" dirty="0"/>
              <a:t> </a:t>
            </a:r>
            <a:r>
              <a:rPr lang="en-US" sz="4000" b="1" i="0" noProof="0" dirty="0"/>
              <a:t>:</a:t>
            </a:r>
            <a:r>
              <a:rPr lang="en-US" sz="4000" b="1" i="0" spc="-800" dirty="0"/>
              <a:t> </a:t>
            </a:r>
            <a:r>
              <a:rPr lang="en-US" sz="4000" b="1" i="0" noProof="0" dirty="0"/>
              <a:t>1A</a:t>
            </a:r>
          </a:p>
        </p:txBody>
      </p:sp>
      <p:sp>
        <p:nvSpPr>
          <p:cNvPr id="4" name="Slide Number Placeholder 4">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75613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Transmission of Address Bits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The way addresses are sent online is different from they way they are written in hexadecimal notation: Transmission is left to right, byte by byte; however, for each byte, the least significant bit that defines the address type is sent first.</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100490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Example 4.1</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1352190"/>
          </a:xfrm>
        </p:spPr>
        <p:txBody>
          <a:bodyPr/>
          <a:lstStyle/>
          <a:p>
            <a:r>
              <a:rPr lang="en-US" i="0" noProof="0" dirty="0"/>
              <a:t>The example shows how </a:t>
            </a:r>
            <a:r>
              <a:rPr lang="en-US" i="0" noProof="0" dirty="0" err="1"/>
              <a:t>how</a:t>
            </a:r>
            <a:r>
              <a:rPr lang="en-US" i="0" noProof="0" dirty="0"/>
              <a:t> the address 47:20:1B:2E:08:EE is sent out online. The address is sent left to right, byte by byte; for each byte, it is sent right to left, bit by bit, as shown below:</a:t>
            </a:r>
          </a:p>
        </p:txBody>
      </p:sp>
      <p:graphicFrame>
        <p:nvGraphicFramePr>
          <p:cNvPr id="2" name="Table 3">
            <a:extLst>
              <a:ext uri="{FF2B5EF4-FFF2-40B4-BE49-F238E27FC236}">
                <a16:creationId xmlns:a16="http://schemas.microsoft.com/office/drawing/2014/main" id="{92ACD303-D4BC-4B4A-82A7-1684FC7EAA52}"/>
              </a:ext>
            </a:extLst>
          </p:cNvPr>
          <p:cNvGraphicFramePr>
            <a:graphicFrameLocks noGrp="1"/>
          </p:cNvGraphicFramePr>
          <p:nvPr>
            <p:extLst>
              <p:ext uri="{D42A27DB-BD31-4B8C-83A1-F6EECF244321}">
                <p14:modId xmlns:p14="http://schemas.microsoft.com/office/powerpoint/2010/main" val="1274748027"/>
              </p:ext>
            </p:extLst>
          </p:nvPr>
        </p:nvGraphicFramePr>
        <p:xfrm>
          <a:off x="293913" y="2960370"/>
          <a:ext cx="8556174" cy="11125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896833713"/>
                    </a:ext>
                  </a:extLst>
                </a:gridCol>
                <a:gridCol w="1136469">
                  <a:extLst>
                    <a:ext uri="{9D8B030D-6E8A-4147-A177-3AD203B41FA5}">
                      <a16:colId xmlns:a16="http://schemas.microsoft.com/office/drawing/2014/main" val="2486728414"/>
                    </a:ext>
                  </a:extLst>
                </a:gridCol>
                <a:gridCol w="1136469">
                  <a:extLst>
                    <a:ext uri="{9D8B030D-6E8A-4147-A177-3AD203B41FA5}">
                      <a16:colId xmlns:a16="http://schemas.microsoft.com/office/drawing/2014/main" val="1286279787"/>
                    </a:ext>
                  </a:extLst>
                </a:gridCol>
                <a:gridCol w="1136469">
                  <a:extLst>
                    <a:ext uri="{9D8B030D-6E8A-4147-A177-3AD203B41FA5}">
                      <a16:colId xmlns:a16="http://schemas.microsoft.com/office/drawing/2014/main" val="1815976813"/>
                    </a:ext>
                  </a:extLst>
                </a:gridCol>
                <a:gridCol w="1136469">
                  <a:extLst>
                    <a:ext uri="{9D8B030D-6E8A-4147-A177-3AD203B41FA5}">
                      <a16:colId xmlns:a16="http://schemas.microsoft.com/office/drawing/2014/main" val="1990617505"/>
                    </a:ext>
                  </a:extLst>
                </a:gridCol>
                <a:gridCol w="1136469">
                  <a:extLst>
                    <a:ext uri="{9D8B030D-6E8A-4147-A177-3AD203B41FA5}">
                      <a16:colId xmlns:a16="http://schemas.microsoft.com/office/drawing/2014/main" val="1251063883"/>
                    </a:ext>
                  </a:extLst>
                </a:gridCol>
                <a:gridCol w="1136469">
                  <a:extLst>
                    <a:ext uri="{9D8B030D-6E8A-4147-A177-3AD203B41FA5}">
                      <a16:colId xmlns:a16="http://schemas.microsoft.com/office/drawing/2014/main" val="1309427936"/>
                    </a:ext>
                  </a:extLst>
                </a:gridCol>
              </a:tblGrid>
              <a:tr h="370840">
                <a:tc>
                  <a:txBody>
                    <a:bodyPr/>
                    <a:lstStyle/>
                    <a:p>
                      <a:r>
                        <a:rPr lang="en-IN" sz="1800" b="1" i="0" u="none" strike="noStrike" kern="1200" baseline="0" dirty="0">
                          <a:solidFill>
                            <a:schemeClr val="tx1"/>
                          </a:solidFill>
                          <a:latin typeface="+mn-lt"/>
                          <a:ea typeface="+mn-ea"/>
                          <a:cs typeface="+mn-cs"/>
                        </a:rPr>
                        <a:t>Hexadecimal</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tc>
                  <a:txBody>
                    <a:bodyPr/>
                    <a:lstStyle/>
                    <a:p>
                      <a:pPr algn="ctr"/>
                      <a:r>
                        <a:rPr lang="en-IN" sz="1800" b="1" i="0" u="none" strike="noStrike" kern="1200" baseline="0" dirty="0">
                          <a:solidFill>
                            <a:schemeClr val="tx1"/>
                          </a:solidFill>
                          <a:latin typeface="+mn-lt"/>
                          <a:ea typeface="+mn-ea"/>
                          <a:cs typeface="+mn-cs"/>
                        </a:rPr>
                        <a:t>47</a:t>
                      </a:r>
                    </a:p>
                  </a:txBody>
                  <a:tcPr>
                    <a:lnT w="38100" cap="flat" cmpd="sng" algn="ctr">
                      <a:solidFill>
                        <a:schemeClr val="tx1"/>
                      </a:solidFill>
                      <a:prstDash val="solid"/>
                      <a:round/>
                      <a:headEnd type="none" w="med" len="med"/>
                      <a:tailEnd type="none" w="med" len="med"/>
                    </a:lnT>
                    <a:noFill/>
                  </a:tcPr>
                </a:tc>
                <a:tc>
                  <a:txBody>
                    <a:bodyPr/>
                    <a:lstStyle/>
                    <a:p>
                      <a:pPr algn="ctr"/>
                      <a:r>
                        <a:rPr lang="en-US" b="1" dirty="0">
                          <a:solidFill>
                            <a:schemeClr val="tx1"/>
                          </a:solidFill>
                        </a:rPr>
                        <a:t>20</a:t>
                      </a:r>
                      <a:endParaRPr lang="en-IN" b="1" dirty="0">
                        <a:solidFill>
                          <a:schemeClr val="tx1"/>
                        </a:solidFill>
                      </a:endParaRPr>
                    </a:p>
                  </a:txBody>
                  <a:tcPr>
                    <a:lnT w="38100" cap="flat" cmpd="sng" algn="ctr">
                      <a:solidFill>
                        <a:schemeClr val="tx1"/>
                      </a:solidFill>
                      <a:prstDash val="solid"/>
                      <a:round/>
                      <a:headEnd type="none" w="med" len="med"/>
                      <a:tailEnd type="none" w="med" len="med"/>
                    </a:lnT>
                    <a:noFill/>
                  </a:tcPr>
                </a:tc>
                <a:tc>
                  <a:txBody>
                    <a:bodyPr/>
                    <a:lstStyle/>
                    <a:p>
                      <a:pPr algn="ctr"/>
                      <a:r>
                        <a:rPr lang="en-US" b="1" dirty="0">
                          <a:solidFill>
                            <a:schemeClr val="tx1"/>
                          </a:solidFill>
                        </a:rPr>
                        <a:t>1B</a:t>
                      </a:r>
                      <a:endParaRPr lang="en-IN" b="1" dirty="0">
                        <a:solidFill>
                          <a:schemeClr val="tx1"/>
                        </a:solidFill>
                      </a:endParaRPr>
                    </a:p>
                  </a:txBody>
                  <a:tcPr>
                    <a:lnT w="38100" cap="flat" cmpd="sng" algn="ctr">
                      <a:solidFill>
                        <a:schemeClr val="tx1"/>
                      </a:solidFill>
                      <a:prstDash val="solid"/>
                      <a:round/>
                      <a:headEnd type="none" w="med" len="med"/>
                      <a:tailEnd type="none" w="med" len="med"/>
                    </a:lnT>
                    <a:noFill/>
                  </a:tcPr>
                </a:tc>
                <a:tc>
                  <a:txBody>
                    <a:bodyPr/>
                    <a:lstStyle/>
                    <a:p>
                      <a:pPr algn="ctr"/>
                      <a:r>
                        <a:rPr lang="en-US" b="1" dirty="0">
                          <a:solidFill>
                            <a:schemeClr val="tx1"/>
                          </a:solidFill>
                        </a:rPr>
                        <a:t>2E</a:t>
                      </a:r>
                      <a:endParaRPr lang="en-IN" b="1" dirty="0">
                        <a:solidFill>
                          <a:schemeClr val="tx1"/>
                        </a:solidFill>
                      </a:endParaRPr>
                    </a:p>
                  </a:txBody>
                  <a:tcPr>
                    <a:lnT w="38100" cap="flat" cmpd="sng" algn="ctr">
                      <a:solidFill>
                        <a:schemeClr val="tx1"/>
                      </a:solidFill>
                      <a:prstDash val="solid"/>
                      <a:round/>
                      <a:headEnd type="none" w="med" len="med"/>
                      <a:tailEnd type="none" w="med" len="med"/>
                    </a:lnT>
                    <a:noFill/>
                  </a:tcPr>
                </a:tc>
                <a:tc>
                  <a:txBody>
                    <a:bodyPr/>
                    <a:lstStyle/>
                    <a:p>
                      <a:pPr algn="ctr"/>
                      <a:r>
                        <a:rPr lang="en-US" b="1" dirty="0">
                          <a:solidFill>
                            <a:schemeClr val="tx1"/>
                          </a:solidFill>
                        </a:rPr>
                        <a:t>08</a:t>
                      </a:r>
                      <a:endParaRPr lang="en-IN" b="1" dirty="0">
                        <a:solidFill>
                          <a:schemeClr val="tx1"/>
                        </a:solidFill>
                      </a:endParaRPr>
                    </a:p>
                  </a:txBody>
                  <a:tcPr>
                    <a:lnT w="38100" cap="flat" cmpd="sng" algn="ctr">
                      <a:solidFill>
                        <a:schemeClr val="tx1"/>
                      </a:solidFill>
                      <a:prstDash val="solid"/>
                      <a:round/>
                      <a:headEnd type="none" w="med" len="med"/>
                      <a:tailEnd type="none" w="med" len="med"/>
                    </a:lnT>
                    <a:noFill/>
                  </a:tcPr>
                </a:tc>
                <a:tc>
                  <a:txBody>
                    <a:bodyPr/>
                    <a:lstStyle/>
                    <a:p>
                      <a:pPr algn="ctr"/>
                      <a:r>
                        <a:rPr lang="en-US" b="1" dirty="0">
                          <a:solidFill>
                            <a:schemeClr val="tx1"/>
                          </a:solidFill>
                        </a:rPr>
                        <a:t>EE</a:t>
                      </a:r>
                      <a:endParaRPr lang="en-IN" b="1" dirty="0">
                        <a:solidFill>
                          <a:schemeClr val="tx1"/>
                        </a:solidFill>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93927450"/>
                  </a:ext>
                </a:extLst>
              </a:tr>
              <a:tr h="370840">
                <a:tc>
                  <a:txBody>
                    <a:bodyPr/>
                    <a:lstStyle/>
                    <a:p>
                      <a:r>
                        <a:rPr lang="en-IN" sz="1800" b="1" i="0" u="none" strike="noStrike" kern="1200" baseline="0" dirty="0">
                          <a:solidFill>
                            <a:schemeClr val="tx1"/>
                          </a:solidFill>
                          <a:latin typeface="+mn-lt"/>
                          <a:ea typeface="+mn-ea"/>
                          <a:cs typeface="+mn-cs"/>
                        </a:rPr>
                        <a:t>Binary</a:t>
                      </a:r>
                    </a:p>
                  </a:txBody>
                  <a:tcPr>
                    <a:lnL w="38100" cap="flat" cmpd="sng" algn="ctr">
                      <a:solidFill>
                        <a:schemeClr val="tx1"/>
                      </a:solidFill>
                      <a:prstDash val="solid"/>
                      <a:round/>
                      <a:headEnd type="none" w="med" len="med"/>
                      <a:tailEnd type="none" w="med" len="med"/>
                    </a:lnL>
                    <a:noFill/>
                  </a:tcPr>
                </a:tc>
                <a:tc>
                  <a:txBody>
                    <a:bodyPr/>
                    <a:lstStyle/>
                    <a:p>
                      <a:pPr algn="ctr"/>
                      <a:r>
                        <a:rPr lang="en-IN" sz="1800" b="0" i="0" u="none" strike="noStrike" kern="1200" baseline="0" dirty="0">
                          <a:solidFill>
                            <a:schemeClr val="tx1"/>
                          </a:solidFill>
                          <a:latin typeface="+mn-lt"/>
                          <a:ea typeface="+mn-ea"/>
                          <a:cs typeface="+mn-cs"/>
                        </a:rPr>
                        <a:t>01000111</a:t>
                      </a:r>
                    </a:p>
                  </a:txBody>
                  <a:tcPr>
                    <a:noFill/>
                  </a:tcPr>
                </a:tc>
                <a:tc>
                  <a:txBody>
                    <a:bodyPr/>
                    <a:lstStyle/>
                    <a:p>
                      <a:pPr algn="ctr"/>
                      <a:r>
                        <a:rPr lang="en-IN" sz="1800" b="0" i="0" u="none" strike="noStrike" kern="1200" baseline="0" dirty="0">
                          <a:solidFill>
                            <a:schemeClr val="tx1"/>
                          </a:solidFill>
                          <a:latin typeface="+mn-lt"/>
                          <a:ea typeface="+mn-ea"/>
                          <a:cs typeface="+mn-cs"/>
                        </a:rPr>
                        <a:t>00100000</a:t>
                      </a:r>
                    </a:p>
                  </a:txBody>
                  <a:tcPr>
                    <a:noFill/>
                  </a:tcPr>
                </a:tc>
                <a:tc>
                  <a:txBody>
                    <a:bodyPr/>
                    <a:lstStyle/>
                    <a:p>
                      <a:pPr algn="ctr"/>
                      <a:r>
                        <a:rPr lang="en-IN" sz="1800" b="0" i="0" u="none" strike="noStrike" kern="1200" baseline="0" dirty="0">
                          <a:solidFill>
                            <a:schemeClr val="tx1"/>
                          </a:solidFill>
                          <a:latin typeface="+mn-lt"/>
                          <a:ea typeface="+mn-ea"/>
                          <a:cs typeface="+mn-cs"/>
                        </a:rPr>
                        <a:t>00011011</a:t>
                      </a:r>
                    </a:p>
                  </a:txBody>
                  <a:tcPr>
                    <a:noFill/>
                  </a:tcPr>
                </a:tc>
                <a:tc>
                  <a:txBody>
                    <a:bodyPr/>
                    <a:lstStyle/>
                    <a:p>
                      <a:pPr algn="ctr"/>
                      <a:r>
                        <a:rPr lang="en-IN" sz="1800" b="0" i="0" u="none" strike="noStrike" kern="1200" baseline="0" dirty="0">
                          <a:solidFill>
                            <a:schemeClr val="tx1"/>
                          </a:solidFill>
                          <a:latin typeface="+mn-lt"/>
                          <a:ea typeface="+mn-ea"/>
                          <a:cs typeface="+mn-cs"/>
                        </a:rPr>
                        <a:t>00101110</a:t>
                      </a:r>
                    </a:p>
                  </a:txBody>
                  <a:tcPr>
                    <a:noFill/>
                  </a:tcPr>
                </a:tc>
                <a:tc>
                  <a:txBody>
                    <a:bodyPr/>
                    <a:lstStyle/>
                    <a:p>
                      <a:pPr algn="ctr"/>
                      <a:r>
                        <a:rPr lang="en-IN" sz="1800" b="0" i="0" u="none" strike="noStrike" kern="1200" baseline="0" dirty="0">
                          <a:solidFill>
                            <a:schemeClr val="tx1"/>
                          </a:solidFill>
                          <a:latin typeface="+mn-lt"/>
                          <a:ea typeface="+mn-ea"/>
                          <a:cs typeface="+mn-cs"/>
                        </a:rPr>
                        <a:t>00001000</a:t>
                      </a:r>
                    </a:p>
                  </a:txBody>
                  <a:tcPr>
                    <a:noFill/>
                  </a:tcPr>
                </a:tc>
                <a:tc>
                  <a:txBody>
                    <a:bodyPr/>
                    <a:lstStyle/>
                    <a:p>
                      <a:pPr algn="ctr"/>
                      <a:r>
                        <a:rPr lang="en-IN" sz="1800" b="0" i="0" u="none" strike="noStrike" kern="1200" baseline="0" dirty="0">
                          <a:solidFill>
                            <a:schemeClr val="tx1"/>
                          </a:solidFill>
                          <a:latin typeface="+mn-lt"/>
                          <a:ea typeface="+mn-ea"/>
                          <a:cs typeface="+mn-cs"/>
                        </a:rPr>
                        <a:t>11101110</a:t>
                      </a:r>
                    </a:p>
                  </a:txBody>
                  <a:tcPr>
                    <a:lnR w="381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53397096"/>
                  </a:ext>
                </a:extLst>
              </a:tr>
              <a:tr h="370840">
                <a:tc>
                  <a:txBody>
                    <a:bodyPr/>
                    <a:lstStyle/>
                    <a:p>
                      <a:r>
                        <a:rPr lang="en-IN" sz="1800" b="1" i="0" u="none" strike="noStrike" kern="1200" baseline="0" dirty="0">
                          <a:solidFill>
                            <a:schemeClr val="tx1"/>
                          </a:solidFill>
                          <a:latin typeface="+mn-lt"/>
                          <a:ea typeface="+mn-ea"/>
                          <a:cs typeface="+mn-cs"/>
                        </a:rPr>
                        <a:t>Transmitted ←</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11100010</a:t>
                      </a:r>
                    </a:p>
                  </a:txBody>
                  <a:tcPr>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00000100</a:t>
                      </a:r>
                    </a:p>
                  </a:txBody>
                  <a:tcPr>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11011000</a:t>
                      </a:r>
                    </a:p>
                  </a:txBody>
                  <a:tcPr>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01110100</a:t>
                      </a:r>
                    </a:p>
                  </a:txBody>
                  <a:tcPr>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00010000</a:t>
                      </a:r>
                    </a:p>
                  </a:txBody>
                  <a:tcPr>
                    <a:lnB w="38100" cap="flat" cmpd="sng" algn="ctr">
                      <a:solidFill>
                        <a:schemeClr val="tx1"/>
                      </a:solidFill>
                      <a:prstDash val="solid"/>
                      <a:round/>
                      <a:headEnd type="none" w="med" len="med"/>
                      <a:tailEnd type="none" w="med" len="med"/>
                    </a:lnB>
                    <a:noFill/>
                  </a:tcPr>
                </a:tc>
                <a:tc>
                  <a:txBody>
                    <a:bodyPr/>
                    <a:lstStyle/>
                    <a:p>
                      <a:pPr algn="ctr"/>
                      <a:r>
                        <a:rPr lang="en-IN" sz="1800" b="0" i="0" u="none" strike="noStrike" kern="1200" baseline="0" dirty="0">
                          <a:solidFill>
                            <a:schemeClr val="tx1"/>
                          </a:solidFill>
                          <a:latin typeface="+mn-lt"/>
                          <a:ea typeface="+mn-ea"/>
                          <a:cs typeface="+mn-cs"/>
                        </a:rPr>
                        <a:t>01110111</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573476"/>
                  </a:ext>
                </a:extLst>
              </a:tr>
            </a:tbl>
          </a:graphicData>
        </a:graphic>
      </p:graphicFrame>
      <p:sp>
        <p:nvSpPr>
          <p:cNvPr id="4" name="Slide Number Placeholder 4">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93501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4.4 Unicast and multicast addresses</a:t>
            </a:r>
          </a:p>
        </p:txBody>
      </p:sp>
      <p:pic>
        <p:nvPicPr>
          <p:cNvPr id="10" name="Picture 2" descr="An illustration of unicast and multicast addresses.">
            <a:extLst>
              <a:ext uri="{FF2B5EF4-FFF2-40B4-BE49-F238E27FC236}">
                <a16:creationId xmlns:a16="http://schemas.microsoft.com/office/drawing/2014/main" id="{7AB218FB-FF54-492C-9EE9-9455E6C97864}"/>
              </a:ext>
            </a:extLst>
          </p:cNvPr>
          <p:cNvPicPr>
            <a:picLocks noChangeAspect="1" noChangeArrowheads="1"/>
          </p:cNvPicPr>
          <p:nvPr/>
        </p:nvPicPr>
        <p:blipFill>
          <a:blip r:embed="rId2"/>
          <a:stretch>
            <a:fillRect/>
          </a:stretch>
        </p:blipFill>
        <p:spPr bwMode="auto">
          <a:xfrm>
            <a:off x="365760" y="2639281"/>
            <a:ext cx="8412480" cy="180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69741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Example 4.2</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spcBef>
                <a:spcPts val="600"/>
              </a:spcBef>
              <a:spcAft>
                <a:spcPts val="600"/>
              </a:spcAft>
            </a:pPr>
            <a:r>
              <a:rPr lang="en-US" i="0" noProof="0" dirty="0">
                <a:latin typeface="+mj-lt"/>
              </a:rPr>
              <a:t>Define the type of the following destination addresses:</a:t>
            </a:r>
          </a:p>
          <a:p>
            <a:pPr marL="457200" indent="-457200">
              <a:spcBef>
                <a:spcPts val="600"/>
              </a:spcBef>
              <a:spcAft>
                <a:spcPts val="600"/>
              </a:spcAft>
            </a:pPr>
            <a:r>
              <a:rPr lang="en-US" b="1" i="0" noProof="0" dirty="0">
                <a:latin typeface="+mj-lt"/>
                <a:cs typeface="Courier New" pitchFamily="49" charset="0"/>
              </a:rPr>
              <a:t>a.	4A</a:t>
            </a:r>
            <a:r>
              <a:rPr lang="en-US" b="1" i="0" spc="-500" noProof="0" dirty="0">
                <a:latin typeface="+mj-lt"/>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30</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10</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21</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10</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1A</a:t>
            </a:r>
          </a:p>
          <a:p>
            <a:pPr marL="457200" indent="-457200">
              <a:spcBef>
                <a:spcPts val="600"/>
              </a:spcBef>
              <a:spcAft>
                <a:spcPts val="600"/>
              </a:spcAft>
            </a:pPr>
            <a:r>
              <a:rPr lang="en-US" b="1" i="0" noProof="0" dirty="0">
                <a:latin typeface="+mj-lt"/>
                <a:cs typeface="Courier New" pitchFamily="49" charset="0"/>
              </a:rPr>
              <a:t>b.	47</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20</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1B</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2E</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08</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EE</a:t>
            </a:r>
          </a:p>
          <a:p>
            <a:pPr marL="457200" indent="-457200">
              <a:spcBef>
                <a:spcPts val="600"/>
              </a:spcBef>
              <a:spcAft>
                <a:spcPts val="600"/>
              </a:spcAft>
            </a:pPr>
            <a:r>
              <a:rPr lang="en-US" b="1" i="0" noProof="0" dirty="0">
                <a:latin typeface="+mj-lt"/>
                <a:cs typeface="Courier New" pitchFamily="49" charset="0"/>
              </a:rPr>
              <a:t>c.	FF</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FF</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FF</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FF</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FF</a:t>
            </a:r>
            <a:r>
              <a:rPr lang="en-US" b="1" i="0" spc="-500" dirty="0">
                <a:cs typeface="Courier New" pitchFamily="49" charset="0"/>
              </a:rPr>
              <a:t> </a:t>
            </a:r>
            <a:r>
              <a:rPr lang="en-US" b="1" i="0" noProof="0" dirty="0">
                <a:latin typeface="+mj-lt"/>
                <a:cs typeface="Courier New" pitchFamily="49" charset="0"/>
              </a:rPr>
              <a:t>:</a:t>
            </a:r>
            <a:r>
              <a:rPr lang="en-US" b="1" i="0" spc="-500" dirty="0">
                <a:cs typeface="Courier New" pitchFamily="49" charset="0"/>
              </a:rPr>
              <a:t> </a:t>
            </a:r>
            <a:r>
              <a:rPr lang="en-US" b="1" i="0" noProof="0" dirty="0">
                <a:latin typeface="+mj-lt"/>
                <a:cs typeface="Courier New" pitchFamily="49" charset="0"/>
              </a:rPr>
              <a:t>FF</a:t>
            </a:r>
          </a:p>
          <a:p>
            <a:pPr>
              <a:spcBef>
                <a:spcPts val="1800"/>
              </a:spcBef>
              <a:spcAft>
                <a:spcPts val="600"/>
              </a:spcAft>
            </a:pPr>
            <a:r>
              <a:rPr lang="en-US" b="1" i="0" noProof="0" dirty="0">
                <a:solidFill>
                  <a:srgbClr val="C00000"/>
                </a:solidFill>
                <a:latin typeface="+mj-lt"/>
              </a:rPr>
              <a:t>Solution</a:t>
            </a:r>
          </a:p>
          <a:p>
            <a:pPr marL="457200" indent="-457200">
              <a:spcBef>
                <a:spcPts val="600"/>
              </a:spcBef>
              <a:spcAft>
                <a:spcPts val="600"/>
              </a:spcAft>
            </a:pPr>
            <a:r>
              <a:rPr lang="en-US" b="1" i="0" noProof="0" dirty="0">
                <a:solidFill>
                  <a:srgbClr val="C00000"/>
                </a:solidFill>
                <a:latin typeface="+mj-lt"/>
              </a:rPr>
              <a:t>a.</a:t>
            </a:r>
            <a:r>
              <a:rPr lang="en-US" i="0" noProof="0" dirty="0">
                <a:solidFill>
                  <a:schemeClr val="tx1"/>
                </a:solidFill>
                <a:latin typeface="+mj-lt"/>
              </a:rPr>
              <a:t>	This is a unicast address because A in binary is 1010 (even).</a:t>
            </a:r>
          </a:p>
          <a:p>
            <a:pPr marL="457200" indent="-457200">
              <a:spcBef>
                <a:spcPts val="600"/>
              </a:spcBef>
              <a:spcAft>
                <a:spcPts val="600"/>
              </a:spcAft>
            </a:pPr>
            <a:r>
              <a:rPr lang="en-US" b="1" i="0" noProof="0" dirty="0">
                <a:solidFill>
                  <a:srgbClr val="C00000"/>
                </a:solidFill>
                <a:latin typeface="+mj-lt"/>
              </a:rPr>
              <a:t>b.</a:t>
            </a:r>
            <a:r>
              <a:rPr lang="en-US" i="0" noProof="0" dirty="0">
                <a:solidFill>
                  <a:schemeClr val="tx1"/>
                </a:solidFill>
                <a:latin typeface="+mj-lt"/>
              </a:rPr>
              <a:t>	This is a multicast address because 7 in binary is 0111 (odd).</a:t>
            </a:r>
          </a:p>
          <a:p>
            <a:pPr marL="457200" indent="-457200">
              <a:spcBef>
                <a:spcPts val="600"/>
              </a:spcBef>
              <a:spcAft>
                <a:spcPts val="600"/>
              </a:spcAft>
            </a:pPr>
            <a:r>
              <a:rPr lang="en-US" b="1" i="0" noProof="0" dirty="0">
                <a:solidFill>
                  <a:srgbClr val="C00000"/>
                </a:solidFill>
                <a:latin typeface="+mj-lt"/>
              </a:rPr>
              <a:t>c. </a:t>
            </a:r>
            <a:r>
              <a:rPr lang="en-US" i="0" noProof="0" dirty="0">
                <a:solidFill>
                  <a:srgbClr val="FF0000"/>
                </a:solidFill>
                <a:latin typeface="+mj-lt"/>
              </a:rPr>
              <a:t>	</a:t>
            </a:r>
            <a:r>
              <a:rPr lang="en-US" i="0" noProof="0" dirty="0">
                <a:latin typeface="+mj-lt"/>
              </a:rPr>
              <a:t>This is a broadcast address because all digits are Fs in hexadecimal.</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90797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Implementation</a:t>
            </a:r>
            <a:r>
              <a:rPr lang="en-US" altLang="en-US" sz="1200" noProof="0" dirty="0">
                <a:solidFill>
                  <a:srgbClr val="000000"/>
                </a:solidFill>
              </a:rPr>
              <a:t> 1</a:t>
            </a:r>
            <a:endParaRPr lang="en-US" altLang="en-US" noProof="0" dirty="0">
              <a:solidFill>
                <a:schemeClr val="tx1"/>
              </a:solidFill>
            </a:endParaRP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The standard Ethernet defines several implementation, but only four of them became popular.</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8501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4.1 Summary of Standard Ethernet implementations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188904933"/>
              </p:ext>
            </p:extLst>
          </p:nvPr>
        </p:nvGraphicFramePr>
        <p:xfrm>
          <a:off x="708660" y="1614170"/>
          <a:ext cx="7726679" cy="2032000"/>
        </p:xfrm>
        <a:graphic>
          <a:graphicData uri="http://schemas.openxmlformats.org/drawingml/2006/table">
            <a:tbl>
              <a:tblPr firstRow="1" bandRow="1">
                <a:tableStyleId>{5C22544A-7EE6-4342-B048-85BDC9FD1C3A}</a:tableStyleId>
              </a:tblPr>
              <a:tblGrid>
                <a:gridCol w="1974981">
                  <a:extLst>
                    <a:ext uri="{9D8B030D-6E8A-4147-A177-3AD203B41FA5}">
                      <a16:colId xmlns:a16="http://schemas.microsoft.com/office/drawing/2014/main" val="497678835"/>
                    </a:ext>
                  </a:extLst>
                </a:gridCol>
                <a:gridCol w="1732439">
                  <a:extLst>
                    <a:ext uri="{9D8B030D-6E8A-4147-A177-3AD203B41FA5}">
                      <a16:colId xmlns:a16="http://schemas.microsoft.com/office/drawing/2014/main" val="1404441021"/>
                    </a:ext>
                  </a:extLst>
                </a:gridCol>
                <a:gridCol w="2286820">
                  <a:extLst>
                    <a:ext uri="{9D8B030D-6E8A-4147-A177-3AD203B41FA5}">
                      <a16:colId xmlns:a16="http://schemas.microsoft.com/office/drawing/2014/main" val="878998313"/>
                    </a:ext>
                  </a:extLst>
                </a:gridCol>
                <a:gridCol w="1732439">
                  <a:extLst>
                    <a:ext uri="{9D8B030D-6E8A-4147-A177-3AD203B41FA5}">
                      <a16:colId xmlns:a16="http://schemas.microsoft.com/office/drawing/2014/main" val="3980000307"/>
                    </a:ext>
                  </a:extLst>
                </a:gridCol>
              </a:tblGrid>
              <a:tr h="400908">
                <a:tc>
                  <a:txBody>
                    <a:bodyPr/>
                    <a:lstStyle/>
                    <a:p>
                      <a:pPr algn="ctr"/>
                      <a:r>
                        <a:rPr lang="en-IN" sz="2000" b="0" i="1" u="none" strike="noStrike" kern="1200" baseline="0" dirty="0">
                          <a:solidFill>
                            <a:schemeClr val="tx1"/>
                          </a:solidFill>
                          <a:latin typeface="+mn-lt"/>
                          <a:ea typeface="+mn-ea"/>
                          <a:cs typeface="+mn-cs"/>
                        </a:rPr>
                        <a:t>Implementation</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Medium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Medium Length(m)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Encoding</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r>
                        <a:rPr lang="en-IN" sz="2000" b="0" i="0" u="none" strike="noStrike" kern="1200" baseline="0" dirty="0">
                          <a:solidFill>
                            <a:schemeClr val="tx1"/>
                          </a:solidFill>
                          <a:latin typeface="+mn-lt"/>
                          <a:ea typeface="+mn-ea"/>
                          <a:cs typeface="+mn-cs"/>
                        </a:rPr>
                        <a:t>10Base5</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Thick coax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500 m</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Manchester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r>
                        <a:rPr lang="en-IN" sz="2000" b="0" i="0" u="none" strike="noStrike" kern="1200" baseline="0" dirty="0">
                          <a:solidFill>
                            <a:schemeClr val="tx1"/>
                          </a:solidFill>
                          <a:latin typeface="+mn-lt"/>
                          <a:ea typeface="+mn-ea"/>
                          <a:cs typeface="+mn-cs"/>
                        </a:rPr>
                        <a:t>10Base2</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Thin coax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185 m</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a:ln>
                            <a:noFill/>
                          </a:ln>
                          <a:solidFill>
                            <a:srgbClr val="000000"/>
                          </a:solidFill>
                          <a:effectLst/>
                          <a:uLnTx/>
                          <a:uFillTx/>
                          <a:latin typeface="Times New Roman"/>
                          <a:ea typeface="+mn-ea"/>
                          <a:cs typeface="+mn-cs"/>
                        </a:rPr>
                        <a:t>Manchester</a:t>
                      </a:r>
                      <a:endParaRPr kumimoji="0" lang="en-IN" sz="2000" b="0" i="0" u="none" strike="noStrike" kern="1200" cap="none" spc="0" normalizeH="0" baseline="0" noProof="0" dirty="0">
                        <a:ln>
                          <a:noFill/>
                        </a:ln>
                        <a:solidFill>
                          <a:srgbClr val="000000"/>
                        </a:solidFill>
                        <a:effectLst/>
                        <a:uLnTx/>
                        <a:uFillTx/>
                        <a:latin typeface="Times New Roman"/>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r>
                        <a:rPr lang="en-IN" sz="2000" b="0" i="0" u="none" strike="noStrike" kern="1200" baseline="0" dirty="0">
                          <a:solidFill>
                            <a:schemeClr val="tx1"/>
                          </a:solidFill>
                          <a:latin typeface="+mn-lt"/>
                          <a:ea typeface="+mn-ea"/>
                          <a:cs typeface="+mn-cs"/>
                        </a:rPr>
                        <a:t>10Base-T</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2 UTP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100 m</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a:ln>
                            <a:noFill/>
                          </a:ln>
                          <a:solidFill>
                            <a:srgbClr val="000000"/>
                          </a:solidFill>
                          <a:effectLst/>
                          <a:uLnTx/>
                          <a:uFillTx/>
                          <a:latin typeface="Times New Roman"/>
                          <a:ea typeface="+mn-ea"/>
                          <a:cs typeface="+mn-cs"/>
                        </a:rPr>
                        <a:t>Manchester</a:t>
                      </a:r>
                      <a:endParaRPr kumimoji="0" lang="en-IN" sz="2000" b="0" i="0" u="none" strike="noStrike" kern="1200" cap="none" spc="0" normalizeH="0" baseline="0" noProof="0" dirty="0">
                        <a:ln>
                          <a:noFill/>
                        </a:ln>
                        <a:solidFill>
                          <a:srgbClr val="000000"/>
                        </a:solidFill>
                        <a:effectLst/>
                        <a:uLnTx/>
                        <a:uFillTx/>
                        <a:latin typeface="Times New Roman"/>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00908">
                <a:tc>
                  <a:txBody>
                    <a:bodyPr/>
                    <a:lstStyle/>
                    <a:p>
                      <a:r>
                        <a:rPr lang="en-IN" sz="2000" b="0" i="0" u="none" strike="noStrike" kern="1200" baseline="0" dirty="0">
                          <a:solidFill>
                            <a:schemeClr val="tx1"/>
                          </a:solidFill>
                          <a:latin typeface="+mn-lt"/>
                          <a:ea typeface="+mn-ea"/>
                          <a:cs typeface="+mn-cs"/>
                        </a:rPr>
                        <a:t>10Base-F</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2 </a:t>
                      </a:r>
                      <a:r>
                        <a:rPr lang="en-IN" sz="2000" b="0" i="0" u="none" strike="noStrike" kern="1200" baseline="0" dirty="0" err="1">
                          <a:solidFill>
                            <a:schemeClr val="tx1"/>
                          </a:solidFill>
                          <a:latin typeface="+mn-lt"/>
                          <a:ea typeface="+mn-ea"/>
                          <a:cs typeface="+mn-cs"/>
                        </a:rPr>
                        <a:t>Fiber</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2000</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Times New Roman"/>
                          <a:ea typeface="+mn-ea"/>
                          <a:cs typeface="+mn-cs"/>
                        </a:rPr>
                        <a:t>Manchester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932463325"/>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5389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4.1.2 Fast Ethernet (100 Mbps)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latin typeface="Times-Roman"/>
              </a:rPr>
              <a:t>In the 1990s, Ethernet made a big jump by increasing the transmission rate to 100 Mbps, and the new generation was called the Fast Ethernet. The designers of the Fast Ethernet needed to make it compatible with the Standard Ethernet. The MAC sublayer was left unchanged. But the features of the Standard Ethernet that depend on the transmission rate, had to be changed.</a:t>
            </a:r>
            <a:endParaRPr lang="en-US" noProof="0" dirty="0"/>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98519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Access Method</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We remember that the proper operation of the CSMA/CD depends on the transmission rate, the minimum size of the frame, and the maximum network length. If we want to keep the minimum size of the frame, the maximum length of the network should be changed. In other words, if the minimum frame size is still 512 bits, and it is transmitted 10 times faster, the collision needs to be detected 10 times sooner, which means the maximum length of the network should be 10 times shorter (the propagation speed does not change).</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51462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Chapter 4: Outline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marL="457200" indent="-457200">
              <a:spcBef>
                <a:spcPts val="1200"/>
              </a:spcBef>
              <a:spcAft>
                <a:spcPts val="1200"/>
              </a:spcAft>
            </a:pPr>
            <a:r>
              <a:rPr lang="en-US" noProof="0" dirty="0">
                <a:solidFill>
                  <a:schemeClr val="tx1"/>
                </a:solidFill>
                <a:latin typeface="+mj-lt"/>
              </a:rPr>
              <a:t>4.1	ETHERNET</a:t>
            </a:r>
          </a:p>
          <a:p>
            <a:pPr marL="457200" indent="-457200">
              <a:spcBef>
                <a:spcPts val="1200"/>
              </a:spcBef>
              <a:spcAft>
                <a:spcPts val="1200"/>
              </a:spcAft>
            </a:pPr>
            <a:r>
              <a:rPr lang="en-US" noProof="0" dirty="0">
                <a:solidFill>
                  <a:schemeClr val="tx1"/>
                </a:solidFill>
                <a:latin typeface="+mj-lt"/>
              </a:rPr>
              <a:t>4.2	WIFI, IEEE 802.11 PROJECT</a:t>
            </a:r>
          </a:p>
          <a:p>
            <a:pPr marL="457200" indent="-457200">
              <a:spcBef>
                <a:spcPts val="1200"/>
              </a:spcBef>
              <a:spcAft>
                <a:spcPts val="1200"/>
              </a:spcAft>
            </a:pPr>
            <a:r>
              <a:rPr lang="en-US" noProof="0" dirty="0">
                <a:solidFill>
                  <a:schemeClr val="tx1"/>
                </a:solidFill>
                <a:latin typeface="+mj-lt"/>
              </a:rPr>
              <a:t>4.3	BLUETOOTH</a:t>
            </a:r>
          </a:p>
        </p:txBody>
      </p:sp>
      <p:sp>
        <p:nvSpPr>
          <p:cNvPr id="2" name="Slide Number Placeholder 3">
            <a:extLst>
              <a:ext uri="{FF2B5EF4-FFF2-40B4-BE49-F238E27FC236}">
                <a16:creationId xmlns:a16="http://schemas.microsoft.com/office/drawing/2014/main" id="{44CF4437-E762-42BE-A678-B75D7632DDA2}"/>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16982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Auto-negotiation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A new feature added to Fast Ethernet is auto-negotiation. It allows two station to negotiate the mode or data rate of transmission.</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1493088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Physical Layer</a:t>
            </a:r>
            <a:r>
              <a:rPr lang="en-US" altLang="en-US" sz="1200" noProof="0" dirty="0">
                <a:solidFill>
                  <a:schemeClr val="tx1"/>
                </a:solidFill>
              </a:rPr>
              <a:t> 1</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To be able to handle a 100 Mbps data rate, several changes need to be made at the physical layer.</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35125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Summary</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10"/>
            <a:ext cx="8458200" cy="5075964"/>
          </a:xfrm>
        </p:spPr>
        <p:txBody>
          <a:bodyPr/>
          <a:lstStyle/>
          <a:p>
            <a:pPr>
              <a:defRPr/>
            </a:pPr>
            <a:r>
              <a:rPr lang="en-US" noProof="0" dirty="0"/>
              <a:t>Fast Ethernet implementation at the physical layer can be categorized as either two-wire or four-wire. The two-wire implementation can be either shielded twisted pair (STP), which is called 100Base-TX, or fiber-optic cable, which is called 100Base-FX. The four-wire implementation is designed only for unshielded twisted pair (UTP), which is called 100Base-T4. Table 4.2 is a summary of the Fast Ethernet implementations.</a:t>
            </a:r>
          </a:p>
        </p:txBody>
      </p:sp>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03451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4.2 Summary of Fast Ethernet implementations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4100534014"/>
              </p:ext>
            </p:extLst>
          </p:nvPr>
        </p:nvGraphicFramePr>
        <p:xfrm>
          <a:off x="640080" y="1922780"/>
          <a:ext cx="7863840" cy="1631092"/>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97678835"/>
                    </a:ext>
                  </a:extLst>
                </a:gridCol>
                <a:gridCol w="1097280">
                  <a:extLst>
                    <a:ext uri="{9D8B030D-6E8A-4147-A177-3AD203B41FA5}">
                      <a16:colId xmlns:a16="http://schemas.microsoft.com/office/drawing/2014/main" val="1404441021"/>
                    </a:ext>
                  </a:extLst>
                </a:gridCol>
                <a:gridCol w="2194560">
                  <a:extLst>
                    <a:ext uri="{9D8B030D-6E8A-4147-A177-3AD203B41FA5}">
                      <a16:colId xmlns:a16="http://schemas.microsoft.com/office/drawing/2014/main" val="4175410458"/>
                    </a:ext>
                  </a:extLst>
                </a:gridCol>
                <a:gridCol w="822960">
                  <a:extLst>
                    <a:ext uri="{9D8B030D-6E8A-4147-A177-3AD203B41FA5}">
                      <a16:colId xmlns:a16="http://schemas.microsoft.com/office/drawing/2014/main" val="878998313"/>
                    </a:ext>
                  </a:extLst>
                </a:gridCol>
                <a:gridCol w="1920240">
                  <a:extLst>
                    <a:ext uri="{9D8B030D-6E8A-4147-A177-3AD203B41FA5}">
                      <a16:colId xmlns:a16="http://schemas.microsoft.com/office/drawing/2014/main" val="3980000307"/>
                    </a:ext>
                  </a:extLst>
                </a:gridCol>
              </a:tblGrid>
              <a:tr h="400908">
                <a:tc>
                  <a:txBody>
                    <a:bodyPr/>
                    <a:lstStyle/>
                    <a:p>
                      <a:pPr algn="ctr"/>
                      <a:r>
                        <a:rPr lang="en-IN" sz="2000" b="0" i="1" u="none" strike="noStrike" kern="1200" baseline="0" dirty="0">
                          <a:solidFill>
                            <a:schemeClr val="tx1"/>
                          </a:solidFill>
                          <a:latin typeface="+mn-lt"/>
                          <a:ea typeface="+mn-ea"/>
                          <a:cs typeface="+mn-cs"/>
                        </a:rPr>
                        <a:t>Implementation</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Medium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Medium Length</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Wires</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Encoding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r>
                        <a:rPr lang="en-IN" sz="2000" b="0" i="0" u="none" strike="noStrike" kern="1200" baseline="0" dirty="0">
                          <a:solidFill>
                            <a:schemeClr val="tx1"/>
                          </a:solidFill>
                          <a:latin typeface="+mn-lt"/>
                          <a:ea typeface="+mn-ea"/>
                          <a:cs typeface="+mn-cs"/>
                        </a:rPr>
                        <a:t>100Base-TX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STP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100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4B/5B + MLT-3</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r>
                        <a:rPr lang="en-IN" sz="2000" b="0" i="0" u="none" strike="noStrike" kern="1200" baseline="0" dirty="0">
                          <a:solidFill>
                            <a:schemeClr val="tx1"/>
                          </a:solidFill>
                          <a:latin typeface="+mn-lt"/>
                          <a:ea typeface="+mn-ea"/>
                          <a:cs typeface="+mn-cs"/>
                        </a:rPr>
                        <a:t>100Base-FX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185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4B/5B + NRZ-I</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r>
                        <a:rPr lang="en-IN" sz="2000" b="0" i="0" u="none" strike="noStrike" kern="1200" baseline="0" dirty="0">
                          <a:solidFill>
                            <a:schemeClr val="tx1"/>
                          </a:solidFill>
                          <a:latin typeface="+mn-lt"/>
                          <a:ea typeface="+mn-ea"/>
                          <a:cs typeface="+mn-cs"/>
                        </a:rPr>
                        <a:t>100Base-T4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UTP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100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4</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Two 8B/6T</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142643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4.1.3 Gigabit Ethernet (1000 Mbps)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latin typeface="+mj-lt"/>
              </a:rPr>
              <a:t>The need for an even higher data rate resulted in the design of the Gigabit Ethernet Protocol (1000 Mbps). The IEEE committee calls it the Standard 802.3z. The goals of the Gigabit Ethernet were to upgrade the data rate to 1 Gbps, but keep the address length, the frame format, and the maximum and minimum frame length the same.</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63633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MAC Sublayer</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 main consideration in the evolution of Ethernet was to keep the MAC sublayer untouched. However, to achieve a data rate of 1 Gbps, this was no longer possible. Gigabit Ethernet has two distinctive approaches for medium access: half-duplex and full-duplex. Almost all implementations of Gigabit Ethernet follow the full-duplex approach, so we mostly ignore the half-duplex mode.</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21941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Full-Duplex Mode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In the full duplex mode, there is a central switch connected to all computers. There is no collision in this mode.</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9426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Half-Duplex Mode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In this mode, a switch can be replaced by a hub.</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12159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Physical Layer</a:t>
            </a:r>
            <a:r>
              <a:rPr lang="en-US" altLang="en-US" sz="1200" noProof="0" dirty="0">
                <a:solidFill>
                  <a:srgbClr val="000000"/>
                </a:solidFill>
              </a:rPr>
              <a:t> 2</a:t>
            </a:r>
            <a:endParaRPr lang="en-US" altLang="en-US" noProof="0" dirty="0">
              <a:solidFill>
                <a:schemeClr val="tx1"/>
              </a:solidFill>
            </a:endParaRP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physical layer in Gigabit Ethernet is more complex that the other version. We have different implementations.</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2312423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4.3 Summary of Gigabit Ethernet implementations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4050706891"/>
              </p:ext>
            </p:extLst>
          </p:nvPr>
        </p:nvGraphicFramePr>
        <p:xfrm>
          <a:off x="320040" y="1922780"/>
          <a:ext cx="8503920" cy="2032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97678835"/>
                    </a:ext>
                  </a:extLst>
                </a:gridCol>
                <a:gridCol w="1280160">
                  <a:extLst>
                    <a:ext uri="{9D8B030D-6E8A-4147-A177-3AD203B41FA5}">
                      <a16:colId xmlns:a16="http://schemas.microsoft.com/office/drawing/2014/main" val="1404441021"/>
                    </a:ext>
                  </a:extLst>
                </a:gridCol>
                <a:gridCol w="2194560">
                  <a:extLst>
                    <a:ext uri="{9D8B030D-6E8A-4147-A177-3AD203B41FA5}">
                      <a16:colId xmlns:a16="http://schemas.microsoft.com/office/drawing/2014/main" val="4175410458"/>
                    </a:ext>
                  </a:extLst>
                </a:gridCol>
                <a:gridCol w="1280160">
                  <a:extLst>
                    <a:ext uri="{9D8B030D-6E8A-4147-A177-3AD203B41FA5}">
                      <a16:colId xmlns:a16="http://schemas.microsoft.com/office/drawing/2014/main" val="878998313"/>
                    </a:ext>
                  </a:extLst>
                </a:gridCol>
                <a:gridCol w="1920240">
                  <a:extLst>
                    <a:ext uri="{9D8B030D-6E8A-4147-A177-3AD203B41FA5}">
                      <a16:colId xmlns:a16="http://schemas.microsoft.com/office/drawing/2014/main" val="3980000307"/>
                    </a:ext>
                  </a:extLst>
                </a:gridCol>
              </a:tblGrid>
              <a:tr h="400908">
                <a:tc>
                  <a:txBody>
                    <a:bodyPr/>
                    <a:lstStyle/>
                    <a:p>
                      <a:pPr algn="ctr"/>
                      <a:r>
                        <a:rPr lang="en-IN" sz="2000" b="0" i="1" u="none" strike="noStrike" kern="1200" baseline="0" dirty="0">
                          <a:solidFill>
                            <a:schemeClr val="tx1"/>
                          </a:solidFill>
                          <a:latin typeface="+mn-lt"/>
                          <a:ea typeface="+mn-ea"/>
                          <a:cs typeface="+mn-cs"/>
                        </a:rPr>
                        <a:t>Implementation</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a:solidFill>
                            <a:schemeClr val="tx1"/>
                          </a:solidFill>
                          <a:latin typeface="+mn-lt"/>
                          <a:ea typeface="+mn-ea"/>
                          <a:cs typeface="+mn-cs"/>
                        </a:rPr>
                        <a:t>Medium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a:solidFill>
                            <a:schemeClr val="tx1"/>
                          </a:solidFill>
                          <a:latin typeface="+mn-lt"/>
                          <a:ea typeface="+mn-ea"/>
                          <a:cs typeface="+mn-cs"/>
                        </a:rPr>
                        <a:t>Medium Length(m)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a:solidFill>
                            <a:schemeClr val="tx1"/>
                          </a:solidFill>
                          <a:latin typeface="+mn-lt"/>
                          <a:ea typeface="+mn-ea"/>
                          <a:cs typeface="+mn-cs"/>
                        </a:rPr>
                        <a:t>Wires</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Encoding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r>
                        <a:rPr lang="en-IN" sz="2000" b="0" i="0" u="none" strike="noStrike" kern="1200" baseline="0" dirty="0">
                          <a:solidFill>
                            <a:schemeClr val="tx1"/>
                          </a:solidFill>
                          <a:latin typeface="+mn-lt"/>
                          <a:ea typeface="+mn-ea"/>
                          <a:cs typeface="+mn-cs"/>
                        </a:rPr>
                        <a:t>1000Base-SX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S-W</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550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8B/10B + NRZ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r>
                        <a:rPr lang="en-IN" sz="2000" b="0" i="0" u="none" strike="noStrike" kern="1200" baseline="0" dirty="0">
                          <a:solidFill>
                            <a:schemeClr val="tx1"/>
                          </a:solidFill>
                          <a:latin typeface="+mn-lt"/>
                          <a:ea typeface="+mn-ea"/>
                          <a:cs typeface="+mn-cs"/>
                        </a:rPr>
                        <a:t>1000Base-LX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L-W</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5000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8B/10B + NRZ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r>
                        <a:rPr lang="en-IN" sz="2000" b="0" i="0" u="none" strike="noStrike" kern="1200" baseline="0" dirty="0">
                          <a:solidFill>
                            <a:schemeClr val="tx1"/>
                          </a:solidFill>
                          <a:latin typeface="+mn-lt"/>
                          <a:ea typeface="+mn-ea"/>
                          <a:cs typeface="+mn-cs"/>
                        </a:rPr>
                        <a:t>1000Base-CX</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STP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25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8B/10B + NRZ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00908">
                <a:tc>
                  <a:txBody>
                    <a:bodyPr/>
                    <a:lstStyle/>
                    <a:p>
                      <a:r>
                        <a:rPr lang="en-IN" sz="2000" b="0" i="0" u="none" strike="noStrike" kern="1200" baseline="0" dirty="0">
                          <a:solidFill>
                            <a:schemeClr val="tx1"/>
                          </a:solidFill>
                          <a:latin typeface="+mn-lt"/>
                          <a:ea typeface="+mn-ea"/>
                          <a:cs typeface="+mn-cs"/>
                        </a:rPr>
                        <a:t>1000Base-T4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UTP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100 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4D-PAM5</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642560869"/>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267695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i="0" noProof="0" dirty="0">
                <a:solidFill>
                  <a:schemeClr val="tx1"/>
                </a:solidFill>
              </a:rPr>
              <a:t>4-1 ETHERNET</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marL="365760" indent="-365760">
              <a:spcBef>
                <a:spcPts val="1200"/>
              </a:spcBef>
              <a:buFont typeface="Arial" panose="020B0604020202020204" pitchFamily="34" charset="0"/>
              <a:buChar char="•"/>
            </a:pPr>
            <a:r>
              <a:rPr lang="en-US" noProof="0" dirty="0">
                <a:latin typeface="+mj-lt"/>
              </a:rPr>
              <a:t>In Chapter 1, we learned that a local area network (LAN) is a computer network that is designed for a limited geographic area such as a building or a campus.</a:t>
            </a:r>
          </a:p>
          <a:p>
            <a:pPr marL="365760" indent="-365760">
              <a:spcBef>
                <a:spcPts val="1200"/>
              </a:spcBef>
              <a:buFont typeface="Arial" panose="020B0604020202020204" pitchFamily="34" charset="0"/>
              <a:buChar char="•"/>
            </a:pPr>
            <a:r>
              <a:rPr lang="en-US" noProof="0" dirty="0">
                <a:latin typeface="+mj-lt"/>
              </a:rPr>
              <a:t>In the 1980s and 1990s several different types of wired LANs were used. The IEEE has subdivided the data-link layer into two sub-layers: logical link control (LLC) and media access control (MAC).</a:t>
            </a:r>
          </a:p>
        </p:txBody>
      </p:sp>
      <p:sp>
        <p:nvSpPr>
          <p:cNvPr id="2" name="Slide Number Placeholder 3">
            <a:extLst>
              <a:ext uri="{FF2B5EF4-FFF2-40B4-BE49-F238E27FC236}">
                <a16:creationId xmlns:a16="http://schemas.microsoft.com/office/drawing/2014/main" id="{157E8D1A-C020-43D5-90BB-626EFF096788}"/>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6838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4.1.4 10-Gigabit Ethernet</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r>
              <a:rPr lang="en-US" noProof="0" dirty="0">
                <a:latin typeface="Times-Roman"/>
              </a:rPr>
              <a:t>In recent years, there has been another look into the Ethernet for use in metropolitan areas. The idea is to extend the technology, the data rate, and the coverage distance so that the Ethernet can be used as LAN and MAN (metropolitan area network). The IEEE committee created 10 Gigabit Ethernet and called it Standard 802.3ae.</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37441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Implementation</a:t>
            </a:r>
            <a:r>
              <a:rPr lang="en-US" altLang="en-US" sz="1200" noProof="0" dirty="0">
                <a:solidFill>
                  <a:srgbClr val="000000"/>
                </a:solidFill>
              </a:rPr>
              <a:t> 2</a:t>
            </a:r>
            <a:endParaRPr lang="en-US" altLang="en-US" noProof="0" dirty="0">
              <a:solidFill>
                <a:schemeClr val="tx1"/>
              </a:solidFill>
            </a:endParaRP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10 Gigabit Ethernet operates only in full-duplex mode, which means there is no need for contention; CSMA/CD is not used in 10 Gigabit Ethernet. Four implementations are the most common: 10GBase-SR, 10GBase-LR, 10GBase-EW, and 10GBase-X4. Table 4.4 shows a summary of the 10 Gigabit Ethernet implementations.</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192620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4.4 Summary of 10-Gigabit Ethernet implementations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565156755"/>
              </p:ext>
            </p:extLst>
          </p:nvPr>
        </p:nvGraphicFramePr>
        <p:xfrm>
          <a:off x="274320" y="1922780"/>
          <a:ext cx="8595360" cy="2032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97678835"/>
                    </a:ext>
                  </a:extLst>
                </a:gridCol>
                <a:gridCol w="1737360">
                  <a:extLst>
                    <a:ext uri="{9D8B030D-6E8A-4147-A177-3AD203B41FA5}">
                      <a16:colId xmlns:a16="http://schemas.microsoft.com/office/drawing/2014/main" val="1404441021"/>
                    </a:ext>
                  </a:extLst>
                </a:gridCol>
                <a:gridCol w="1828800">
                  <a:extLst>
                    <a:ext uri="{9D8B030D-6E8A-4147-A177-3AD203B41FA5}">
                      <a16:colId xmlns:a16="http://schemas.microsoft.com/office/drawing/2014/main" val="4175410458"/>
                    </a:ext>
                  </a:extLst>
                </a:gridCol>
                <a:gridCol w="1920240">
                  <a:extLst>
                    <a:ext uri="{9D8B030D-6E8A-4147-A177-3AD203B41FA5}">
                      <a16:colId xmlns:a16="http://schemas.microsoft.com/office/drawing/2014/main" val="878998313"/>
                    </a:ext>
                  </a:extLst>
                </a:gridCol>
                <a:gridCol w="1280160">
                  <a:extLst>
                    <a:ext uri="{9D8B030D-6E8A-4147-A177-3AD203B41FA5}">
                      <a16:colId xmlns:a16="http://schemas.microsoft.com/office/drawing/2014/main" val="3980000307"/>
                    </a:ext>
                  </a:extLst>
                </a:gridCol>
              </a:tblGrid>
              <a:tr h="400908">
                <a:tc>
                  <a:txBody>
                    <a:bodyPr/>
                    <a:lstStyle/>
                    <a:p>
                      <a:pPr algn="ctr"/>
                      <a:r>
                        <a:rPr lang="en-IN" sz="2000" b="0" i="1" u="none" strike="noStrike" kern="1200" baseline="0" dirty="0">
                          <a:solidFill>
                            <a:schemeClr val="tx1"/>
                          </a:solidFill>
                          <a:latin typeface="+mn-lt"/>
                          <a:ea typeface="+mn-ea"/>
                          <a:cs typeface="+mn-cs"/>
                        </a:rPr>
                        <a:t>Implementation</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a:solidFill>
                            <a:schemeClr val="tx1"/>
                          </a:solidFill>
                          <a:latin typeface="+mn-lt"/>
                          <a:ea typeface="+mn-ea"/>
                          <a:cs typeface="+mn-cs"/>
                        </a:rPr>
                        <a:t>Medium</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Medium Length</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Number of wires</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Encoding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r>
                        <a:rPr lang="en-IN" sz="2000" b="0" i="0" u="none" strike="noStrike" kern="1200" baseline="0" dirty="0">
                          <a:solidFill>
                            <a:schemeClr val="tx1"/>
                          </a:solidFill>
                          <a:latin typeface="+mn-lt"/>
                          <a:ea typeface="+mn-ea"/>
                          <a:cs typeface="+mn-cs"/>
                        </a:rPr>
                        <a:t>10GBase-SR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850 nm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300 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64B66B</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r>
                        <a:rPr lang="en-IN" sz="2000" b="0" i="0" u="none" strike="noStrike" kern="1200" baseline="0" dirty="0">
                          <a:solidFill>
                            <a:schemeClr val="tx1"/>
                          </a:solidFill>
                          <a:latin typeface="+mn-lt"/>
                          <a:ea typeface="+mn-ea"/>
                          <a:cs typeface="+mn-cs"/>
                        </a:rPr>
                        <a:t>10GBase-LR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1310 nm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10 km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64B66B</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r>
                        <a:rPr lang="en-IN" sz="2000" b="0" i="0" u="none" strike="noStrike" kern="1200" baseline="0" dirty="0">
                          <a:solidFill>
                            <a:schemeClr val="tx1"/>
                          </a:solidFill>
                          <a:latin typeface="+mn-lt"/>
                          <a:ea typeface="+mn-ea"/>
                          <a:cs typeface="+mn-cs"/>
                        </a:rPr>
                        <a:t>10GBase-EW</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1350 nm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40 km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SONET</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00908">
                <a:tc>
                  <a:txBody>
                    <a:bodyPr/>
                    <a:lstStyle/>
                    <a:p>
                      <a:r>
                        <a:rPr lang="en-IN" sz="2000" b="0" i="0" u="none" strike="noStrike" kern="1200" baseline="0" dirty="0">
                          <a:solidFill>
                            <a:schemeClr val="tx1"/>
                          </a:solidFill>
                          <a:latin typeface="+mn-lt"/>
                          <a:ea typeface="+mn-ea"/>
                          <a:cs typeface="+mn-cs"/>
                        </a:rPr>
                        <a:t>10GBase-X4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err="1">
                          <a:solidFill>
                            <a:schemeClr val="tx1"/>
                          </a:solidFill>
                          <a:latin typeface="+mn-lt"/>
                          <a:ea typeface="+mn-ea"/>
                          <a:cs typeface="+mn-cs"/>
                        </a:rPr>
                        <a:t>Fiber</a:t>
                      </a:r>
                      <a:r>
                        <a:rPr lang="en-IN" sz="2000" b="0" i="0" u="none" strike="noStrike" kern="1200" baseline="0" dirty="0">
                          <a:solidFill>
                            <a:schemeClr val="tx1"/>
                          </a:solidFill>
                          <a:latin typeface="+mn-lt"/>
                          <a:ea typeface="+mn-ea"/>
                          <a:cs typeface="+mn-cs"/>
                        </a:rPr>
                        <a:t> 1310 nm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300 m to 10 km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dirty="0">
                          <a:solidFill>
                            <a:schemeClr val="tx1"/>
                          </a:solidFill>
                        </a:rPr>
                        <a:t>2</a:t>
                      </a:r>
                      <a:endParaRPr lang="en-IN" sz="2000" dirty="0">
                        <a:solidFill>
                          <a:schemeClr val="tx1"/>
                        </a:solidFill>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IN" sz="2000" b="0" i="0" u="none" strike="noStrike" kern="1200" baseline="0" dirty="0">
                          <a:solidFill>
                            <a:schemeClr val="tx1"/>
                          </a:solidFill>
                          <a:latin typeface="+mn-lt"/>
                          <a:ea typeface="+mn-ea"/>
                          <a:cs typeface="+mn-cs"/>
                        </a:rPr>
                        <a:t>8B10B</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642560869"/>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556337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4-2 WIFI, IEEE 802.11 PROJECT</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r>
              <a:rPr lang="en-US" noProof="0" dirty="0">
                <a:latin typeface="Times-Roman"/>
              </a:rPr>
              <a:t>IEEE has defined the specifications for a wireless LAN, called IEEE 802.11, which covers the physical and data-link layers. It is sometimes called wireless Ethernet. In some countries, including the United States, the public uses the term </a:t>
            </a:r>
            <a:r>
              <a:rPr lang="en-US" noProof="0" dirty="0" err="1">
                <a:latin typeface="Times-Roman"/>
              </a:rPr>
              <a:t>WiFi</a:t>
            </a:r>
            <a:r>
              <a:rPr lang="en-US" noProof="0" dirty="0">
                <a:latin typeface="Times-Roman"/>
              </a:rPr>
              <a:t> (short for wireless fidelity) as a synonym for wireless LAN. </a:t>
            </a:r>
            <a:r>
              <a:rPr lang="en-US" noProof="0" dirty="0" err="1">
                <a:latin typeface="Times-Roman"/>
              </a:rPr>
              <a:t>WiFi</a:t>
            </a:r>
            <a:r>
              <a:rPr lang="en-US" noProof="0" dirty="0">
                <a:latin typeface="Times-Roman"/>
              </a:rPr>
              <a:t>, however, is a wireless LAN that is certified by the </a:t>
            </a:r>
            <a:r>
              <a:rPr lang="en-US" noProof="0" dirty="0" err="1">
                <a:latin typeface="Times-Roman"/>
              </a:rPr>
              <a:t>WiFi</a:t>
            </a:r>
            <a:r>
              <a:rPr lang="en-US" noProof="0" dirty="0">
                <a:latin typeface="Times-Roman"/>
              </a:rPr>
              <a:t> Alliance.</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212183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4.2.1 Architecture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standard defines two kinds of services: the basic service set (BSS) and the extended service set (ESS).</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95963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Basic Service Set (BSS)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IEEE defines the basic service set as the building block of a wireless LAN. It also defines an optional base station known as the access point (AP).</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216959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4.7 Basic service sets (BSSs)</a:t>
            </a:r>
          </a:p>
        </p:txBody>
      </p:sp>
      <p:pic>
        <p:nvPicPr>
          <p:cNvPr id="8" name="Picture 2" descr="An illustration of basic service sets (B S S ).">
            <a:extLst>
              <a:ext uri="{FF2B5EF4-FFF2-40B4-BE49-F238E27FC236}">
                <a16:creationId xmlns:a16="http://schemas.microsoft.com/office/drawing/2014/main" id="{21EE5301-194D-4F24-9155-DB91094A936A}"/>
              </a:ext>
            </a:extLst>
          </p:cNvPr>
          <p:cNvPicPr>
            <a:picLocks noChangeAspect="1" noChangeArrowheads="1"/>
          </p:cNvPicPr>
          <p:nvPr/>
        </p:nvPicPr>
        <p:blipFill>
          <a:blip r:embed="rId2"/>
          <a:stretch>
            <a:fillRect/>
          </a:stretch>
        </p:blipFill>
        <p:spPr bwMode="auto">
          <a:xfrm>
            <a:off x="365760" y="1733480"/>
            <a:ext cx="8412480" cy="327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endParaRPr lang="en-US" noProof="0" dirty="0">
              <a:hlinkClick r:id="rId4" action="ppaction://hlinksldjump"/>
            </a:endParaRP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2829677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Extended  Service Set (ESS)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An extended service set is made of two or more BSS with Aps that are connected together using a distribution system.</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37</a:t>
            </a:fld>
            <a:endParaRPr lang="en-US"/>
          </a:p>
        </p:txBody>
      </p:sp>
    </p:spTree>
    <p:extLst>
      <p:ext uri="{BB962C8B-B14F-4D97-AF65-F5344CB8AC3E}">
        <p14:creationId xmlns:p14="http://schemas.microsoft.com/office/powerpoint/2010/main" val="3507695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4.8 Extended service set (ESS)</a:t>
            </a:r>
          </a:p>
        </p:txBody>
      </p:sp>
      <p:pic>
        <p:nvPicPr>
          <p:cNvPr id="9" name="Picture 2" descr="An illustration of extended service set (E S S).">
            <a:extLst>
              <a:ext uri="{FF2B5EF4-FFF2-40B4-BE49-F238E27FC236}">
                <a16:creationId xmlns:a16="http://schemas.microsoft.com/office/drawing/2014/main" id="{B440FC50-58EC-49A2-816B-67DC5B91D904}"/>
              </a:ext>
            </a:extLst>
          </p:cNvPr>
          <p:cNvPicPr>
            <a:picLocks noChangeAspect="1" noChangeArrowheads="1"/>
          </p:cNvPicPr>
          <p:nvPr/>
        </p:nvPicPr>
        <p:blipFill>
          <a:blip r:embed="rId2"/>
          <a:stretch>
            <a:fillRect/>
          </a:stretch>
        </p:blipFill>
        <p:spPr bwMode="auto">
          <a:xfrm>
            <a:off x="365760" y="1394292"/>
            <a:ext cx="8412480" cy="4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38</a:t>
            </a:fld>
            <a:endParaRPr lang="en-US"/>
          </a:p>
        </p:txBody>
      </p:sp>
    </p:spTree>
    <p:extLst>
      <p:ext uri="{BB962C8B-B14F-4D97-AF65-F5344CB8AC3E}">
        <p14:creationId xmlns:p14="http://schemas.microsoft.com/office/powerpoint/2010/main" val="1283771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Station Type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IEEE defines three types of stations: no transition, BSS transition, and ESS transition.</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39</a:t>
            </a:fld>
            <a:endParaRPr lang="en-US"/>
          </a:p>
        </p:txBody>
      </p:sp>
    </p:spTree>
    <p:extLst>
      <p:ext uri="{BB962C8B-B14F-4D97-AF65-F5344CB8AC3E}">
        <p14:creationId xmlns:p14="http://schemas.microsoft.com/office/powerpoint/2010/main" val="56351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 IEEE standard for LANs</a:t>
            </a:r>
          </a:p>
        </p:txBody>
      </p:sp>
      <p:pic>
        <p:nvPicPr>
          <p:cNvPr id="10" name="Picture 2" descr="An illustration of O S I or T C P/I P suite and I E E standard.">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527086" y="2158211"/>
            <a:ext cx="8089829" cy="292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118029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4.2.2 MAC Sublayer</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IEEE 802.11 defines two MAC sublayers: the distributed coordination function (DCF) and point coordination function (PCF). Figure 4.7 shows the relationship between the two MAC sublayers, the LLC sublayer, and the physical layer. We discuss the physical layer implementations later in the chapter and will now concentrate on the MAC sublayer.</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40</a:t>
            </a:fld>
            <a:endParaRPr lang="en-US"/>
          </a:p>
        </p:txBody>
      </p:sp>
    </p:spTree>
    <p:extLst>
      <p:ext uri="{BB962C8B-B14F-4D97-AF65-F5344CB8AC3E}">
        <p14:creationId xmlns:p14="http://schemas.microsoft.com/office/powerpoint/2010/main" val="207087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4.9 MAC layers in IEEE 802.11 standard</a:t>
            </a:r>
          </a:p>
        </p:txBody>
      </p:sp>
      <p:pic>
        <p:nvPicPr>
          <p:cNvPr id="9" name="Picture 2" descr="An illustration shows the MAC layers in I E E E 802.11 standard.">
            <a:extLst>
              <a:ext uri="{FF2B5EF4-FFF2-40B4-BE49-F238E27FC236}">
                <a16:creationId xmlns:a16="http://schemas.microsoft.com/office/drawing/2014/main" id="{18E7F41D-33FC-4028-8DD6-9EACE8FCC9F4}"/>
              </a:ext>
            </a:extLst>
          </p:cNvPr>
          <p:cNvPicPr>
            <a:picLocks noChangeAspect="1" noChangeArrowheads="1"/>
          </p:cNvPicPr>
          <p:nvPr/>
        </p:nvPicPr>
        <p:blipFill>
          <a:blip r:embed="rId2"/>
          <a:stretch>
            <a:fillRect/>
          </a:stretch>
        </p:blipFill>
        <p:spPr bwMode="auto">
          <a:xfrm>
            <a:off x="365760" y="1593861"/>
            <a:ext cx="8412480" cy="338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endParaRPr lang="en-US" noProof="0" dirty="0">
              <a:hlinkClick r:id="rId4" action="ppaction://hlinksldjump"/>
            </a:endParaRP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41</a:t>
            </a:fld>
            <a:endParaRPr lang="en-US"/>
          </a:p>
        </p:txBody>
      </p:sp>
    </p:spTree>
    <p:extLst>
      <p:ext uri="{BB962C8B-B14F-4D97-AF65-F5344CB8AC3E}">
        <p14:creationId xmlns:p14="http://schemas.microsoft.com/office/powerpoint/2010/main" val="2620717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Distribution Coordination Function (DCF)</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One of the two protocol defined by IEEE at the MAC sublayer is called distribution coordination function (DCF), which uses CSMA/CD.</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42</a:t>
            </a:fld>
            <a:endParaRPr lang="en-US"/>
          </a:p>
        </p:txBody>
      </p:sp>
    </p:spTree>
    <p:extLst>
      <p:ext uri="{BB962C8B-B14F-4D97-AF65-F5344CB8AC3E}">
        <p14:creationId xmlns:p14="http://schemas.microsoft.com/office/powerpoint/2010/main" val="4028434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4.10 CSMA/CA and NAV</a:t>
            </a:r>
          </a:p>
        </p:txBody>
      </p:sp>
      <p:pic>
        <p:nvPicPr>
          <p:cNvPr id="9" name="Picture 2" descr="An illustration of C S M A/C A and N A V. ">
            <a:extLst>
              <a:ext uri="{FF2B5EF4-FFF2-40B4-BE49-F238E27FC236}">
                <a16:creationId xmlns:a16="http://schemas.microsoft.com/office/drawing/2014/main" id="{18E7F41D-33FC-4028-8DD6-9EACE8FCC9F4}"/>
              </a:ext>
            </a:extLst>
          </p:cNvPr>
          <p:cNvPicPr>
            <a:picLocks noChangeAspect="1" noChangeArrowheads="1"/>
          </p:cNvPicPr>
          <p:nvPr/>
        </p:nvPicPr>
        <p:blipFill>
          <a:blip r:embed="rId2"/>
          <a:stretch>
            <a:fillRect/>
          </a:stretch>
        </p:blipFill>
        <p:spPr bwMode="auto">
          <a:xfrm>
            <a:off x="1083886" y="1081891"/>
            <a:ext cx="6976229" cy="496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43</a:t>
            </a:fld>
            <a:endParaRPr lang="en-US"/>
          </a:p>
        </p:txBody>
      </p:sp>
    </p:spTree>
    <p:extLst>
      <p:ext uri="{BB962C8B-B14F-4D97-AF65-F5344CB8AC3E}">
        <p14:creationId xmlns:p14="http://schemas.microsoft.com/office/powerpoint/2010/main" val="2244876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Point Coordination Function (PCF)</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This is an optional access that can be implemented in an infrastructure network. PCF has priority over DCF. However, to allow DCF frame to get access to the network repetition interval has been added to the network as shown in Figure 4.9.</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44</a:t>
            </a:fld>
            <a:endParaRPr lang="en-US"/>
          </a:p>
        </p:txBody>
      </p:sp>
    </p:spTree>
    <p:extLst>
      <p:ext uri="{BB962C8B-B14F-4D97-AF65-F5344CB8AC3E}">
        <p14:creationId xmlns:p14="http://schemas.microsoft.com/office/powerpoint/2010/main" val="76044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4.11 Example of repetition interval</a:t>
            </a:r>
          </a:p>
        </p:txBody>
      </p:sp>
      <p:pic>
        <p:nvPicPr>
          <p:cNvPr id="13" name="Picture 2" descr="An illustration of repetition interval.">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356683"/>
            <a:ext cx="8412480" cy="41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45</a:t>
            </a:fld>
            <a:endParaRPr lang="en-US"/>
          </a:p>
        </p:txBody>
      </p:sp>
    </p:spTree>
    <p:extLst>
      <p:ext uri="{BB962C8B-B14F-4D97-AF65-F5344CB8AC3E}">
        <p14:creationId xmlns:p14="http://schemas.microsoft.com/office/powerpoint/2010/main" val="2266263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Fragmentation</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wireless environment is very noisy, so frames are often corrupted. A corrupted frame cannot be resubmitted. The protocol recommend fragmentation. The division of frame into smaller ones.</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46</a:t>
            </a:fld>
            <a:endParaRPr lang="en-US"/>
          </a:p>
        </p:txBody>
      </p:sp>
    </p:spTree>
    <p:extLst>
      <p:ext uri="{BB962C8B-B14F-4D97-AF65-F5344CB8AC3E}">
        <p14:creationId xmlns:p14="http://schemas.microsoft.com/office/powerpoint/2010/main" val="774052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Frame Format</a:t>
            </a:r>
            <a:r>
              <a:rPr lang="en-US" altLang="en-US" sz="1200" noProof="0" dirty="0">
                <a:solidFill>
                  <a:srgbClr val="000000"/>
                </a:solidFill>
              </a:rPr>
              <a:t> 2</a:t>
            </a:r>
            <a:endParaRPr lang="en-US" altLang="en-US" noProof="0" dirty="0">
              <a:solidFill>
                <a:schemeClr val="tx1"/>
              </a:solidFill>
            </a:endParaRP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MAC layer frame consists of nine fields as shown in Figure 4.10.</a:t>
            </a:r>
          </a:p>
        </p:txBody>
      </p:sp>
      <p:sp>
        <p:nvSpPr>
          <p:cNvPr id="2" name="Slide Number Placeholder 3">
            <a:extLst>
              <a:ext uri="{FF2B5EF4-FFF2-40B4-BE49-F238E27FC236}">
                <a16:creationId xmlns:a16="http://schemas.microsoft.com/office/drawing/2014/main" id="{517572FC-87DC-4A2A-BEA1-F3CF5CDDF58B}"/>
              </a:ext>
            </a:extLst>
          </p:cNvPr>
          <p:cNvSpPr>
            <a:spLocks noGrp="1"/>
          </p:cNvSpPr>
          <p:nvPr>
            <p:ph type="sldNum" sz="quarter" idx="10"/>
          </p:nvPr>
        </p:nvSpPr>
        <p:spPr/>
        <p:txBody>
          <a:bodyPr/>
          <a:lstStyle/>
          <a:p>
            <a:fld id="{68151E55-6873-49E2-B8D5-2F265E6F1973}" type="slidenum">
              <a:rPr lang="en-US" smtClean="0"/>
              <a:pPr/>
              <a:t>47</a:t>
            </a:fld>
            <a:endParaRPr lang="en-US"/>
          </a:p>
        </p:txBody>
      </p:sp>
    </p:spTree>
    <p:extLst>
      <p:ext uri="{BB962C8B-B14F-4D97-AF65-F5344CB8AC3E}">
        <p14:creationId xmlns:p14="http://schemas.microsoft.com/office/powerpoint/2010/main" val="2862240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4.12 Frame format</a:t>
            </a:r>
          </a:p>
        </p:txBody>
      </p:sp>
      <p:pic>
        <p:nvPicPr>
          <p:cNvPr id="13" name="Picture 2" descr="An illustration of frame format.">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2466681"/>
            <a:ext cx="8412480" cy="19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48</a:t>
            </a:fld>
            <a:endParaRPr lang="en-US"/>
          </a:p>
        </p:txBody>
      </p:sp>
    </p:spTree>
    <p:extLst>
      <p:ext uri="{BB962C8B-B14F-4D97-AF65-F5344CB8AC3E}">
        <p14:creationId xmlns:p14="http://schemas.microsoft.com/office/powerpoint/2010/main" val="2372628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4.5 Subfields in FC field</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3639765474"/>
              </p:ext>
            </p:extLst>
          </p:nvPr>
        </p:nvGraphicFramePr>
        <p:xfrm>
          <a:off x="457200" y="1156970"/>
          <a:ext cx="8229600" cy="4838356"/>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97678835"/>
                    </a:ext>
                  </a:extLst>
                </a:gridCol>
                <a:gridCol w="6858000">
                  <a:extLst>
                    <a:ext uri="{9D8B030D-6E8A-4147-A177-3AD203B41FA5}">
                      <a16:colId xmlns:a16="http://schemas.microsoft.com/office/drawing/2014/main" val="1404441021"/>
                    </a:ext>
                  </a:extLst>
                </a:gridCol>
              </a:tblGrid>
              <a:tr h="400908">
                <a:tc>
                  <a:txBody>
                    <a:bodyPr/>
                    <a:lstStyle/>
                    <a:p>
                      <a:pPr algn="ctr"/>
                      <a:r>
                        <a:rPr lang="en-IN" sz="2000" b="0" i="1" u="none" strike="noStrike" kern="1200" baseline="0" dirty="0">
                          <a:solidFill>
                            <a:schemeClr val="tx1"/>
                          </a:solidFill>
                          <a:latin typeface="+mn-lt"/>
                          <a:ea typeface="+mn-ea"/>
                          <a:cs typeface="+mn-cs"/>
                        </a:rPr>
                        <a:t>Field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Explanation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r>
                        <a:rPr lang="en-IN" sz="2000" b="0" i="0" u="none" strike="noStrike" kern="1200" baseline="0" dirty="0">
                          <a:solidFill>
                            <a:schemeClr val="tx1"/>
                          </a:solidFill>
                          <a:latin typeface="+mn-lt"/>
                          <a:ea typeface="+mn-ea"/>
                          <a:cs typeface="+mn-cs"/>
                        </a:rPr>
                        <a:t>Version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Current version is 0</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r>
                        <a:rPr lang="en-IN" sz="2000" b="0" i="0" u="none" strike="noStrike" kern="1200" baseline="0" dirty="0">
                          <a:solidFill>
                            <a:schemeClr val="tx1"/>
                          </a:solidFill>
                          <a:latin typeface="+mn-lt"/>
                          <a:ea typeface="+mn-ea"/>
                          <a:cs typeface="+mn-cs"/>
                        </a:rPr>
                        <a:t>Type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Type of information: management (00), control (01), or data (10)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r>
                        <a:rPr lang="en-IN" sz="2000" b="0" i="0" u="none" strike="noStrike" kern="1200" baseline="0" dirty="0">
                          <a:solidFill>
                            <a:schemeClr val="tx1"/>
                          </a:solidFill>
                          <a:latin typeface="+mn-lt"/>
                          <a:ea typeface="+mn-ea"/>
                          <a:cs typeface="+mn-cs"/>
                        </a:rPr>
                        <a:t>Subtype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Subtype of each type (see Table 4.6)</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00908">
                <a:tc>
                  <a:txBody>
                    <a:bodyPr/>
                    <a:lstStyle/>
                    <a:p>
                      <a:r>
                        <a:rPr lang="en-IN" sz="2000" b="0" i="0" u="none" strike="noStrike" kern="1200" baseline="0" dirty="0">
                          <a:solidFill>
                            <a:schemeClr val="tx1"/>
                          </a:solidFill>
                          <a:latin typeface="+mn-lt"/>
                          <a:ea typeface="+mn-ea"/>
                          <a:cs typeface="+mn-cs"/>
                        </a:rPr>
                        <a:t>To DS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Defined later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642560869"/>
                  </a:ext>
                </a:extLst>
              </a:tr>
              <a:tr h="400908">
                <a:tc>
                  <a:txBody>
                    <a:bodyPr/>
                    <a:lstStyle/>
                    <a:p>
                      <a:r>
                        <a:rPr lang="en-IN" sz="2000" b="0" i="0" u="none" strike="noStrike" kern="1200" baseline="0" dirty="0">
                          <a:solidFill>
                            <a:schemeClr val="tx1"/>
                          </a:solidFill>
                          <a:latin typeface="+mn-lt"/>
                          <a:ea typeface="+mn-ea"/>
                          <a:cs typeface="+mn-cs"/>
                        </a:rPr>
                        <a:t>From DS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Defined later</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31526280"/>
                  </a:ext>
                </a:extLst>
              </a:tr>
              <a:tr h="400908">
                <a:tc>
                  <a:txBody>
                    <a:bodyPr/>
                    <a:lstStyle/>
                    <a:p>
                      <a:r>
                        <a:rPr lang="en-IN" sz="2000" b="0" i="0" u="none" strike="noStrike" kern="1200" baseline="0" dirty="0">
                          <a:solidFill>
                            <a:schemeClr val="tx1"/>
                          </a:solidFill>
                          <a:latin typeface="+mn-lt"/>
                          <a:ea typeface="+mn-ea"/>
                          <a:cs typeface="+mn-cs"/>
                        </a:rPr>
                        <a:t>More flag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When set to 1, means more fragments</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306369647"/>
                  </a:ext>
                </a:extLst>
              </a:tr>
              <a:tr h="400908">
                <a:tc>
                  <a:txBody>
                    <a:bodyPr/>
                    <a:lstStyle/>
                    <a:p>
                      <a:r>
                        <a:rPr lang="en-IN" sz="2000" b="0" i="0" u="none" strike="noStrike" kern="1200" baseline="0" dirty="0">
                          <a:solidFill>
                            <a:schemeClr val="tx1"/>
                          </a:solidFill>
                          <a:latin typeface="+mn-lt"/>
                          <a:ea typeface="+mn-ea"/>
                          <a:cs typeface="+mn-cs"/>
                        </a:rPr>
                        <a:t>Retry</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When set to 1, means retransmitted frame</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3879395587"/>
                  </a:ext>
                </a:extLst>
              </a:tr>
              <a:tr h="400908">
                <a:tc>
                  <a:txBody>
                    <a:bodyPr/>
                    <a:lstStyle/>
                    <a:p>
                      <a:r>
                        <a:rPr lang="en-IN" sz="2000" b="0" i="0" u="none" strike="noStrike" kern="1200" baseline="0" dirty="0" err="1">
                          <a:solidFill>
                            <a:schemeClr val="tx1"/>
                          </a:solidFill>
                          <a:latin typeface="+mn-lt"/>
                          <a:ea typeface="+mn-ea"/>
                          <a:cs typeface="+mn-cs"/>
                        </a:rPr>
                        <a:t>Pwr</a:t>
                      </a:r>
                      <a:r>
                        <a:rPr lang="en-IN" sz="2000" b="0" i="0" u="none" strike="noStrike" kern="1200" baseline="0" dirty="0">
                          <a:solidFill>
                            <a:schemeClr val="tx1"/>
                          </a:solidFill>
                          <a:latin typeface="+mn-lt"/>
                          <a:ea typeface="+mn-ea"/>
                          <a:cs typeface="+mn-cs"/>
                        </a:rPr>
                        <a:t> </a:t>
                      </a:r>
                      <a:r>
                        <a:rPr lang="en-IN" sz="2000" b="0" i="0" u="none" strike="noStrike" kern="1200" baseline="0" dirty="0" err="1">
                          <a:solidFill>
                            <a:schemeClr val="tx1"/>
                          </a:solidFill>
                          <a:latin typeface="+mn-lt"/>
                          <a:ea typeface="+mn-ea"/>
                          <a:cs typeface="+mn-cs"/>
                        </a:rPr>
                        <a:t>mgt</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When set to 1, means station is in power management mode</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047991081"/>
                  </a:ext>
                </a:extLst>
              </a:tr>
              <a:tr h="400908">
                <a:tc>
                  <a:txBody>
                    <a:bodyPr/>
                    <a:lstStyle/>
                    <a:p>
                      <a:r>
                        <a:rPr lang="en-IN" sz="2000" b="0" i="0" u="none" strike="noStrike" kern="1200" baseline="0" dirty="0">
                          <a:solidFill>
                            <a:schemeClr val="tx1"/>
                          </a:solidFill>
                          <a:latin typeface="+mn-lt"/>
                          <a:ea typeface="+mn-ea"/>
                          <a:cs typeface="+mn-cs"/>
                        </a:rPr>
                        <a:t>More data</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When set to 1, means station has more data to send</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4245757169"/>
                  </a:ext>
                </a:extLst>
              </a:tr>
              <a:tr h="400908">
                <a:tc>
                  <a:txBody>
                    <a:bodyPr/>
                    <a:lstStyle/>
                    <a:p>
                      <a:r>
                        <a:rPr lang="en-IN" sz="2000" b="0" i="0" u="none" strike="noStrike" kern="1200" baseline="0" dirty="0">
                          <a:solidFill>
                            <a:schemeClr val="tx1"/>
                          </a:solidFill>
                          <a:latin typeface="+mn-lt"/>
                          <a:ea typeface="+mn-ea"/>
                          <a:cs typeface="+mn-cs"/>
                        </a:rPr>
                        <a:t>WEP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Wired equivalent privacy (encryption implemented)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4213094215"/>
                  </a:ext>
                </a:extLst>
              </a:tr>
              <a:tr h="400908">
                <a:tc>
                  <a:txBody>
                    <a:bodyPr/>
                    <a:lstStyle/>
                    <a:p>
                      <a:r>
                        <a:rPr lang="en-IN" sz="2000" b="0" i="0" u="none" strike="noStrike" kern="1200" baseline="0" dirty="0" err="1">
                          <a:solidFill>
                            <a:schemeClr val="tx1"/>
                          </a:solidFill>
                          <a:latin typeface="+mn-lt"/>
                          <a:ea typeface="+mn-ea"/>
                          <a:cs typeface="+mn-cs"/>
                        </a:rPr>
                        <a:t>Rsvd</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Reserved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821694340"/>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49</a:t>
            </a:fld>
            <a:endParaRPr lang="en-US"/>
          </a:p>
        </p:txBody>
      </p:sp>
    </p:spTree>
    <p:extLst>
      <p:ext uri="{BB962C8B-B14F-4D97-AF65-F5344CB8AC3E}">
        <p14:creationId xmlns:p14="http://schemas.microsoft.com/office/powerpoint/2010/main" val="99469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 Ethernet evolution through four generations</a:t>
            </a:r>
          </a:p>
        </p:txBody>
      </p:sp>
      <p:pic>
        <p:nvPicPr>
          <p:cNvPr id="10" name="Picture 2" descr="An illustration of Ethernet evolution.">
            <a:extLst>
              <a:ext uri="{FF2B5EF4-FFF2-40B4-BE49-F238E27FC236}">
                <a16:creationId xmlns:a16="http://schemas.microsoft.com/office/drawing/2014/main" id="{DC8C8999-2E59-422D-9276-9A19F789E62E}"/>
              </a:ext>
            </a:extLst>
          </p:cNvPr>
          <p:cNvPicPr>
            <a:picLocks noChangeAspect="1" noChangeArrowheads="1"/>
          </p:cNvPicPr>
          <p:nvPr/>
        </p:nvPicPr>
        <p:blipFill>
          <a:blip r:embed="rId2"/>
          <a:stretch>
            <a:fillRect/>
          </a:stretch>
        </p:blipFill>
        <p:spPr bwMode="auto">
          <a:xfrm>
            <a:off x="365760" y="2236813"/>
            <a:ext cx="8412480" cy="2882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771100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Frame Type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 wireless LAN defined by IEEE 802.11 has three categories of frames: management frames, control frames, and data frames.</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50</a:t>
            </a:fld>
            <a:endParaRPr lang="en-US"/>
          </a:p>
        </p:txBody>
      </p:sp>
    </p:spTree>
    <p:extLst>
      <p:ext uri="{BB962C8B-B14F-4D97-AF65-F5344CB8AC3E}">
        <p14:creationId xmlns:p14="http://schemas.microsoft.com/office/powerpoint/2010/main" val="179239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4.13 Control frames</a:t>
            </a:r>
          </a:p>
        </p:txBody>
      </p:sp>
      <p:pic>
        <p:nvPicPr>
          <p:cNvPr id="13" name="Picture 2" descr="An illustration of control frames R T S and C T S or A C K.">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2464701"/>
            <a:ext cx="8412480" cy="103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51</a:t>
            </a:fld>
            <a:endParaRPr lang="en-US"/>
          </a:p>
        </p:txBody>
      </p:sp>
    </p:spTree>
    <p:extLst>
      <p:ext uri="{BB962C8B-B14F-4D97-AF65-F5344CB8AC3E}">
        <p14:creationId xmlns:p14="http://schemas.microsoft.com/office/powerpoint/2010/main" val="442774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4.6 Values of subfields in control frames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2347359327"/>
              </p:ext>
            </p:extLst>
          </p:nvPr>
        </p:nvGraphicFramePr>
        <p:xfrm>
          <a:off x="2103120" y="1899920"/>
          <a:ext cx="4937760" cy="1631092"/>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497678835"/>
                    </a:ext>
                  </a:extLst>
                </a:gridCol>
                <a:gridCol w="3383280">
                  <a:extLst>
                    <a:ext uri="{9D8B030D-6E8A-4147-A177-3AD203B41FA5}">
                      <a16:colId xmlns:a16="http://schemas.microsoft.com/office/drawing/2014/main" val="1404441021"/>
                    </a:ext>
                  </a:extLst>
                </a:gridCol>
              </a:tblGrid>
              <a:tr h="400908">
                <a:tc>
                  <a:txBody>
                    <a:bodyPr/>
                    <a:lstStyle/>
                    <a:p>
                      <a:pPr algn="ctr"/>
                      <a:r>
                        <a:rPr lang="en-IN" sz="2000" b="0" i="1" u="none" strike="noStrike" kern="1200" baseline="0" dirty="0">
                          <a:solidFill>
                            <a:schemeClr val="tx1"/>
                          </a:solidFill>
                          <a:latin typeface="+mn-lt"/>
                          <a:ea typeface="+mn-ea"/>
                          <a:cs typeface="+mn-cs"/>
                        </a:rPr>
                        <a:t>Subtype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Meaning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28368">
                <a:tc>
                  <a:txBody>
                    <a:bodyPr/>
                    <a:lstStyle/>
                    <a:p>
                      <a:pPr algn="ctr"/>
                      <a:r>
                        <a:rPr lang="en-US" sz="2000" b="0" i="0" u="none" strike="noStrike" kern="1200" baseline="0" dirty="0">
                          <a:solidFill>
                            <a:schemeClr val="tx1"/>
                          </a:solidFill>
                          <a:latin typeface="+mn-lt"/>
                          <a:ea typeface="+mn-ea"/>
                          <a:cs typeface="+mn-cs"/>
                        </a:rPr>
                        <a:t>1011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Request to send (RTS)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00908">
                <a:tc>
                  <a:txBody>
                    <a:bodyPr/>
                    <a:lstStyle/>
                    <a:p>
                      <a:pPr algn="ctr"/>
                      <a:r>
                        <a:rPr lang="en-US" sz="2000" b="0" i="0" u="none" strike="noStrike" kern="1200" baseline="0" dirty="0">
                          <a:solidFill>
                            <a:schemeClr val="tx1"/>
                          </a:solidFill>
                          <a:latin typeface="+mn-lt"/>
                          <a:ea typeface="+mn-ea"/>
                          <a:cs typeface="+mn-cs"/>
                        </a:rPr>
                        <a:t>1100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Clear to send (CTS)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00908">
                <a:tc>
                  <a:txBody>
                    <a:bodyPr/>
                    <a:lstStyle/>
                    <a:p>
                      <a:pPr algn="ctr"/>
                      <a:r>
                        <a:rPr lang="en-US" sz="2000" b="0" i="0" u="none" strike="noStrike" kern="1200" baseline="0" dirty="0">
                          <a:solidFill>
                            <a:schemeClr val="tx1"/>
                          </a:solidFill>
                          <a:latin typeface="+mn-lt"/>
                          <a:ea typeface="+mn-ea"/>
                          <a:cs typeface="+mn-cs"/>
                        </a:rPr>
                        <a:t>1101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r>
                        <a:rPr lang="en-IN" sz="2000" b="0" i="0" u="none" strike="noStrike" kern="1200" baseline="0" dirty="0">
                          <a:solidFill>
                            <a:schemeClr val="tx1"/>
                          </a:solidFill>
                          <a:latin typeface="+mn-lt"/>
                          <a:ea typeface="+mn-ea"/>
                          <a:cs typeface="+mn-cs"/>
                        </a:rPr>
                        <a:t>Acknowledgment (ACK)</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52</a:t>
            </a:fld>
            <a:endParaRPr lang="en-US"/>
          </a:p>
        </p:txBody>
      </p:sp>
    </p:spTree>
    <p:extLst>
      <p:ext uri="{BB962C8B-B14F-4D97-AF65-F5344CB8AC3E}">
        <p14:creationId xmlns:p14="http://schemas.microsoft.com/office/powerpoint/2010/main" val="3183256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4.2.3 Addressing Mechanism</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IEEE 802.11 addressing mechanism specifies four cases, defined by the value of the two flags in the FC field, To DS and From DS. Each flag can be either 0 or 1, resulting in four different situations. The interpretation of the four addresses (address 1 to address 4) in the MAC frame depends on the value of these flags, as shown in Table 4.7.</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53</a:t>
            </a:fld>
            <a:endParaRPr lang="en-US"/>
          </a:p>
        </p:txBody>
      </p:sp>
    </p:spTree>
    <p:extLst>
      <p:ext uri="{BB962C8B-B14F-4D97-AF65-F5344CB8AC3E}">
        <p14:creationId xmlns:p14="http://schemas.microsoft.com/office/powerpoint/2010/main" val="2241534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4.7 Addresses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2998278702"/>
              </p:ext>
            </p:extLst>
          </p:nvPr>
        </p:nvGraphicFramePr>
        <p:xfrm>
          <a:off x="301414" y="1922780"/>
          <a:ext cx="8541173" cy="226059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97678835"/>
                    </a:ext>
                  </a:extLst>
                </a:gridCol>
                <a:gridCol w="1371600">
                  <a:extLst>
                    <a:ext uri="{9D8B030D-6E8A-4147-A177-3AD203B41FA5}">
                      <a16:colId xmlns:a16="http://schemas.microsoft.com/office/drawing/2014/main" val="1404441021"/>
                    </a:ext>
                  </a:extLst>
                </a:gridCol>
                <a:gridCol w="1591733">
                  <a:extLst>
                    <a:ext uri="{9D8B030D-6E8A-4147-A177-3AD203B41FA5}">
                      <a16:colId xmlns:a16="http://schemas.microsoft.com/office/drawing/2014/main" val="4175410458"/>
                    </a:ext>
                  </a:extLst>
                </a:gridCol>
                <a:gridCol w="1463040">
                  <a:extLst>
                    <a:ext uri="{9D8B030D-6E8A-4147-A177-3AD203B41FA5}">
                      <a16:colId xmlns:a16="http://schemas.microsoft.com/office/drawing/2014/main" val="878998313"/>
                    </a:ext>
                  </a:extLst>
                </a:gridCol>
                <a:gridCol w="1463040">
                  <a:extLst>
                    <a:ext uri="{9D8B030D-6E8A-4147-A177-3AD203B41FA5}">
                      <a16:colId xmlns:a16="http://schemas.microsoft.com/office/drawing/2014/main" val="3980000307"/>
                    </a:ext>
                  </a:extLst>
                </a:gridCol>
                <a:gridCol w="1280160">
                  <a:extLst>
                    <a:ext uri="{9D8B030D-6E8A-4147-A177-3AD203B41FA5}">
                      <a16:colId xmlns:a16="http://schemas.microsoft.com/office/drawing/2014/main" val="376639178"/>
                    </a:ext>
                  </a:extLst>
                </a:gridCol>
              </a:tblGrid>
              <a:tr h="446010">
                <a:tc>
                  <a:txBody>
                    <a:bodyPr/>
                    <a:lstStyle/>
                    <a:p>
                      <a:pPr algn="ctr"/>
                      <a:r>
                        <a:rPr lang="en-IN" sz="2000" b="0" i="1" u="none" strike="noStrike" kern="1200" baseline="0" dirty="0">
                          <a:solidFill>
                            <a:schemeClr val="tx1"/>
                          </a:solidFill>
                          <a:latin typeface="+mn-lt"/>
                          <a:ea typeface="+mn-ea"/>
                          <a:cs typeface="+mn-cs"/>
                        </a:rPr>
                        <a:t>To DS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From DS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Address 1</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Address 2</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Address 3</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Address 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76559">
                <a:tc>
                  <a:txBody>
                    <a:bodyPr/>
                    <a:lstStyle/>
                    <a:p>
                      <a:pPr algn="ctr"/>
                      <a:r>
                        <a:rPr lang="en-US" sz="2000" b="0" i="0" u="none" strike="noStrike" kern="1200" baseline="0" dirty="0">
                          <a:solidFill>
                            <a:schemeClr val="tx1"/>
                          </a:solidFill>
                          <a:latin typeface="+mn-lt"/>
                          <a:ea typeface="+mn-ea"/>
                          <a:cs typeface="+mn-cs"/>
                        </a:rPr>
                        <a:t>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Destination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Source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BSS ID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N/A</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46010">
                <a:tc>
                  <a:txBody>
                    <a:bodyPr/>
                    <a:lstStyle/>
                    <a:p>
                      <a:pPr algn="ctr"/>
                      <a:r>
                        <a:rPr lang="en-US" sz="2000" b="0" i="0" u="none" strike="noStrike" kern="1200" baseline="0" dirty="0">
                          <a:solidFill>
                            <a:schemeClr val="tx1"/>
                          </a:solidFill>
                          <a:latin typeface="+mn-lt"/>
                          <a:ea typeface="+mn-ea"/>
                          <a:cs typeface="+mn-cs"/>
                        </a:rPr>
                        <a:t>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Destination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Sending AP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Source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N/A</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46010">
                <a:tc>
                  <a:txBody>
                    <a:bodyPr/>
                    <a:lstStyle/>
                    <a:p>
                      <a:pPr algn="ctr"/>
                      <a:r>
                        <a:rPr lang="en-US" sz="2000" b="0" i="0" u="none" strike="noStrike" kern="1200" baseline="0" dirty="0">
                          <a:solidFill>
                            <a:schemeClr val="tx1"/>
                          </a:solidFill>
                          <a:latin typeface="+mn-lt"/>
                          <a:ea typeface="+mn-ea"/>
                          <a:cs typeface="+mn-cs"/>
                        </a:rPr>
                        <a:t>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Receiving AP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Source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Destination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N/A</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46010">
                <a:tc>
                  <a:txBody>
                    <a:bodyPr/>
                    <a:lstStyle/>
                    <a:p>
                      <a:pPr algn="ctr"/>
                      <a:r>
                        <a:rPr lang="en-US" sz="2000" b="0" i="0" u="none" strike="noStrike" kern="1200" baseline="0" dirty="0">
                          <a:solidFill>
                            <a:schemeClr val="tx1"/>
                          </a:solidFill>
                          <a:latin typeface="+mn-lt"/>
                          <a:ea typeface="+mn-ea"/>
                          <a:cs typeface="+mn-cs"/>
                        </a:rPr>
                        <a:t>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ctr"/>
                      <a:r>
                        <a:rPr lang="en-US" sz="2000" b="0" i="0" u="none" strike="noStrike" kern="1200" baseline="0" dirty="0">
                          <a:solidFill>
                            <a:schemeClr val="tx1"/>
                          </a:solidFill>
                          <a:latin typeface="+mn-lt"/>
                          <a:ea typeface="+mn-ea"/>
                          <a:cs typeface="+mn-cs"/>
                        </a:rPr>
                        <a:t>1</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Receiving AP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Sending AP</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Destination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Source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642560869"/>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54</a:t>
            </a:fld>
            <a:endParaRPr lang="en-US"/>
          </a:p>
        </p:txBody>
      </p:sp>
    </p:spTree>
    <p:extLst>
      <p:ext uri="{BB962C8B-B14F-4D97-AF65-F5344CB8AC3E}">
        <p14:creationId xmlns:p14="http://schemas.microsoft.com/office/powerpoint/2010/main" val="2596850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4.14 Addressing mechanisms</a:t>
            </a:r>
          </a:p>
        </p:txBody>
      </p:sp>
      <p:pic>
        <p:nvPicPr>
          <p:cNvPr id="13" name="Picture 2" descr="Four illustrations of addressing mechanisms a. case 1, b. case 2. c. case 3 and d. case 4.">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448955"/>
            <a:ext cx="8412480" cy="418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55</a:t>
            </a:fld>
            <a:endParaRPr lang="en-US"/>
          </a:p>
        </p:txBody>
      </p:sp>
    </p:spTree>
    <p:extLst>
      <p:ext uri="{BB962C8B-B14F-4D97-AF65-F5344CB8AC3E}">
        <p14:creationId xmlns:p14="http://schemas.microsoft.com/office/powerpoint/2010/main" val="2033957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Exposed Station Problem </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 similar problem to the hidden station problem is exposed station problem. In this problem, refrains using a channel when the channel is available.</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56</a:t>
            </a:fld>
            <a:endParaRPr lang="en-US"/>
          </a:p>
        </p:txBody>
      </p:sp>
    </p:spTree>
    <p:extLst>
      <p:ext uri="{BB962C8B-B14F-4D97-AF65-F5344CB8AC3E}">
        <p14:creationId xmlns:p14="http://schemas.microsoft.com/office/powerpoint/2010/main" val="983763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4.15 Exposed station problem</a:t>
            </a:r>
          </a:p>
        </p:txBody>
      </p:sp>
      <p:pic>
        <p:nvPicPr>
          <p:cNvPr id="13" name="Picture 2" descr="An illustration of exposed station problem.">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825696"/>
            <a:ext cx="8412480" cy="3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57</a:t>
            </a:fld>
            <a:endParaRPr lang="en-US"/>
          </a:p>
        </p:txBody>
      </p:sp>
    </p:spTree>
    <p:extLst>
      <p:ext uri="{BB962C8B-B14F-4D97-AF65-F5344CB8AC3E}">
        <p14:creationId xmlns:p14="http://schemas.microsoft.com/office/powerpoint/2010/main" val="4111024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4.2.4 Physical Layer</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We discuss six specifications, as shown in Table 4.8. All implementations, except the infrared, operate in the industrial, scientific, and medical (ISM) band, which defines three unlicensed bands in the three ranges 902–928 MHz, 2.400–4.835 GHz, and 5.725–5.850 GHz.</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58</a:t>
            </a:fld>
            <a:endParaRPr lang="en-US"/>
          </a:p>
        </p:txBody>
      </p:sp>
    </p:spTree>
    <p:extLst>
      <p:ext uri="{BB962C8B-B14F-4D97-AF65-F5344CB8AC3E}">
        <p14:creationId xmlns:p14="http://schemas.microsoft.com/office/powerpoint/2010/main" val="1967817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i="0" noProof="0" dirty="0">
                <a:solidFill>
                  <a:schemeClr val="tx1"/>
                </a:solidFill>
              </a:rPr>
              <a:t>Table 4.8 Specifications</a:t>
            </a:r>
          </a:p>
        </p:txBody>
      </p:sp>
      <p:graphicFrame>
        <p:nvGraphicFramePr>
          <p:cNvPr id="5" name="Table 2">
            <a:extLst>
              <a:ext uri="{FF2B5EF4-FFF2-40B4-BE49-F238E27FC236}">
                <a16:creationId xmlns:a16="http://schemas.microsoft.com/office/drawing/2014/main" id="{7B334BB9-AA0E-4D5F-A2B7-2CE2691EAEED}"/>
              </a:ext>
            </a:extLst>
          </p:cNvPr>
          <p:cNvGraphicFramePr>
            <a:graphicFrameLocks noGrp="1"/>
          </p:cNvGraphicFramePr>
          <p:nvPr>
            <p:extLst>
              <p:ext uri="{D42A27DB-BD31-4B8C-83A1-F6EECF244321}">
                <p14:modId xmlns:p14="http://schemas.microsoft.com/office/powerpoint/2010/main" val="3500891767"/>
              </p:ext>
            </p:extLst>
          </p:nvPr>
        </p:nvGraphicFramePr>
        <p:xfrm>
          <a:off x="320040" y="1614170"/>
          <a:ext cx="8503920" cy="359862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97678835"/>
                    </a:ext>
                  </a:extLst>
                </a:gridCol>
                <a:gridCol w="1371600">
                  <a:extLst>
                    <a:ext uri="{9D8B030D-6E8A-4147-A177-3AD203B41FA5}">
                      <a16:colId xmlns:a16="http://schemas.microsoft.com/office/drawing/2014/main" val="1404441021"/>
                    </a:ext>
                  </a:extLst>
                </a:gridCol>
                <a:gridCol w="2468880">
                  <a:extLst>
                    <a:ext uri="{9D8B030D-6E8A-4147-A177-3AD203B41FA5}">
                      <a16:colId xmlns:a16="http://schemas.microsoft.com/office/drawing/2014/main" val="4175410458"/>
                    </a:ext>
                  </a:extLst>
                </a:gridCol>
                <a:gridCol w="1828800">
                  <a:extLst>
                    <a:ext uri="{9D8B030D-6E8A-4147-A177-3AD203B41FA5}">
                      <a16:colId xmlns:a16="http://schemas.microsoft.com/office/drawing/2014/main" val="878998313"/>
                    </a:ext>
                  </a:extLst>
                </a:gridCol>
                <a:gridCol w="1463040">
                  <a:extLst>
                    <a:ext uri="{9D8B030D-6E8A-4147-A177-3AD203B41FA5}">
                      <a16:colId xmlns:a16="http://schemas.microsoft.com/office/drawing/2014/main" val="3980000307"/>
                    </a:ext>
                  </a:extLst>
                </a:gridCol>
              </a:tblGrid>
              <a:tr h="446010">
                <a:tc>
                  <a:txBody>
                    <a:bodyPr/>
                    <a:lstStyle/>
                    <a:p>
                      <a:pPr algn="ctr"/>
                      <a:r>
                        <a:rPr lang="en-IN" sz="2000" b="0" i="1" u="none" strike="noStrike" kern="1200" baseline="0" dirty="0">
                          <a:solidFill>
                            <a:schemeClr val="tx1"/>
                          </a:solidFill>
                          <a:latin typeface="+mn-lt"/>
                          <a:ea typeface="+mn-ea"/>
                          <a:cs typeface="+mn-cs"/>
                        </a:rPr>
                        <a:t>IEEE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Technique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Band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Modulation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tc>
                  <a:txBody>
                    <a:bodyPr/>
                    <a:lstStyle/>
                    <a:p>
                      <a:pPr algn="ctr"/>
                      <a:r>
                        <a:rPr lang="en-IN" sz="2000" b="0" i="1" u="none" strike="noStrike" kern="1200" baseline="0" dirty="0">
                          <a:solidFill>
                            <a:schemeClr val="tx1"/>
                          </a:solidFill>
                          <a:latin typeface="+mn-lt"/>
                          <a:ea typeface="+mn-ea"/>
                          <a:cs typeface="+mn-cs"/>
                        </a:rPr>
                        <a:t>Rate (Mbps)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solidFill>
                      <a:srgbClr val="D4EFFD"/>
                    </a:solidFill>
                  </a:tcPr>
                </a:tc>
                <a:extLst>
                  <a:ext uri="{0D108BD9-81ED-4DB2-BD59-A6C34878D82A}">
                    <a16:rowId xmlns:a16="http://schemas.microsoft.com/office/drawing/2014/main" val="2942544361"/>
                  </a:ext>
                </a:extLst>
              </a:tr>
              <a:tr h="476559">
                <a:tc>
                  <a:txBody>
                    <a:bodyPr/>
                    <a:lstStyle/>
                    <a:p>
                      <a:pPr algn="ctr"/>
                      <a:r>
                        <a:rPr lang="en-IN" sz="2000" b="0" i="0" u="none" strike="noStrike" kern="1200" baseline="0" dirty="0">
                          <a:solidFill>
                            <a:schemeClr val="tx1"/>
                          </a:solidFill>
                          <a:latin typeface="+mn-lt"/>
                          <a:ea typeface="+mn-ea"/>
                          <a:cs typeface="+mn-cs"/>
                        </a:rPr>
                        <a:t>802.11</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FHSS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2.400–4.835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FSK</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1 and 2</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50795894"/>
                  </a:ext>
                </a:extLst>
              </a:tr>
              <a:tr h="446010">
                <a:tc>
                  <a:txBody>
                    <a:bodyPr/>
                    <a:lstStyle/>
                    <a:p>
                      <a:pPr algn="ct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DSSS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2.400–4.835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PSK</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1 and 2</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860386045"/>
                  </a:ext>
                </a:extLst>
              </a:tr>
              <a:tr h="446010">
                <a:tc>
                  <a:txBody>
                    <a:bodyPr/>
                    <a:lstStyle/>
                    <a:p>
                      <a:pPr algn="ct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None</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Infrared</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PPM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1 and 2</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631398996"/>
                  </a:ext>
                </a:extLst>
              </a:tr>
              <a:tr h="446010">
                <a:tc>
                  <a:txBody>
                    <a:bodyPr/>
                    <a:lstStyle/>
                    <a:p>
                      <a:pPr algn="ctr"/>
                      <a:r>
                        <a:rPr lang="en-IN" sz="2000" b="0" i="0" u="none" strike="noStrike" kern="1200" baseline="0" dirty="0">
                          <a:solidFill>
                            <a:schemeClr val="tx1"/>
                          </a:solidFill>
                          <a:latin typeface="+mn-lt"/>
                          <a:ea typeface="+mn-ea"/>
                          <a:cs typeface="+mn-cs"/>
                        </a:rPr>
                        <a:t>802.11a</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OFDM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5.725–5.850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PSK or QAM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6 to 54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642560869"/>
                  </a:ext>
                </a:extLst>
              </a:tr>
              <a:tr h="446010">
                <a:tc>
                  <a:txBody>
                    <a:bodyPr/>
                    <a:lstStyle/>
                    <a:p>
                      <a:pPr algn="ctr"/>
                      <a:r>
                        <a:rPr lang="en-IN" sz="2000" b="0" i="0" u="none" strike="noStrike" kern="1200" baseline="0" dirty="0">
                          <a:solidFill>
                            <a:schemeClr val="tx1"/>
                          </a:solidFill>
                          <a:latin typeface="+mn-lt"/>
                          <a:ea typeface="+mn-ea"/>
                          <a:cs typeface="+mn-cs"/>
                        </a:rPr>
                        <a:t>802.11b</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DSSS</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2.400–4.835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PSK</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5.5 and 11</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3393702156"/>
                  </a:ext>
                </a:extLst>
              </a:tr>
              <a:tr h="446010">
                <a:tc>
                  <a:txBody>
                    <a:bodyPr/>
                    <a:lstStyle/>
                    <a:p>
                      <a:pPr algn="ctr"/>
                      <a:r>
                        <a:rPr lang="en-IN" sz="2000" b="0" i="0" u="none" strike="noStrike" kern="1200" baseline="0" dirty="0">
                          <a:solidFill>
                            <a:schemeClr val="tx1"/>
                          </a:solidFill>
                          <a:latin typeface="+mn-lt"/>
                          <a:ea typeface="+mn-ea"/>
                          <a:cs typeface="+mn-cs"/>
                        </a:rPr>
                        <a:t>802.11g</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OFDM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2.400–4.835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Different</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22 and 54</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1173588711"/>
                  </a:ext>
                </a:extLst>
              </a:tr>
              <a:tr h="446010">
                <a:tc>
                  <a:txBody>
                    <a:bodyPr/>
                    <a:lstStyle/>
                    <a:p>
                      <a:pPr algn="ctr"/>
                      <a:r>
                        <a:rPr lang="en-IN" sz="2000" b="0" i="0" u="none" strike="noStrike" kern="1200" baseline="0" dirty="0">
                          <a:solidFill>
                            <a:schemeClr val="tx1"/>
                          </a:solidFill>
                          <a:latin typeface="+mn-lt"/>
                          <a:ea typeface="+mn-ea"/>
                          <a:cs typeface="+mn-cs"/>
                        </a:rPr>
                        <a:t>802.11n</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OFDM</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b="0" i="0" u="none" strike="noStrike" kern="1200" baseline="0" dirty="0">
                          <a:solidFill>
                            <a:schemeClr val="tx1"/>
                          </a:solidFill>
                          <a:latin typeface="+mn-lt"/>
                          <a:ea typeface="+mn-ea"/>
                          <a:cs typeface="+mn-cs"/>
                        </a:rPr>
                        <a:t>5.725–5.850 GHz</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IN" sz="2000" dirty="0">
                          <a:solidFill>
                            <a:schemeClr val="tx1"/>
                          </a:solidFill>
                        </a:rPr>
                        <a:t>Different</a:t>
                      </a: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tc>
                  <a:txBody>
                    <a:bodyPr/>
                    <a:lstStyle/>
                    <a:p>
                      <a:pPr algn="l"/>
                      <a:r>
                        <a:rPr lang="en-US" sz="2000" b="0" i="0" u="none" strike="noStrike" kern="1200" baseline="0" dirty="0">
                          <a:solidFill>
                            <a:schemeClr val="tx1"/>
                          </a:solidFill>
                          <a:latin typeface="+mn-lt"/>
                          <a:ea typeface="+mn-ea"/>
                          <a:cs typeface="+mn-cs"/>
                        </a:rPr>
                        <a:t>600</a:t>
                      </a:r>
                      <a:endParaRPr lang="en-IN" sz="2000" b="0" i="0" u="none" strike="noStrike" kern="1200" baseline="0" dirty="0">
                        <a:solidFill>
                          <a:schemeClr val="tx1"/>
                        </a:solidFill>
                        <a:latin typeface="+mn-lt"/>
                        <a:ea typeface="+mn-ea"/>
                        <a:cs typeface="+mn-cs"/>
                      </a:endParaRPr>
                    </a:p>
                  </a:txBody>
                  <a:tcPr>
                    <a:lnL w="12700" cap="flat" cmpd="sng" algn="ctr">
                      <a:solidFill>
                        <a:srgbClr val="00648B"/>
                      </a:solidFill>
                      <a:prstDash val="solid"/>
                      <a:round/>
                      <a:headEnd type="none" w="med" len="med"/>
                      <a:tailEnd type="none" w="med" len="med"/>
                    </a:lnL>
                    <a:lnR w="12700" cap="flat" cmpd="sng" algn="ctr">
                      <a:solidFill>
                        <a:srgbClr val="00648B"/>
                      </a:solidFill>
                      <a:prstDash val="solid"/>
                      <a:round/>
                      <a:headEnd type="none" w="med" len="med"/>
                      <a:tailEnd type="none" w="med" len="med"/>
                    </a:lnR>
                    <a:lnT w="12700" cap="flat" cmpd="sng" algn="ctr">
                      <a:solidFill>
                        <a:srgbClr val="00648B"/>
                      </a:solidFill>
                      <a:prstDash val="solid"/>
                      <a:round/>
                      <a:headEnd type="none" w="med" len="med"/>
                      <a:tailEnd type="none" w="med" len="med"/>
                    </a:lnT>
                    <a:lnB w="12700" cap="flat" cmpd="sng" algn="ctr">
                      <a:solidFill>
                        <a:srgbClr val="00648B"/>
                      </a:solidFill>
                      <a:prstDash val="solid"/>
                      <a:round/>
                      <a:headEnd type="none" w="med" len="med"/>
                      <a:tailEnd type="none" w="med" len="med"/>
                    </a:lnB>
                    <a:noFill/>
                  </a:tcPr>
                </a:tc>
                <a:extLst>
                  <a:ext uri="{0D108BD9-81ED-4DB2-BD59-A6C34878D82A}">
                    <a16:rowId xmlns:a16="http://schemas.microsoft.com/office/drawing/2014/main" val="2297572760"/>
                  </a:ext>
                </a:extLst>
              </a:tr>
            </a:tbl>
          </a:graphicData>
        </a:graphic>
      </p:graphicFrame>
      <p:sp>
        <p:nvSpPr>
          <p:cNvPr id="4" name="Slide Number Placeholder 3">
            <a:extLst>
              <a:ext uri="{FF2B5EF4-FFF2-40B4-BE49-F238E27FC236}">
                <a16:creationId xmlns:a16="http://schemas.microsoft.com/office/drawing/2014/main" id="{406609ED-3F07-4501-94BB-CEE6A74EDF21}"/>
              </a:ext>
            </a:extLst>
          </p:cNvPr>
          <p:cNvSpPr>
            <a:spLocks noGrp="1"/>
          </p:cNvSpPr>
          <p:nvPr>
            <p:ph type="sldNum" sz="quarter" idx="10"/>
          </p:nvPr>
        </p:nvSpPr>
        <p:spPr/>
        <p:txBody>
          <a:bodyPr/>
          <a:lstStyle/>
          <a:p>
            <a:fld id="{68151E55-6873-49E2-B8D5-2F265E6F1973}" type="slidenum">
              <a:rPr lang="en-US" smtClean="0"/>
              <a:pPr/>
              <a:t>59</a:t>
            </a:fld>
            <a:endParaRPr lang="en-US"/>
          </a:p>
        </p:txBody>
      </p:sp>
    </p:spTree>
    <p:extLst>
      <p:ext uri="{BB962C8B-B14F-4D97-AF65-F5344CB8AC3E}">
        <p14:creationId xmlns:p14="http://schemas.microsoft.com/office/powerpoint/2010/main" val="77407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solidFill>
                  <a:schemeClr val="tx1"/>
                </a:solidFill>
              </a:rPr>
              <a:t>4.1.1 Standard Ethernet</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noProof="0" dirty="0">
                <a:latin typeface="+mj-lt"/>
              </a:rPr>
              <a:t>We refer to the original Ethernet technology with the data rate of 10 Mbps as the Standard Ethernet. Although most implementations have moved to other technologies in the Ethernet evolution, there are some features of the Standard Ethernet that have not changed during the evolution. We discuss this standard version first.</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9623046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i="0" noProof="0" dirty="0"/>
              <a:t>4-3 BLUETOOTH</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r>
              <a:rPr lang="en-US" noProof="0" dirty="0">
                <a:latin typeface="Times-Roman"/>
              </a:rPr>
              <a:t>Bluetooth is a wireless LAN technology designed to connect devices of different functions when they are at a short distance from each other. A Bluetooth LAN is an ad- hoc network. The devices, sometimes called gadgets, find each other and make a network called a piconet.</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60</a:t>
            </a:fld>
            <a:endParaRPr lang="en-US"/>
          </a:p>
        </p:txBody>
      </p:sp>
    </p:spTree>
    <p:extLst>
      <p:ext uri="{BB962C8B-B14F-4D97-AF65-F5344CB8AC3E}">
        <p14:creationId xmlns:p14="http://schemas.microsoft.com/office/powerpoint/2010/main" val="367349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4.3.1 Architecture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lgn="just">
              <a:defRPr/>
            </a:pPr>
            <a:r>
              <a:rPr lang="en-US" noProof="0" dirty="0"/>
              <a:t>Bluetooth defines two types of networks: piconet and </a:t>
            </a:r>
            <a:r>
              <a:rPr lang="en-US" noProof="0" dirty="0" err="1"/>
              <a:t>scatternet</a:t>
            </a:r>
            <a:r>
              <a:rPr lang="en-US" noProof="0" dirty="0"/>
              <a:t>.</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61</a:t>
            </a:fld>
            <a:endParaRPr lang="en-US"/>
          </a:p>
        </p:txBody>
      </p:sp>
    </p:spTree>
    <p:extLst>
      <p:ext uri="{BB962C8B-B14F-4D97-AF65-F5344CB8AC3E}">
        <p14:creationId xmlns:p14="http://schemas.microsoft.com/office/powerpoint/2010/main" val="488103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Piconet</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 Bluetooth network is called a piconet (a small net). It can have up to 8 stations, one of which is called the primary; the other are called the secondaries.</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62</a:t>
            </a:fld>
            <a:endParaRPr lang="en-US"/>
          </a:p>
        </p:txBody>
      </p:sp>
    </p:spTree>
    <p:extLst>
      <p:ext uri="{BB962C8B-B14F-4D97-AF65-F5344CB8AC3E}">
        <p14:creationId xmlns:p14="http://schemas.microsoft.com/office/powerpoint/2010/main" val="1701633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4.20 Piconet</a:t>
            </a:r>
          </a:p>
        </p:txBody>
      </p:sp>
      <p:pic>
        <p:nvPicPr>
          <p:cNvPr id="13" name="Picture 2" descr="An illustration of the piconet.">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401877" y="1257133"/>
            <a:ext cx="8340246" cy="457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63</a:t>
            </a:fld>
            <a:endParaRPr lang="en-US"/>
          </a:p>
        </p:txBody>
      </p:sp>
    </p:spTree>
    <p:extLst>
      <p:ext uri="{BB962C8B-B14F-4D97-AF65-F5344CB8AC3E}">
        <p14:creationId xmlns:p14="http://schemas.microsoft.com/office/powerpoint/2010/main" val="2525499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err="1"/>
              <a:t>Scatternet</a:t>
            </a:r>
            <a:endParaRPr lang="en-US" noProof="0" dirty="0"/>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Piconets can be combined to create a </a:t>
            </a:r>
            <a:r>
              <a:rPr lang="en-US" noProof="0" dirty="0" err="1"/>
              <a:t>scatternet</a:t>
            </a:r>
            <a:r>
              <a:rPr lang="en-US" noProof="0" dirty="0"/>
              <a:t>. A secondary station in one piconet can be a primary in another one.</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64</a:t>
            </a:fld>
            <a:endParaRPr lang="en-US"/>
          </a:p>
        </p:txBody>
      </p:sp>
    </p:spTree>
    <p:extLst>
      <p:ext uri="{BB962C8B-B14F-4D97-AF65-F5344CB8AC3E}">
        <p14:creationId xmlns:p14="http://schemas.microsoft.com/office/powerpoint/2010/main" val="508273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4.21 </a:t>
            </a:r>
            <a:r>
              <a:rPr lang="en-US" altLang="en-US" noProof="0" dirty="0" err="1">
                <a:solidFill>
                  <a:schemeClr val="tx1"/>
                </a:solidFill>
              </a:rPr>
              <a:t>Scatternet</a:t>
            </a:r>
            <a:endParaRPr lang="en-US" altLang="en-US" noProof="0" dirty="0">
              <a:solidFill>
                <a:schemeClr val="tx1"/>
              </a:solidFill>
            </a:endParaRPr>
          </a:p>
        </p:txBody>
      </p:sp>
      <p:pic>
        <p:nvPicPr>
          <p:cNvPr id="13" name="Picture 2" descr="An illustration of scatternet.">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880812"/>
            <a:ext cx="8412480" cy="335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65</a:t>
            </a:fld>
            <a:endParaRPr lang="en-US"/>
          </a:p>
        </p:txBody>
      </p:sp>
    </p:spTree>
    <p:extLst>
      <p:ext uri="{BB962C8B-B14F-4D97-AF65-F5344CB8AC3E}">
        <p14:creationId xmlns:p14="http://schemas.microsoft.com/office/powerpoint/2010/main" val="3421201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Bluetooth Devices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A Bluetooth device has a built-in short-range radio transmitter. The current rate is 1 Mbps with a 2.4-GHz bandwidth.</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66</a:t>
            </a:fld>
            <a:endParaRPr lang="en-US"/>
          </a:p>
        </p:txBody>
      </p:sp>
    </p:spTree>
    <p:extLst>
      <p:ext uri="{BB962C8B-B14F-4D97-AF65-F5344CB8AC3E}">
        <p14:creationId xmlns:p14="http://schemas.microsoft.com/office/powerpoint/2010/main" val="859373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Bluetooth Layers</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Bluetooth uses several layers that do not exactly match those of the Internet model we have defined in this book. Figure 4.16 shows these layers.</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67</a:t>
            </a:fld>
            <a:endParaRPr lang="en-US"/>
          </a:p>
        </p:txBody>
      </p:sp>
    </p:spTree>
    <p:extLst>
      <p:ext uri="{BB962C8B-B14F-4D97-AF65-F5344CB8AC3E}">
        <p14:creationId xmlns:p14="http://schemas.microsoft.com/office/powerpoint/2010/main" val="10069433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4.22 Bluetooth layers</a:t>
            </a:r>
          </a:p>
        </p:txBody>
      </p:sp>
      <p:pic>
        <p:nvPicPr>
          <p:cNvPr id="13" name="Picture 2" descr="An illustration of bluetooth layers. ">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325727"/>
            <a:ext cx="8412480" cy="427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endParaRPr lang="en-US" noProof="0" dirty="0">
              <a:hlinkClick r:id="rId4" action="ppaction://hlinksldjump"/>
            </a:endParaRP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68</a:t>
            </a:fld>
            <a:endParaRPr lang="en-US"/>
          </a:p>
        </p:txBody>
      </p:sp>
    </p:spTree>
    <p:extLst>
      <p:ext uri="{BB962C8B-B14F-4D97-AF65-F5344CB8AC3E}">
        <p14:creationId xmlns:p14="http://schemas.microsoft.com/office/powerpoint/2010/main" val="3672863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L2CAP</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Logical Link Control and Adaption Protocol is roughly equivalent to the LLC sublayer in LANs.</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69</a:t>
            </a:fld>
            <a:endParaRPr lang="en-US"/>
          </a:p>
        </p:txBody>
      </p:sp>
    </p:spTree>
    <p:extLst>
      <p:ext uri="{BB962C8B-B14F-4D97-AF65-F5344CB8AC3E}">
        <p14:creationId xmlns:p14="http://schemas.microsoft.com/office/powerpoint/2010/main" val="378872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solidFill>
                  <a:schemeClr val="tx1"/>
                </a:solidFill>
              </a:rPr>
              <a:t>Connectionless and Unreliable Service</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noProof="0" dirty="0"/>
              <a:t>Ethernet provide a connectionless service, which means that the frames are sent independent of each other.</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197604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4.23 L2CAP data packet format</a:t>
            </a:r>
          </a:p>
        </p:txBody>
      </p:sp>
      <p:pic>
        <p:nvPicPr>
          <p:cNvPr id="13" name="Picture 2" descr="An illustration of L 2 C A P data packet format.">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2985855"/>
            <a:ext cx="8412480" cy="95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70</a:t>
            </a:fld>
            <a:endParaRPr lang="en-US"/>
          </a:p>
        </p:txBody>
      </p:sp>
    </p:spTree>
    <p:extLst>
      <p:ext uri="{BB962C8B-B14F-4D97-AF65-F5344CB8AC3E}">
        <p14:creationId xmlns:p14="http://schemas.microsoft.com/office/powerpoint/2010/main" val="1891933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Baseband Layer</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Baseband layer is roughly equivalent to MAC sublayer in LANs.</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71</a:t>
            </a:fld>
            <a:endParaRPr lang="en-US"/>
          </a:p>
        </p:txBody>
      </p:sp>
    </p:spTree>
    <p:extLst>
      <p:ext uri="{BB962C8B-B14F-4D97-AF65-F5344CB8AC3E}">
        <p14:creationId xmlns:p14="http://schemas.microsoft.com/office/powerpoint/2010/main" val="2142417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4.24 Single-secondary communication</a:t>
            </a:r>
          </a:p>
        </p:txBody>
      </p:sp>
      <p:pic>
        <p:nvPicPr>
          <p:cNvPr id="13" name="Picture 2" descr="An illustration of single secondary communication.">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819350"/>
            <a:ext cx="8412480" cy="339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72</a:t>
            </a:fld>
            <a:endParaRPr lang="en-US"/>
          </a:p>
        </p:txBody>
      </p:sp>
    </p:spTree>
    <p:extLst>
      <p:ext uri="{BB962C8B-B14F-4D97-AF65-F5344CB8AC3E}">
        <p14:creationId xmlns:p14="http://schemas.microsoft.com/office/powerpoint/2010/main" val="2579083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4.25 Multiple-secondary communication</a:t>
            </a:r>
          </a:p>
        </p:txBody>
      </p:sp>
      <p:pic>
        <p:nvPicPr>
          <p:cNvPr id="13" name="Picture 2" descr="An illustration of multiple secondary communication. ">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425091" y="1349558"/>
            <a:ext cx="8293816" cy="45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73</a:t>
            </a:fld>
            <a:endParaRPr lang="en-US"/>
          </a:p>
        </p:txBody>
      </p:sp>
    </p:spTree>
    <p:extLst>
      <p:ext uri="{BB962C8B-B14F-4D97-AF65-F5344CB8AC3E}">
        <p14:creationId xmlns:p14="http://schemas.microsoft.com/office/powerpoint/2010/main" val="40362755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4.26 Frame format types</a:t>
            </a:r>
          </a:p>
        </p:txBody>
      </p:sp>
      <p:pic>
        <p:nvPicPr>
          <p:cNvPr id="13" name="Picture 2" descr="An illustration of frame format types. ">
            <a:extLst>
              <a:ext uri="{FF2B5EF4-FFF2-40B4-BE49-F238E27FC236}">
                <a16:creationId xmlns:a16="http://schemas.microsoft.com/office/drawing/2014/main" id="{C99FD331-0F1A-40C1-B8E1-D455ED652573}"/>
              </a:ext>
            </a:extLst>
          </p:cNvPr>
          <p:cNvPicPr>
            <a:picLocks noChangeAspect="1" noChangeArrowheads="1"/>
          </p:cNvPicPr>
          <p:nvPr/>
        </p:nvPicPr>
        <p:blipFill>
          <a:blip r:embed="rId2"/>
          <a:stretch>
            <a:fillRect/>
          </a:stretch>
        </p:blipFill>
        <p:spPr bwMode="auto">
          <a:xfrm>
            <a:off x="365760" y="1910163"/>
            <a:ext cx="8412480" cy="272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74</a:t>
            </a:fld>
            <a:endParaRPr lang="en-US"/>
          </a:p>
        </p:txBody>
      </p:sp>
    </p:spTree>
    <p:extLst>
      <p:ext uri="{BB962C8B-B14F-4D97-AF65-F5344CB8AC3E}">
        <p14:creationId xmlns:p14="http://schemas.microsoft.com/office/powerpoint/2010/main" val="21240908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t>Radio Layer</a:t>
            </a: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p:txBody>
          <a:bodyPr/>
          <a:lstStyle/>
          <a:p>
            <a:pPr>
              <a:defRPr/>
            </a:pPr>
            <a:r>
              <a:rPr lang="en-US" noProof="0" dirty="0"/>
              <a:t>The radio layer is roughly equivalent to the physical layer of the Internet model. Bluetooth devices are low-power and have a range of 10 m.</a:t>
            </a:r>
          </a:p>
        </p:txBody>
      </p:sp>
      <p:sp>
        <p:nvSpPr>
          <p:cNvPr id="2" name="Slide Number Placeholder 3">
            <a:extLst>
              <a:ext uri="{FF2B5EF4-FFF2-40B4-BE49-F238E27FC236}">
                <a16:creationId xmlns:a16="http://schemas.microsoft.com/office/drawing/2014/main" id="{DD920552-103F-4AB5-B4D0-E94DBA7BF4BC}"/>
              </a:ext>
            </a:extLst>
          </p:cNvPr>
          <p:cNvSpPr>
            <a:spLocks noGrp="1"/>
          </p:cNvSpPr>
          <p:nvPr>
            <p:ph type="sldNum" sz="quarter" idx="10"/>
          </p:nvPr>
        </p:nvSpPr>
        <p:spPr/>
        <p:txBody>
          <a:bodyPr/>
          <a:lstStyle/>
          <a:p>
            <a:fld id="{68151E55-6873-49E2-B8D5-2F265E6F1973}" type="slidenum">
              <a:rPr lang="en-US" smtClean="0"/>
              <a:pPr/>
              <a:t>75</a:t>
            </a:fld>
            <a:endParaRPr lang="en-US"/>
          </a:p>
        </p:txBody>
      </p:sp>
    </p:spTree>
    <p:extLst>
      <p:ext uri="{BB962C8B-B14F-4D97-AF65-F5344CB8AC3E}">
        <p14:creationId xmlns:p14="http://schemas.microsoft.com/office/powerpoint/2010/main" val="621659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1F94D74-BA49-499E-9CA3-6ADAFCEA393A}"/>
              </a:ext>
            </a:extLst>
          </p:cNvPr>
          <p:cNvSpPr>
            <a:spLocks noGrp="1"/>
          </p:cNvSpPr>
          <p:nvPr>
            <p:ph type="title"/>
          </p:nvPr>
        </p:nvSpPr>
        <p:spPr/>
        <p:txBody>
          <a:bodyPr/>
          <a:lstStyle/>
          <a:p>
            <a:r>
              <a:rPr lang="en-US" noProof="0" dirty="0">
                <a:latin typeface="+mj-lt"/>
              </a:rPr>
              <a:t>End of Main Content</a:t>
            </a:r>
          </a:p>
        </p:txBody>
      </p:sp>
      <p:sp>
        <p:nvSpPr>
          <p:cNvPr id="3" name="Text Placeholder 2">
            <a:extLst>
              <a:ext uri="{FF2B5EF4-FFF2-40B4-BE49-F238E27FC236}">
                <a16:creationId xmlns:a16="http://schemas.microsoft.com/office/drawing/2014/main" id="{F3E85652-D4EB-4ED2-BBA6-8823DD779F76}"/>
              </a:ext>
            </a:extLst>
          </p:cNvPr>
          <p:cNvSpPr>
            <a:spLocks noGrp="1"/>
          </p:cNvSpPr>
          <p:nvPr>
            <p:ph type="body" sz="quarter" idx="13"/>
          </p:nvPr>
        </p:nvSpPr>
        <p:spPr/>
        <p:txBody>
          <a:bodyPr/>
          <a:lstStyle/>
          <a:p>
            <a:pPr defTabSz="457200">
              <a:spcBef>
                <a:spcPct val="20000"/>
              </a:spcBef>
              <a:defRPr/>
            </a:pPr>
            <a:r>
              <a:rPr lang="en-US" noProof="0" dirty="0"/>
              <a:t>© 2022 McGraw Hill, LLC. All rights reserved. Authorized only for instructor use in the classroom.</a:t>
            </a:r>
          </a:p>
          <a:p>
            <a:pPr defTabSz="457200">
              <a:spcBef>
                <a:spcPct val="20000"/>
              </a:spcBef>
              <a:defRPr/>
            </a:pPr>
            <a:r>
              <a:rPr lang="en-US" noProof="0" dirty="0"/>
              <a:t>No reproduction or further distribution permitted without the prior written consent of McGraw Hill, LLC.</a:t>
            </a:r>
          </a:p>
        </p:txBody>
      </p:sp>
    </p:spTree>
    <p:extLst>
      <p:ext uri="{BB962C8B-B14F-4D97-AF65-F5344CB8AC3E}">
        <p14:creationId xmlns:p14="http://schemas.microsoft.com/office/powerpoint/2010/main" val="1202583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242-31AB-427B-8857-866D707A4965}"/>
              </a:ext>
            </a:extLst>
          </p:cNvPr>
          <p:cNvSpPr>
            <a:spLocks noGrp="1"/>
          </p:cNvSpPr>
          <p:nvPr>
            <p:ph type="title"/>
          </p:nvPr>
        </p:nvSpPr>
        <p:spPr/>
        <p:txBody>
          <a:bodyPr/>
          <a:lstStyle/>
          <a:p>
            <a:r>
              <a:rPr lang="en-US" noProof="0" dirty="0">
                <a:latin typeface="+mj-lt"/>
              </a:rPr>
              <a:t>Accessibility Content: Text Alternatives for Images</a:t>
            </a:r>
          </a:p>
        </p:txBody>
      </p:sp>
      <p:sp>
        <p:nvSpPr>
          <p:cNvPr id="3" name="Slide Number Placeholder 2">
            <a:extLst>
              <a:ext uri="{FF2B5EF4-FFF2-40B4-BE49-F238E27FC236}">
                <a16:creationId xmlns:a16="http://schemas.microsoft.com/office/drawing/2014/main" id="{1F1A22A6-5892-44B9-8F18-DBE73AC5F810}"/>
              </a:ext>
            </a:extLst>
          </p:cNvPr>
          <p:cNvSpPr>
            <a:spLocks noGrp="1"/>
          </p:cNvSpPr>
          <p:nvPr>
            <p:ph type="sldNum" sz="quarter" idx="10"/>
          </p:nvPr>
        </p:nvSpPr>
        <p:spPr/>
        <p:txBody>
          <a:bodyPr/>
          <a:lstStyle/>
          <a:p>
            <a:fld id="{68151E55-6873-49E2-B8D5-2F265E6F1973}" type="slidenum">
              <a:rPr lang="en-US" smtClean="0"/>
              <a:pPr/>
              <a:t>77</a:t>
            </a:fld>
            <a:endParaRPr lang="en-US"/>
          </a:p>
        </p:txBody>
      </p:sp>
    </p:spTree>
    <p:extLst>
      <p:ext uri="{BB962C8B-B14F-4D97-AF65-F5344CB8AC3E}">
        <p14:creationId xmlns:p14="http://schemas.microsoft.com/office/powerpoint/2010/main" val="1997930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 IEEE standard for LANs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O S I or T C P/I P suite represents the data-link layer and physical layer, the I E </a:t>
            </a:r>
            <a:r>
              <a:rPr lang="en-US" noProof="0" dirty="0" err="1"/>
              <a:t>E</a:t>
            </a:r>
            <a:r>
              <a:rPr lang="en-US" noProof="0" dirty="0"/>
              <a:t> standard represents logical link control (L </a:t>
            </a:r>
            <a:r>
              <a:rPr lang="en-US" noProof="0" dirty="0" err="1"/>
              <a:t>L</a:t>
            </a:r>
            <a:r>
              <a:rPr lang="en-US" noProof="0" dirty="0"/>
              <a:t> C), Ethernet media access control (M A C), Token ring M A C and token bus M A C, Ethernet physical layer, token ring physical layer, and token bus physical layer.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57252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 Ethernet evolution through four generations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The Ethernet evolution represents standard Ethernet with 10 M b p s, fast ether with 100 M b p s, Gigabit Ethernet with 1 G b p s, and 10 Gigabit Ethernet with 10 G b p 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1282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noProof="0" dirty="0">
                <a:solidFill>
                  <a:schemeClr val="tx1"/>
                </a:solidFill>
              </a:rPr>
              <a:t>Frame Format</a:t>
            </a:r>
            <a:r>
              <a:rPr lang="en-US" altLang="en-US" sz="1200" noProof="0" dirty="0">
                <a:solidFill>
                  <a:srgbClr val="000000"/>
                </a:solidFill>
              </a:rPr>
              <a:t> 1</a:t>
            </a:r>
            <a:endParaRPr lang="en-US" noProof="0" dirty="0">
              <a:solidFill>
                <a:schemeClr val="tx1"/>
              </a:solidFill>
            </a:endParaRPr>
          </a:p>
        </p:txBody>
      </p:sp>
      <p:sp>
        <p:nvSpPr>
          <p:cNvPr id="8" name="Content Placeholder 2">
            <a:extLst>
              <a:ext uri="{FF2B5EF4-FFF2-40B4-BE49-F238E27FC236}">
                <a16:creationId xmlns:a16="http://schemas.microsoft.com/office/drawing/2014/main" id="{7FAEA6A5-BBAD-4D40-8C38-B02CFBC8F971}"/>
              </a:ext>
            </a:extLst>
          </p:cNvPr>
          <p:cNvSpPr>
            <a:spLocks noGrp="1"/>
          </p:cNvSpPr>
          <p:nvPr>
            <p:ph sz="quarter" idx="11"/>
          </p:nvPr>
        </p:nvSpPr>
        <p:spPr>
          <a:xfrm>
            <a:off x="342900" y="1276709"/>
            <a:ext cx="8458200" cy="5160185"/>
          </a:xfrm>
        </p:spPr>
        <p:txBody>
          <a:bodyPr/>
          <a:lstStyle/>
          <a:p>
            <a:pPr>
              <a:defRPr/>
            </a:pPr>
            <a:r>
              <a:rPr lang="en-US" noProof="0" dirty="0"/>
              <a:t>The Ethernet frame contains seven fields, as shown in Figure 4.3.</a:t>
            </a:r>
          </a:p>
        </p:txBody>
      </p:sp>
      <p:sp>
        <p:nvSpPr>
          <p:cNvPr id="2" name="Slide Number Placeholder 3">
            <a:extLst>
              <a:ext uri="{FF2B5EF4-FFF2-40B4-BE49-F238E27FC236}">
                <a16:creationId xmlns:a16="http://schemas.microsoft.com/office/drawing/2014/main" id="{C7DF502E-6A66-49E7-89D4-110CA6C2D938}"/>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4322391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4.3 Ethernet frame</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 bar represents 7 bytes preamble 56 bits of alternating 1s and 0s and 1-byte start frame delimiter, flag (1 0 1 0 1 0 1 1). The first two layers represents the physical layer, 6 bytes destination address, 6 bytes source address, 2 bytes type, data, and padding represent minimum payload length of 46 bytes and maximum payload length of 1500 bytes, and 4 bytes C R C. The destination address to C R C represents minimum frame length of 512 bytes or 64 bytes, and maximum frame length of 12,144 bits or 1518 bytes.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545539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4.4 Unicast and multicast addresses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Six bytes are shown, each with eight parts. The eighth part represents unicast 0 and multicast 1.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83385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4.7 Basic service sets (BSSs)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infrastructure B S </a:t>
            </a:r>
            <a:r>
              <a:rPr lang="en-US" noProof="0" dirty="0" err="1"/>
              <a:t>S</a:t>
            </a:r>
            <a:r>
              <a:rPr lang="en-US" noProof="0" dirty="0"/>
              <a:t> represents four laptops with a signal receiver and an A P with a signal receiver. Ad hoc B S </a:t>
            </a:r>
            <a:r>
              <a:rPr lang="en-US" noProof="0" dirty="0" err="1"/>
              <a:t>S</a:t>
            </a:r>
            <a:r>
              <a:rPr lang="en-US" noProof="0" dirty="0"/>
              <a:t> represents four laptops with a signal receiver.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5243702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4.8 Extended service set (ESS)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server or gateway that connects to a router represents the distribution system. The router is connected to three B S </a:t>
            </a:r>
            <a:r>
              <a:rPr lang="en-US" noProof="0" dirty="0" err="1"/>
              <a:t>S</a:t>
            </a:r>
            <a:r>
              <a:rPr lang="en-US" noProof="0" dirty="0"/>
              <a:t>. The B S </a:t>
            </a:r>
            <a:r>
              <a:rPr lang="en-US" noProof="0" dirty="0" err="1"/>
              <a:t>S</a:t>
            </a:r>
            <a:r>
              <a:rPr lang="en-US" noProof="0" dirty="0"/>
              <a:t> includes An A P with the signal receiver and three laptops with signal receivers.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72824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4.9 MAC layers in IEEE 802.11 standard</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data link layer includes L </a:t>
            </a:r>
            <a:r>
              <a:rPr lang="en-US" noProof="0" dirty="0" err="1"/>
              <a:t>L</a:t>
            </a:r>
            <a:r>
              <a:rPr lang="en-US" noProof="0" dirty="0"/>
              <a:t> C sublayer includes I E </a:t>
            </a:r>
            <a:r>
              <a:rPr lang="en-US" noProof="0" dirty="0" err="1"/>
              <a:t>E</a:t>
            </a:r>
            <a:r>
              <a:rPr lang="en-US" noProof="0" dirty="0"/>
              <a:t> </a:t>
            </a:r>
            <a:r>
              <a:rPr lang="en-US" noProof="0" dirty="0" err="1"/>
              <a:t>E</a:t>
            </a:r>
            <a:r>
              <a:rPr lang="en-US" noProof="0" dirty="0"/>
              <a:t> 802.1 and M A C sublayer includes point coordination function (P C F) and distributed coordination function (D C F), where the I E </a:t>
            </a:r>
            <a:r>
              <a:rPr lang="en-US" noProof="0" dirty="0" err="1"/>
              <a:t>E</a:t>
            </a:r>
            <a:r>
              <a:rPr lang="en-US" noProof="0" dirty="0"/>
              <a:t> </a:t>
            </a:r>
            <a:r>
              <a:rPr lang="en-US" noProof="0" dirty="0" err="1"/>
              <a:t>E</a:t>
            </a:r>
            <a:r>
              <a:rPr lang="en-US" noProof="0" dirty="0"/>
              <a:t> 802.1 L </a:t>
            </a:r>
            <a:r>
              <a:rPr lang="en-US" noProof="0" dirty="0" err="1"/>
              <a:t>L</a:t>
            </a:r>
            <a:r>
              <a:rPr lang="en-US" noProof="0" dirty="0"/>
              <a:t> C connects to P C F representing contention-free service and to the DC F representing contention service. The physical layer includes 802.11 F H S </a:t>
            </a:r>
            <a:r>
              <a:rPr lang="en-US" noProof="0" dirty="0" err="1"/>
              <a:t>S</a:t>
            </a:r>
            <a:r>
              <a:rPr lang="en-US" noProof="0" dirty="0"/>
              <a:t>, 802.11 D S </a:t>
            </a:r>
            <a:r>
              <a:rPr lang="en-US" noProof="0" dirty="0" err="1"/>
              <a:t>S</a:t>
            </a:r>
            <a:r>
              <a:rPr lang="en-US" noProof="0" dirty="0"/>
              <a:t> </a:t>
            </a:r>
            <a:r>
              <a:rPr lang="en-US" noProof="0" dirty="0" err="1"/>
              <a:t>S</a:t>
            </a:r>
            <a:r>
              <a:rPr lang="en-US" noProof="0" dirty="0"/>
              <a:t>, 802.11 infrared, 802.11 a D S </a:t>
            </a:r>
            <a:r>
              <a:rPr lang="en-US" noProof="0" dirty="0" err="1"/>
              <a:t>S</a:t>
            </a:r>
            <a:r>
              <a:rPr lang="en-US" noProof="0" dirty="0"/>
              <a:t> </a:t>
            </a:r>
            <a:r>
              <a:rPr lang="en-US" noProof="0" dirty="0" err="1"/>
              <a:t>S</a:t>
            </a:r>
            <a:r>
              <a:rPr lang="en-US" noProof="0" dirty="0"/>
              <a:t>, 802.11a O F D M, and 802.11 g D S </a:t>
            </a:r>
            <a:r>
              <a:rPr lang="en-US" noProof="0" dirty="0" err="1"/>
              <a:t>S</a:t>
            </a:r>
            <a:r>
              <a:rPr lang="en-US" noProof="0" dirty="0"/>
              <a:t> </a:t>
            </a:r>
            <a:r>
              <a:rPr lang="en-US" noProof="0" dirty="0" err="1"/>
              <a:t>S</a:t>
            </a:r>
            <a:r>
              <a:rPr lang="en-US" noProof="0" dirty="0"/>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24246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4.10 CSMA/CA and NAV</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An illustration shows the communication between a source and destination. The source exhibits a DCF Interframe Spacing (DIFS) and sends a ready to send (RTS) request to the destination. The destination has several devices. It exhibit a short interframe spacing (SIFS) and then sends the clear to send (CTS) status to source. Nov a network allocation vector (NAV) is created at the destination side. The source sends the data. The destination exhibits SIFS and sends an acknowledgement to source and also to other destination devices.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880817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4.11 Example of repetition interval</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dirty="0"/>
              <a:t>An A P represents P I F S, a beacon frame, S I F S, Poll, S I F S, A C K plus poll, and contention-free end and contention, where from P I F S to contention-free end represents contention-free, and from P I F S to contention represents repetition interval. The polled station laptop includes S I F S and A C K plus data. The others include no carrier sensing.</a:t>
            </a:r>
            <a:endParaRPr lang="en-US"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26536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4.12 Frame format</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 bar represents 2 bytes F C, 2 bytes D, 6 bytes Address 1, 6 bytes Address 2, 6 bytes Address 3, 2 bytes S C, 6 bytes Address 4, 0 to 2312 bytes frame body, and 4 bytes F C S. The 2 bytes FC represents a bar that includes 2 bits protocol version, 2 bits type, 4 bits subtype, 1 bit To D S, 1 bit from D S, 1 bit more frag, 1 bit retry, 1 bit </a:t>
            </a:r>
            <a:r>
              <a:rPr lang="en-US" noProof="0" dirty="0" err="1"/>
              <a:t>pwr</a:t>
            </a:r>
            <a:r>
              <a:rPr lang="en-US" noProof="0" dirty="0"/>
              <a:t> management, 1 bit more data, 1 bit W E P and 1 bit R s v d.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727725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4.13 Control frames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R T S includes 2 bytes F C, 2 bytes D, 6 bytes address 1, 6 bytes address 2, and 4 bytes F C S. The C T S or A C K includes 2 bytes F C, 2 bytes D, 6 bytes address 1 and 4 bytes F C 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819547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4.14 Addressing mechanisms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addressing mechanisms are shown in four cases. Case 1 represents laptop A transmitting to B through a frame that includes B labeled as 1, A labeled as 2, B S </a:t>
            </a:r>
            <a:r>
              <a:rPr lang="en-US" noProof="0" dirty="0" err="1"/>
              <a:t>S</a:t>
            </a:r>
            <a:r>
              <a:rPr lang="en-US" noProof="0" dirty="0"/>
              <a:t> I D labeled as 3, and blank 4. Case 2 represents the distribution system includes B S </a:t>
            </a:r>
            <a:r>
              <a:rPr lang="en-US" noProof="0" dirty="0" err="1"/>
              <a:t>S</a:t>
            </a:r>
            <a:r>
              <a:rPr lang="en-US" noProof="0" dirty="0"/>
              <a:t> labeled as A and B. A P from B S </a:t>
            </a:r>
            <a:r>
              <a:rPr lang="en-US" noProof="0" dirty="0" err="1"/>
              <a:t>S</a:t>
            </a:r>
            <a:r>
              <a:rPr lang="en-US" noProof="0" dirty="0"/>
              <a:t> transmits a frame to B S </a:t>
            </a:r>
            <a:r>
              <a:rPr lang="en-US" noProof="0" dirty="0" err="1"/>
              <a:t>S</a:t>
            </a:r>
            <a:r>
              <a:rPr lang="en-US" noProof="0" dirty="0"/>
              <a:t> labeled as B that includes B labeled as 1, A P labeled as 2, A labeled as 3, and blank 4. Case 3 represents a distribution system with B S </a:t>
            </a:r>
            <a:r>
              <a:rPr lang="en-US" noProof="0" dirty="0" err="1"/>
              <a:t>S</a:t>
            </a:r>
            <a:r>
              <a:rPr lang="en-US" noProof="0" dirty="0"/>
              <a:t> labeled A and B. B S </a:t>
            </a:r>
            <a:r>
              <a:rPr lang="en-US" noProof="0" dirty="0" err="1"/>
              <a:t>S</a:t>
            </a:r>
            <a:r>
              <a:rPr lang="en-US" noProof="0" dirty="0"/>
              <a:t> A transmits to A P in B S </a:t>
            </a:r>
            <a:r>
              <a:rPr lang="en-US" noProof="0" dirty="0" err="1"/>
              <a:t>S</a:t>
            </a:r>
            <a:r>
              <a:rPr lang="en-US" noProof="0" dirty="0"/>
              <a:t> B through a frame that includes A P labeled as 1, A labeled as 2, B labeled as 3, and blank 4. Case 4 represents wireless distribution system includes B S </a:t>
            </a:r>
            <a:r>
              <a:rPr lang="en-US" noProof="0" dirty="0" err="1"/>
              <a:t>S</a:t>
            </a:r>
            <a:r>
              <a:rPr lang="en-US" noProof="0" dirty="0"/>
              <a:t> labeled A and B. B S </a:t>
            </a:r>
            <a:r>
              <a:rPr lang="en-US" noProof="0" dirty="0" err="1"/>
              <a:t>S</a:t>
            </a:r>
            <a:r>
              <a:rPr lang="en-US" noProof="0" dirty="0"/>
              <a:t> A transmits a frame from AP1 to AP2 of B S </a:t>
            </a:r>
            <a:r>
              <a:rPr lang="en-US" noProof="0" dirty="0" err="1"/>
              <a:t>S</a:t>
            </a:r>
            <a:r>
              <a:rPr lang="en-US" noProof="0" dirty="0"/>
              <a:t> B. The frame includes A P 2 labeled as 1, A P 1 labeled as 2, B labeled as 3 and A labeled as 4.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819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ADB8BE-C7B3-45FE-A0E7-4820C0ED3499}"/>
              </a:ext>
            </a:extLst>
          </p:cNvPr>
          <p:cNvSpPr>
            <a:spLocks noGrp="1"/>
          </p:cNvSpPr>
          <p:nvPr>
            <p:ph type="title"/>
          </p:nvPr>
        </p:nvSpPr>
        <p:spPr/>
        <p:txBody>
          <a:bodyPr/>
          <a:lstStyle/>
          <a:p>
            <a:r>
              <a:rPr lang="en-US" altLang="en-US" noProof="0" dirty="0">
                <a:solidFill>
                  <a:schemeClr val="tx1"/>
                </a:solidFill>
              </a:rPr>
              <a:t>Figure 4.3 Ethernet frame</a:t>
            </a:r>
          </a:p>
        </p:txBody>
      </p:sp>
      <p:pic>
        <p:nvPicPr>
          <p:cNvPr id="9" name="Picture 2" descr="An illustration of an Ethernet frame.">
            <a:extLst>
              <a:ext uri="{FF2B5EF4-FFF2-40B4-BE49-F238E27FC236}">
                <a16:creationId xmlns:a16="http://schemas.microsoft.com/office/drawing/2014/main" id="{9ED81147-7411-4DDD-824A-70D7BBE5EBC2}"/>
              </a:ext>
            </a:extLst>
          </p:cNvPr>
          <p:cNvPicPr>
            <a:picLocks noChangeAspect="1"/>
          </p:cNvPicPr>
          <p:nvPr/>
        </p:nvPicPr>
        <p:blipFill>
          <a:blip r:embed="rId2"/>
          <a:stretch>
            <a:fillRect/>
          </a:stretch>
        </p:blipFill>
        <p:spPr>
          <a:xfrm>
            <a:off x="365760" y="2534923"/>
            <a:ext cx="8412480" cy="2396106"/>
          </a:xfrm>
          <a:prstGeom prst="rect">
            <a:avLst/>
          </a:prstGeom>
        </p:spPr>
      </p:pic>
      <p:sp>
        <p:nvSpPr>
          <p:cNvPr id="3" name="Text Placeholder 3">
            <a:extLst>
              <a:ext uri="{FF2B5EF4-FFF2-40B4-BE49-F238E27FC236}">
                <a16:creationId xmlns:a16="http://schemas.microsoft.com/office/drawing/2014/main" id="{6DB666F1-80E9-4BAA-9EED-1FB58918E7BF}"/>
              </a:ext>
            </a:extLst>
          </p:cNvPr>
          <p:cNvSpPr>
            <a:spLocks noGrp="1"/>
          </p:cNvSpPr>
          <p:nvPr>
            <p:ph type="body" sz="quarter" idx="40"/>
          </p:nvPr>
        </p:nvSpPr>
        <p:spPr/>
        <p:txBody>
          <a:bodyPr/>
          <a:lstStyle/>
          <a:p>
            <a:r>
              <a:rPr lang="en-US" noProof="0" dirty="0">
                <a:hlinkClick r:id="rId3" action="ppaction://hlinksldjump"/>
              </a:rPr>
              <a:t>Access the text alternative for slide images.</a:t>
            </a:r>
          </a:p>
        </p:txBody>
      </p:sp>
      <p:sp>
        <p:nvSpPr>
          <p:cNvPr id="6" name="Slide Number Placeholder 4">
            <a:extLst>
              <a:ext uri="{FF2B5EF4-FFF2-40B4-BE49-F238E27FC236}">
                <a16:creationId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42125499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4.15 Exposed station problem</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Laptop labeled as B transmits R T S, C T S, and data to laptop labeled as A. A transmits R T S and data if C sends, the collision would be in this area to laptop labeled as C. The C can send to laptop D because this area is free, but C erroneously refrains from sending because of received R T 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481459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4.20 Piconet</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primary laptop with signal receivers transmits to four secondary laptops with signal receivers.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198611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4.21 </a:t>
            </a:r>
            <a:r>
              <a:rPr lang="en-US" altLang="en-US" i="1" noProof="0" dirty="0" err="1">
                <a:solidFill>
                  <a:schemeClr val="tx1"/>
                </a:solidFill>
              </a:rPr>
              <a:t>Scatternet</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 primary laptop transmits to three secondary laptops and one primary or secondary laptop, where a piconet with two secondary laptops transmits to the primary or secondary laptop.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64177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4.22 Bluetooth layers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The Bluetooth layers include the applications layer, audio, profiles, data, L 2 C A P layer and control, baseband layer, and radio layer.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719293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4.23 L2CAP data packet format</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 bar represents 2 bytes length, 2 bytes channel I D, and 0 to 65,535 bytes data and control.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23400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4.24 Single-secondary communication</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An illustration shows primary and secondary communication. Primary includes bands of 366 </a:t>
            </a:r>
            <a:r>
              <a:rPr lang="en-US" noProof="0" dirty="0" err="1"/>
              <a:t>ms</a:t>
            </a:r>
            <a:r>
              <a:rPr lang="en-US" noProof="0" dirty="0"/>
              <a:t> and a Hop. Both measures 625 </a:t>
            </a:r>
            <a:r>
              <a:rPr lang="en-US" noProof="0" dirty="0" err="1"/>
              <a:t>ms.</a:t>
            </a:r>
            <a:r>
              <a:rPr lang="en-US" noProof="0" dirty="0"/>
              <a:t> The frame is found in f0 and f2 regions. Secondary includes 366 </a:t>
            </a:r>
            <a:r>
              <a:rPr lang="en-US" noProof="0" dirty="0" err="1"/>
              <a:t>ms</a:t>
            </a:r>
            <a:r>
              <a:rPr lang="en-US" noProof="0" dirty="0"/>
              <a:t>, Hop and both measures 625 </a:t>
            </a:r>
            <a:r>
              <a:rPr lang="en-US" noProof="0" dirty="0" err="1"/>
              <a:t>ms</a:t>
            </a:r>
            <a:r>
              <a:rPr lang="en-US" noProof="0" dirty="0"/>
              <a:t> in f1 and f3 regions.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602870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4.25 Multiple-secondary communication</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Primary includes bands and Hop in f0 and f2. Secondary 1 includes bands and Hop in f1. Secondary 2 includes bands and Hop in f3.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87133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altLang="en-US" i="1" noProof="0" dirty="0">
                <a:solidFill>
                  <a:schemeClr val="tx1"/>
                </a:solidFill>
              </a:rPr>
              <a:t>Figure 4.26 Frame format types</a:t>
            </a:r>
            <a:r>
              <a:rPr lang="en-US" noProof="0" dirty="0"/>
              <a:t> </a:t>
            </a:r>
            <a:r>
              <a:rPr lang="en-US" i="1" noProof="0" dirty="0">
                <a:solidFill>
                  <a:schemeClr val="tx1"/>
                </a:solidFill>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mj-lt"/>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6"/>
          </p:nvPr>
        </p:nvSpPr>
        <p:spPr/>
        <p:txBody>
          <a:bodyPr/>
          <a:lstStyle/>
          <a:p>
            <a:r>
              <a:rPr lang="en-US" noProof="0" dirty="0"/>
              <a:t>A bar represents 72 bits access code, 54 bits header, and 0 to N bits payload. The header bar represents 3 bits address, 4 bits type, 1 F, 1 A, 1 S, and 8 bits H E C, where this 18-bit part is repeated 3 times, N is 240 for 1-slot frame, N is 1490 for 3-slot frame, and N is 2740 for 5-slot frame.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7"/>
          </p:nvPr>
        </p:nvSpPr>
        <p:spPr/>
        <p:txBody>
          <a:bodyPr>
            <a:normAutofit fontScale="92500" lnSpcReduction="20000"/>
          </a:bodyPr>
          <a:lstStyle/>
          <a:p>
            <a:r>
              <a:rPr lang="en-US" noProof="0" dirty="0">
                <a:latin typeface="+mj-lt"/>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1462513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Custom 2">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2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6944</TotalTime>
  <Words>4647</Words>
  <Application>Microsoft Office PowerPoint</Application>
  <PresentationFormat>On-screen Show (4:3)</PresentationFormat>
  <Paragraphs>547</Paragraphs>
  <Slides>97</Slides>
  <Notes>0</Notes>
  <HiddenSlides>21</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97</vt:i4>
      </vt:variant>
    </vt:vector>
  </HeadingPairs>
  <TitlesOfParts>
    <vt:vector size="107" baseType="lpstr">
      <vt:lpstr>Arial</vt:lpstr>
      <vt:lpstr>Calibri</vt:lpstr>
      <vt:lpstr>Times New Roman</vt:lpstr>
      <vt:lpstr>Times-Roman</vt:lpstr>
      <vt:lpstr>Title Slides Master</vt:lpstr>
      <vt:lpstr>MainContentSlideMaster</vt:lpstr>
      <vt:lpstr>ClosingMaster</vt:lpstr>
      <vt:lpstr>DividerSlideMaster</vt:lpstr>
      <vt:lpstr>ImageDescriptionAppendixSlideMaster</vt:lpstr>
      <vt:lpstr>Custom Design</vt:lpstr>
      <vt:lpstr>Chapter 04</vt:lpstr>
      <vt:lpstr>Chapter 4: Outline</vt:lpstr>
      <vt:lpstr>4-1 ETHERNET</vt:lpstr>
      <vt:lpstr>Figure 4.1 IEEE standard for LANs</vt:lpstr>
      <vt:lpstr>Figure 4.2 Ethernet evolution through four generations</vt:lpstr>
      <vt:lpstr>4.1.1 Standard Ethernet</vt:lpstr>
      <vt:lpstr>Connectionless and Unreliable Service</vt:lpstr>
      <vt:lpstr>Frame Format 1</vt:lpstr>
      <vt:lpstr>Figure 4.3 Ethernet frame</vt:lpstr>
      <vt:lpstr>Frame Length</vt:lpstr>
      <vt:lpstr>Addressing</vt:lpstr>
      <vt:lpstr>Transmission of Address Bits</vt:lpstr>
      <vt:lpstr>Example 4.1</vt:lpstr>
      <vt:lpstr>Figure 4.4 Unicast and multicast addresses</vt:lpstr>
      <vt:lpstr>Example 4.2</vt:lpstr>
      <vt:lpstr>Implementation 1</vt:lpstr>
      <vt:lpstr>Table 4.1 Summary of Standard Ethernet implementations</vt:lpstr>
      <vt:lpstr>4.1.2 Fast Ethernet (100 Mbps)</vt:lpstr>
      <vt:lpstr>Access Method</vt:lpstr>
      <vt:lpstr>Auto-negotiation</vt:lpstr>
      <vt:lpstr>Physical Layer 1</vt:lpstr>
      <vt:lpstr>Summary</vt:lpstr>
      <vt:lpstr>Table 4.2 Summary of Fast Ethernet implementations</vt:lpstr>
      <vt:lpstr>4.1.3 Gigabit Ethernet (1000 Mbps)</vt:lpstr>
      <vt:lpstr>MAC Sublayer</vt:lpstr>
      <vt:lpstr>Full-Duplex Mode</vt:lpstr>
      <vt:lpstr>Half-Duplex Mode</vt:lpstr>
      <vt:lpstr>Physical Layer 2</vt:lpstr>
      <vt:lpstr>Table 4.3 Summary of Gigabit Ethernet implementations</vt:lpstr>
      <vt:lpstr>4.1.4 10-Gigabit Ethernet</vt:lpstr>
      <vt:lpstr>Implementation 2</vt:lpstr>
      <vt:lpstr>Table 4.4 Summary of 10-Gigabit Ethernet implementations</vt:lpstr>
      <vt:lpstr>4-2 WIFI, IEEE 802.11 PROJECT</vt:lpstr>
      <vt:lpstr>4.2.1 Architecture</vt:lpstr>
      <vt:lpstr>Basic Service Set (BSS)</vt:lpstr>
      <vt:lpstr>Figure 4.7 Basic service sets (BSSs)</vt:lpstr>
      <vt:lpstr>Extended  Service Set (ESS)</vt:lpstr>
      <vt:lpstr>Figure 4.8 Extended service set (ESS)</vt:lpstr>
      <vt:lpstr>Station Type</vt:lpstr>
      <vt:lpstr>4.2.2 MAC Sublayer</vt:lpstr>
      <vt:lpstr>Figure 4.9 MAC layers in IEEE 802.11 standard</vt:lpstr>
      <vt:lpstr>Distribution Coordination Function (DCF)</vt:lpstr>
      <vt:lpstr>Figure 4.10 CSMA/CA and NAV</vt:lpstr>
      <vt:lpstr>Point Coordination Function (PCF)</vt:lpstr>
      <vt:lpstr>Figure 4.11 Example of repetition interval</vt:lpstr>
      <vt:lpstr>Fragmentation</vt:lpstr>
      <vt:lpstr>Frame Format 2</vt:lpstr>
      <vt:lpstr>Figure 4.12 Frame format</vt:lpstr>
      <vt:lpstr>Table 4.5 Subfields in FC field</vt:lpstr>
      <vt:lpstr>Frame Type</vt:lpstr>
      <vt:lpstr>Figure 4.13 Control frames</vt:lpstr>
      <vt:lpstr>Table 4.6 Values of subfields in control frames</vt:lpstr>
      <vt:lpstr>4.2.3 Addressing Mechanism</vt:lpstr>
      <vt:lpstr>Table 4.7 Addresses</vt:lpstr>
      <vt:lpstr>Figure 4.14 Addressing mechanisms</vt:lpstr>
      <vt:lpstr>Exposed Station Problem </vt:lpstr>
      <vt:lpstr>Figure 4.15 Exposed station problem</vt:lpstr>
      <vt:lpstr>4.2.4 Physical Layer</vt:lpstr>
      <vt:lpstr>Table 4.8 Specifications</vt:lpstr>
      <vt:lpstr>4-3 BLUETOOTH</vt:lpstr>
      <vt:lpstr>4.3.1 Architecture</vt:lpstr>
      <vt:lpstr>Piconet</vt:lpstr>
      <vt:lpstr>Figure 4.20 Piconet</vt:lpstr>
      <vt:lpstr>Scatternet</vt:lpstr>
      <vt:lpstr>Figure 4.21 Scatternet</vt:lpstr>
      <vt:lpstr>Bluetooth Devices</vt:lpstr>
      <vt:lpstr>Bluetooth Layers</vt:lpstr>
      <vt:lpstr>Figure 4.22 Bluetooth layers</vt:lpstr>
      <vt:lpstr>L2CAP</vt:lpstr>
      <vt:lpstr>Figure 4.23 L2CAP data packet format</vt:lpstr>
      <vt:lpstr>Baseband Layer</vt:lpstr>
      <vt:lpstr>Figure 4.24 Single-secondary communication</vt:lpstr>
      <vt:lpstr>Figure 4.25 Multiple-secondary communication</vt:lpstr>
      <vt:lpstr>Figure 4.26 Frame format types</vt:lpstr>
      <vt:lpstr>Radio Layer</vt:lpstr>
      <vt:lpstr>End of Main Content</vt:lpstr>
      <vt:lpstr>Accessibility Content: Text Alternatives for Images</vt:lpstr>
      <vt:lpstr>Figure 4.1 IEEE standard for LANs - Text Alternative</vt:lpstr>
      <vt:lpstr>Figure 4.2 Ethernet evolution through four generations - Text Alternative</vt:lpstr>
      <vt:lpstr>Figure 4.3 Ethernet frame - Text Alternative</vt:lpstr>
      <vt:lpstr>Figure 4.4 Unicast and multicast addresses - Text Alternative</vt:lpstr>
      <vt:lpstr>Figure 4.7 Basic service sets (BSSs) - Text Alternative</vt:lpstr>
      <vt:lpstr>Figure 4.8 Extended service set (ESS) - Text Alternative</vt:lpstr>
      <vt:lpstr>Figure 4.9 MAC layers in IEEE 802.11 standard - Text Alternative</vt:lpstr>
      <vt:lpstr>Figure 4.10 CSMA/CA and NAV - Text Alternative</vt:lpstr>
      <vt:lpstr>Figure 4.11 Example of repetition interval - Text Alternative</vt:lpstr>
      <vt:lpstr>Figure 4.12 Frame format - Text Alternative</vt:lpstr>
      <vt:lpstr>Figure 4.13 Control frames - Text Alternative</vt:lpstr>
      <vt:lpstr>Figure 4.14 Addressing mechanisms - Text Alternative</vt:lpstr>
      <vt:lpstr>Figure 4.15 Exposed station problem - Text Alternative</vt:lpstr>
      <vt:lpstr>Figure 4.20 Piconet - Text Alternative</vt:lpstr>
      <vt:lpstr>Figure 4.21 Scatternet - Text Alternative</vt:lpstr>
      <vt:lpstr>Figure 4.22 Bluetooth layers - Text Alternative</vt:lpstr>
      <vt:lpstr>Figure 4.23 L2CAP data packet format - Text Alternative</vt:lpstr>
      <vt:lpstr>Figure 4.24 Single-secondary communication - Text Alternative</vt:lpstr>
      <vt:lpstr>Figure 4.25 Multiple-secondary communication - Text Alternative</vt:lpstr>
      <vt:lpstr>Figure 4.26 Frame format types - Text Alternative</vt:lpstr>
    </vt:vector>
  </TitlesOfParts>
  <Company>McGraw-Hill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Communications and Networking, With TCP/IP protocol suite, Sixth Edition</dc:title>
  <dc:subject>Chapter 04: Local Area Network: LANs</dc:subject>
  <dc:creator>Behrouz A. Forouzan</dc:creator>
  <cp:keywords>Accessible PPT</cp:keywords>
  <cp:lastModifiedBy>Mukherjee, Mausumi</cp:lastModifiedBy>
  <cp:revision>1205</cp:revision>
  <dcterms:created xsi:type="dcterms:W3CDTF">2019-07-27T05:34:11Z</dcterms:created>
  <dcterms:modified xsi:type="dcterms:W3CDTF">2023-01-18T09:44:37Z</dcterms:modified>
</cp:coreProperties>
</file>