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 id="2147483717" r:id="rId6"/>
  </p:sldMasterIdLst>
  <p:notesMasterIdLst>
    <p:notesMasterId r:id="rId67"/>
  </p:notesMasterIdLst>
  <p:sldIdLst>
    <p:sldId id="308" r:id="rId7"/>
    <p:sldId id="309" r:id="rId8"/>
    <p:sldId id="310" r:id="rId9"/>
    <p:sldId id="314" r:id="rId10"/>
    <p:sldId id="600" r:id="rId11"/>
    <p:sldId id="704" r:id="rId12"/>
    <p:sldId id="311" r:id="rId13"/>
    <p:sldId id="601" r:id="rId14"/>
    <p:sldId id="528" r:id="rId15"/>
    <p:sldId id="602" r:id="rId16"/>
    <p:sldId id="705" r:id="rId17"/>
    <p:sldId id="706" r:id="rId18"/>
    <p:sldId id="741" r:id="rId19"/>
    <p:sldId id="742" r:id="rId20"/>
    <p:sldId id="743" r:id="rId21"/>
    <p:sldId id="710" r:id="rId22"/>
    <p:sldId id="711" r:id="rId23"/>
    <p:sldId id="712" r:id="rId24"/>
    <p:sldId id="713" r:id="rId25"/>
    <p:sldId id="603" r:id="rId26"/>
    <p:sldId id="604" r:id="rId27"/>
    <p:sldId id="435" r:id="rId28"/>
    <p:sldId id="529" r:id="rId29"/>
    <p:sldId id="714" r:id="rId30"/>
    <p:sldId id="715" r:id="rId31"/>
    <p:sldId id="716" r:id="rId32"/>
    <p:sldId id="530" r:id="rId33"/>
    <p:sldId id="313" r:id="rId34"/>
    <p:sldId id="531" r:id="rId35"/>
    <p:sldId id="605" r:id="rId36"/>
    <p:sldId id="717" r:id="rId37"/>
    <p:sldId id="718" r:id="rId38"/>
    <p:sldId id="719" r:id="rId39"/>
    <p:sldId id="720" r:id="rId40"/>
    <p:sldId id="721" r:id="rId41"/>
    <p:sldId id="722" r:id="rId42"/>
    <p:sldId id="723" r:id="rId43"/>
    <p:sldId id="724" r:id="rId44"/>
    <p:sldId id="725" r:id="rId45"/>
    <p:sldId id="726" r:id="rId46"/>
    <p:sldId id="727" r:id="rId47"/>
    <p:sldId id="728" r:id="rId48"/>
    <p:sldId id="729" r:id="rId49"/>
    <p:sldId id="303" r:id="rId50"/>
    <p:sldId id="289" r:id="rId51"/>
    <p:sldId id="264" r:id="rId52"/>
    <p:sldId id="730" r:id="rId53"/>
    <p:sldId id="731" r:id="rId54"/>
    <p:sldId id="732" r:id="rId55"/>
    <p:sldId id="733" r:id="rId56"/>
    <p:sldId id="744" r:id="rId57"/>
    <p:sldId id="745" r:id="rId58"/>
    <p:sldId id="746" r:id="rId59"/>
    <p:sldId id="734" r:id="rId60"/>
    <p:sldId id="735" r:id="rId61"/>
    <p:sldId id="736" r:id="rId62"/>
    <p:sldId id="737" r:id="rId63"/>
    <p:sldId id="738" r:id="rId64"/>
    <p:sldId id="739" r:id="rId65"/>
    <p:sldId id="74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D403750A-5F0F-4676-8E81-AA1C70853B4F}">
          <p14:sldIdLst>
            <p14:sldId id="308"/>
            <p14:sldId id="309"/>
            <p14:sldId id="310"/>
            <p14:sldId id="314"/>
            <p14:sldId id="600"/>
            <p14:sldId id="704"/>
            <p14:sldId id="311"/>
            <p14:sldId id="601"/>
            <p14:sldId id="528"/>
            <p14:sldId id="602"/>
            <p14:sldId id="705"/>
            <p14:sldId id="706"/>
            <p14:sldId id="741"/>
            <p14:sldId id="742"/>
            <p14:sldId id="743"/>
            <p14:sldId id="710"/>
            <p14:sldId id="711"/>
            <p14:sldId id="712"/>
            <p14:sldId id="713"/>
            <p14:sldId id="603"/>
            <p14:sldId id="604"/>
            <p14:sldId id="435"/>
            <p14:sldId id="529"/>
            <p14:sldId id="714"/>
            <p14:sldId id="715"/>
            <p14:sldId id="716"/>
            <p14:sldId id="530"/>
            <p14:sldId id="313"/>
            <p14:sldId id="531"/>
            <p14:sldId id="605"/>
            <p14:sldId id="717"/>
            <p14:sldId id="718"/>
            <p14:sldId id="719"/>
            <p14:sldId id="720"/>
            <p14:sldId id="721"/>
            <p14:sldId id="722"/>
            <p14:sldId id="723"/>
            <p14:sldId id="724"/>
            <p14:sldId id="725"/>
            <p14:sldId id="726"/>
            <p14:sldId id="727"/>
            <p14:sldId id="728"/>
            <p14:sldId id="729"/>
            <p14:sldId id="303"/>
          </p14:sldIdLst>
        </p14:section>
        <p14:section name="Appendix: Image Descriptions for Unsighted Students" id="{07080632-B756-45AF-BBF3-52DB3854CA65}">
          <p14:sldIdLst>
            <p14:sldId id="289"/>
            <p14:sldId id="264"/>
            <p14:sldId id="730"/>
            <p14:sldId id="731"/>
            <p14:sldId id="732"/>
            <p14:sldId id="733"/>
            <p14:sldId id="744"/>
            <p14:sldId id="745"/>
            <p14:sldId id="746"/>
            <p14:sldId id="734"/>
            <p14:sldId id="735"/>
            <p14:sldId id="736"/>
            <p14:sldId id="737"/>
            <p14:sldId id="738"/>
            <p14:sldId id="739"/>
            <p14:sldId id="740"/>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8B"/>
    <a:srgbClr val="E6E6E6"/>
    <a:srgbClr val="D4EFFD"/>
    <a:srgbClr val="E7E7E8"/>
    <a:srgbClr val="804100"/>
    <a:srgbClr val="066568"/>
    <a:srgbClr val="595959"/>
    <a:srgbClr val="714884"/>
    <a:srgbClr val="EFEBF5"/>
    <a:srgbClr val="D6C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F7D81-D4FA-4B4E-8416-2EA4EDE5E181}" v="1" dt="2023-01-18T09:45:16.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2" autoAdjust="0"/>
    <p:restoredTop sz="93037" autoAdjust="0"/>
  </p:normalViewPr>
  <p:slideViewPr>
    <p:cSldViewPr snapToGrid="0" showGuides="1">
      <p:cViewPr varScale="1">
        <p:scale>
          <a:sx n="59" d="100"/>
          <a:sy n="59" d="100"/>
        </p:scale>
        <p:origin x="1508" y="48"/>
      </p:cViewPr>
      <p:guideLst>
        <p:guide pos="3264"/>
        <p:guide orient="horz" pos="2256"/>
        <p:guide pos="5640"/>
      </p:guideLst>
    </p:cSldViewPr>
  </p:slideViewPr>
  <p:outlineViewPr>
    <p:cViewPr>
      <p:scale>
        <a:sx n="33" d="100"/>
        <a:sy n="33" d="100"/>
      </p:scale>
      <p:origin x="0" y="-316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Mausumi" userId="203cc9e5-662c-4008-9475-af5a1a1ed5ee" providerId="ADAL" clId="{C18F7D81-D4FA-4B4E-8416-2EA4EDE5E181}"/>
    <pc:docChg chg="custSel modSld">
      <pc:chgData name="Mukherjee, Mausumi" userId="203cc9e5-662c-4008-9475-af5a1a1ed5ee" providerId="ADAL" clId="{C18F7D81-D4FA-4B4E-8416-2EA4EDE5E181}" dt="2023-01-18T09:45:27.648" v="77" actId="1037"/>
      <pc:docMkLst>
        <pc:docMk/>
      </pc:docMkLst>
      <pc:sldChg chg="addSp delSp modSp mod">
        <pc:chgData name="Mukherjee, Mausumi" userId="203cc9e5-662c-4008-9475-af5a1a1ed5ee" providerId="ADAL" clId="{C18F7D81-D4FA-4B4E-8416-2EA4EDE5E181}" dt="2023-01-18T09:45:27.648" v="77" actId="1037"/>
        <pc:sldMkLst>
          <pc:docMk/>
          <pc:sldMk cId="3270899462" sldId="308"/>
        </pc:sldMkLst>
        <pc:spChg chg="add mod">
          <ac:chgData name="Mukherjee, Mausumi" userId="203cc9e5-662c-4008-9475-af5a1a1ed5ee" providerId="ADAL" clId="{C18F7D81-D4FA-4B4E-8416-2EA4EDE5E181}" dt="2023-01-18T09:45:15.774" v="0" actId="478"/>
          <ac:spMkLst>
            <pc:docMk/>
            <pc:sldMk cId="3270899462" sldId="308"/>
            <ac:spMk id="6" creationId="{08680F54-7272-6526-364F-AA056AAD0FFA}"/>
          </ac:spMkLst>
        </pc:spChg>
        <pc:picChg chg="del">
          <ac:chgData name="Mukherjee, Mausumi" userId="203cc9e5-662c-4008-9475-af5a1a1ed5ee" providerId="ADAL" clId="{C18F7D81-D4FA-4B4E-8416-2EA4EDE5E181}" dt="2023-01-18T09:45:15.774" v="0" actId="478"/>
          <ac:picMkLst>
            <pc:docMk/>
            <pc:sldMk cId="3270899462" sldId="308"/>
            <ac:picMk id="7" creationId="{A5AB68AE-F8BA-4700-87C5-1CC2B46FD483}"/>
          </ac:picMkLst>
        </pc:picChg>
        <pc:picChg chg="add mod">
          <ac:chgData name="Mukherjee, Mausumi" userId="203cc9e5-662c-4008-9475-af5a1a1ed5ee" providerId="ADAL" clId="{C18F7D81-D4FA-4B4E-8416-2EA4EDE5E181}" dt="2023-01-18T09:45:27.648" v="77" actId="1037"/>
          <ac:picMkLst>
            <pc:docMk/>
            <pc:sldMk cId="3270899462" sldId="308"/>
            <ac:picMk id="9" creationId="{C6B2C9F4-4921-03E4-B9ED-D919B37B34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51B6-816D-453D-9AB0-FB5BDE553EAC}" type="datetimeFigureOut">
              <a:rPr lang="en-US" smtClean="0"/>
              <a:t>1/18/2023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B8B88-7B19-4444-8C00-276D3F703348}" type="slidenum">
              <a:rPr lang="en-US" smtClean="0"/>
              <a:t>‹#›</a:t>
            </a:fld>
            <a:endParaRPr lang="en-US"/>
          </a:p>
        </p:txBody>
      </p:sp>
    </p:spTree>
    <p:extLst>
      <p:ext uri="{BB962C8B-B14F-4D97-AF65-F5344CB8AC3E}">
        <p14:creationId xmlns:p14="http://schemas.microsoft.com/office/powerpoint/2010/main" val="381687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DB8B88-7B19-4444-8C00-276D3F703348}" type="slidenum">
              <a:rPr lang="en-US" smtClean="0"/>
              <a:t>1</a:t>
            </a:fld>
            <a:endParaRPr lang="en-US"/>
          </a:p>
        </p:txBody>
      </p:sp>
    </p:spTree>
    <p:extLst>
      <p:ext uri="{BB962C8B-B14F-4D97-AF65-F5344CB8AC3E}">
        <p14:creationId xmlns:p14="http://schemas.microsoft.com/office/powerpoint/2010/main" val="280614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013891"/>
            <a:ext cx="2788920" cy="517585"/>
          </a:xfrm>
          <a:prstGeom prst="rect">
            <a:avLst/>
          </a:prstGeom>
        </p:spPr>
        <p:txBody>
          <a:bodyPr anchor="b">
            <a:noAutofit/>
          </a:bodyPr>
          <a:lstStyle>
            <a:lvl1pPr algn="l">
              <a:lnSpc>
                <a:spcPct val="100000"/>
              </a:lnSpc>
              <a:defRPr sz="2600" b="1">
                <a:solidFill>
                  <a:schemeClr val="bg1"/>
                </a:solidFill>
              </a:defRPr>
            </a:lvl1pPr>
          </a:lstStyle>
          <a:p>
            <a:r>
              <a:rPr lang="en-US" dirty="0"/>
              <a:t>Chapter #</a:t>
            </a:r>
          </a:p>
        </p:txBody>
      </p:sp>
      <p:sp>
        <p:nvSpPr>
          <p:cNvPr id="8" name="Subtitle"/>
          <p:cNvSpPr>
            <a:spLocks noGrp="1"/>
          </p:cNvSpPr>
          <p:nvPr>
            <p:ph type="subTitle" idx="1" hasCustomPrompt="1"/>
          </p:nvPr>
        </p:nvSpPr>
        <p:spPr>
          <a:xfrm>
            <a:off x="621792" y="3789298"/>
            <a:ext cx="2788920" cy="895443"/>
          </a:xfrm>
          <a:prstGeom prst="rect">
            <a:avLst/>
          </a:prstGeom>
        </p:spPr>
        <p:txBody>
          <a:bodyPr anchor="b"/>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740800"/>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4796860"/>
            <a:ext cx="2788920" cy="830493"/>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2" name="Text Placeholder 4">
            <a:extLst>
              <a:ext uri="{FF2B5EF4-FFF2-40B4-BE49-F238E27FC236}">
                <a16:creationId xmlns:a16="http://schemas.microsoft.com/office/drawing/2014/main" id="{9A173545-841C-4223-9A68-69230AA95660}"/>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Four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69062"/>
            <a:ext cx="8458200" cy="10972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861414"/>
            <a:ext cx="8458200" cy="10972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5153766"/>
            <a:ext cx="8458200" cy="10972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id="{E88982CC-5D43-4F05-9850-0CEBE133CCC2}"/>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4" name="Appendix Link">
            <a:extLst>
              <a:ext uri="{FF2B5EF4-FFF2-40B4-BE49-F238E27FC236}">
                <a16:creationId xmlns:a16="http://schemas.microsoft.com/office/drawing/2014/main" id="{8216318C-739F-40F0-A6E5-C523B853AA72}"/>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5" name="Slide Number Placeholder">
            <a:extLst>
              <a:ext uri="{FF2B5EF4-FFF2-40B4-BE49-F238E27FC236}">
                <a16:creationId xmlns:a16="http://schemas.microsoft.com/office/drawing/2014/main" id="{33AF9386-67CD-45F8-9FD8-2F6D4054B8D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25412732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25273"/>
            <a:ext cx="84582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973836"/>
            <a:ext cx="84582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22399"/>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670962"/>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5519526"/>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redit line">
            <a:extLst>
              <a:ext uri="{FF2B5EF4-FFF2-40B4-BE49-F238E27FC236}">
                <a16:creationId xmlns:a16="http://schemas.microsoft.com/office/drawing/2014/main" id="{E3F1F188-B47B-4A54-A95D-9C9B6F4C060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5" name="Appendix Link">
            <a:extLst>
              <a:ext uri="{FF2B5EF4-FFF2-40B4-BE49-F238E27FC236}">
                <a16:creationId xmlns:a16="http://schemas.microsoft.com/office/drawing/2014/main" id="{99A2F00A-9D65-460A-BE8F-ED5EC4B8B3F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7" name="Slide Number Placeholder">
            <a:extLst>
              <a:ext uri="{FF2B5EF4-FFF2-40B4-BE49-F238E27FC236}">
                <a16:creationId xmlns:a16="http://schemas.microsoft.com/office/drawing/2014/main" id="{302A81B8-33E5-4015-8DCC-2BC543D74805}"/>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81976790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v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99086"/>
            <a:ext cx="84582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721462"/>
            <a:ext cx="84582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443838"/>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166214"/>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888590"/>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610966"/>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id="{194413E1-24F9-4B3E-92BB-B924348B686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id="{F5C7E8B8-9FD9-4A42-A3A3-D6FEC84AC15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id="{0E3DF607-DE1F-41E1-A6E2-214E629A539D}"/>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86597237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Eight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08952"/>
            <a:ext cx="84582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41194"/>
            <a:ext cx="84582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17343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3805678"/>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437920"/>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070162"/>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id="{FCBD3762-5ECC-4CC7-8369-83E4CE556B11}"/>
              </a:ext>
            </a:extLst>
          </p:cNvPr>
          <p:cNvSpPr>
            <a:spLocks noGrp="1"/>
          </p:cNvSpPr>
          <p:nvPr>
            <p:ph sz="quarter" idx="37" hasCustomPrompt="1"/>
          </p:nvPr>
        </p:nvSpPr>
        <p:spPr>
          <a:xfrm>
            <a:off x="342900" y="570240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id="{288556A8-5617-425C-8FB4-D3F09F5556D7}"/>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id="{88D90C7C-A465-44DC-8D6E-B4C5B19BA33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id="{4AD6EDDA-7564-4343-AC70-8A7C82F623A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28151209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welv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686300" y="1276710"/>
            <a:ext cx="4114800" cy="73152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25273"/>
            <a:ext cx="41148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686300" y="2125273"/>
            <a:ext cx="4114800" cy="73152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973836"/>
            <a:ext cx="41148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686300" y="297383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6863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id="{510AB7B5-A7A8-4824-BF57-E1A4A7E78C2F}"/>
              </a:ext>
            </a:extLst>
          </p:cNvPr>
          <p:cNvSpPr>
            <a:spLocks noGrp="1"/>
          </p:cNvSpPr>
          <p:nvPr>
            <p:ph sz="quarter" idx="32" hasCustomPrompt="1"/>
          </p:nvPr>
        </p:nvSpPr>
        <p:spPr>
          <a:xfrm>
            <a:off x="46863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id="{E13DB454-3A0C-44CC-80CA-B7ECEC0F121D}"/>
              </a:ext>
            </a:extLst>
          </p:cNvPr>
          <p:cNvSpPr>
            <a:spLocks noGrp="1"/>
          </p:cNvSpPr>
          <p:nvPr>
            <p:ph sz="quarter" idx="34" hasCustomPrompt="1"/>
          </p:nvPr>
        </p:nvSpPr>
        <p:spPr>
          <a:xfrm>
            <a:off x="46863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9" name="Credit line">
            <a:extLst>
              <a:ext uri="{FF2B5EF4-FFF2-40B4-BE49-F238E27FC236}">
                <a16:creationId xmlns:a16="http://schemas.microsoft.com/office/drawing/2014/main" id="{921D1CBB-29B1-4AF0-85AC-05CEEB2E53B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2" name="Appendix Link">
            <a:extLst>
              <a:ext uri="{FF2B5EF4-FFF2-40B4-BE49-F238E27FC236}">
                <a16:creationId xmlns:a16="http://schemas.microsoft.com/office/drawing/2014/main" id="{7266FB79-AEAE-4524-B1F5-620958A3E0C9}"/>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3" name="Slide Number Placeholder">
            <a:extLst>
              <a:ext uri="{FF2B5EF4-FFF2-40B4-BE49-F238E27FC236}">
                <a16:creationId xmlns:a16="http://schemas.microsoft.com/office/drawing/2014/main" id="{0756988A-F8DB-4476-8924-C443088A44B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175718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Four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686300" y="1276710"/>
            <a:ext cx="4114800" cy="6400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99086"/>
            <a:ext cx="41148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686300" y="1999086"/>
            <a:ext cx="4114800" cy="6400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721462"/>
            <a:ext cx="41148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686300" y="2721462"/>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6863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id="{510AB7B5-A7A8-4824-BF57-E1A4A7E78C2F}"/>
              </a:ext>
            </a:extLst>
          </p:cNvPr>
          <p:cNvSpPr>
            <a:spLocks noGrp="1"/>
          </p:cNvSpPr>
          <p:nvPr>
            <p:ph sz="quarter" idx="32" hasCustomPrompt="1"/>
          </p:nvPr>
        </p:nvSpPr>
        <p:spPr>
          <a:xfrm>
            <a:off x="46863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id="{E13DB454-3A0C-44CC-80CA-B7ECEC0F121D}"/>
              </a:ext>
            </a:extLst>
          </p:cNvPr>
          <p:cNvSpPr>
            <a:spLocks noGrp="1"/>
          </p:cNvSpPr>
          <p:nvPr>
            <p:ph sz="quarter" idx="34" hasCustomPrompt="1"/>
          </p:nvPr>
        </p:nvSpPr>
        <p:spPr>
          <a:xfrm>
            <a:off x="46863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id="{192EF1EA-3FAF-446A-9BB8-CB9BA1F88BE6}"/>
              </a:ext>
            </a:extLst>
          </p:cNvPr>
          <p:cNvSpPr>
            <a:spLocks noGrp="1"/>
          </p:cNvSpPr>
          <p:nvPr>
            <p:ph sz="quarter" idx="36" hasCustomPrompt="1"/>
          </p:nvPr>
        </p:nvSpPr>
        <p:spPr>
          <a:xfrm>
            <a:off x="46863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redit line">
            <a:extLst>
              <a:ext uri="{FF2B5EF4-FFF2-40B4-BE49-F238E27FC236}">
                <a16:creationId xmlns:a16="http://schemas.microsoft.com/office/drawing/2014/main" id="{6CD893F2-2DB8-451D-8639-8F5F2762114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5" name="Appendix Link">
            <a:extLst>
              <a:ext uri="{FF2B5EF4-FFF2-40B4-BE49-F238E27FC236}">
                <a16:creationId xmlns:a16="http://schemas.microsoft.com/office/drawing/2014/main" id="{D809C3BA-82B9-44E0-9F6C-858C8328AAFC}"/>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6" name="Slide Number Placeholder">
            <a:extLst>
              <a:ext uri="{FF2B5EF4-FFF2-40B4-BE49-F238E27FC236}">
                <a16:creationId xmlns:a16="http://schemas.microsoft.com/office/drawing/2014/main" id="{33936310-BAD7-481C-9216-5D6C7F43A17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91196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ix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686300" y="1276710"/>
            <a:ext cx="4114800" cy="5486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08952"/>
            <a:ext cx="41148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686300" y="1908952"/>
            <a:ext cx="4114800" cy="54864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41194"/>
            <a:ext cx="41148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686300" y="2541194"/>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6863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id="{510AB7B5-A7A8-4824-BF57-E1A4A7E78C2F}"/>
              </a:ext>
            </a:extLst>
          </p:cNvPr>
          <p:cNvSpPr>
            <a:spLocks noGrp="1"/>
          </p:cNvSpPr>
          <p:nvPr>
            <p:ph sz="quarter" idx="32" hasCustomPrompt="1"/>
          </p:nvPr>
        </p:nvSpPr>
        <p:spPr>
          <a:xfrm>
            <a:off x="46863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id="{E13DB454-3A0C-44CC-80CA-B7ECEC0F121D}"/>
              </a:ext>
            </a:extLst>
          </p:cNvPr>
          <p:cNvSpPr>
            <a:spLocks noGrp="1"/>
          </p:cNvSpPr>
          <p:nvPr>
            <p:ph sz="quarter" idx="34" hasCustomPrompt="1"/>
          </p:nvPr>
        </p:nvSpPr>
        <p:spPr>
          <a:xfrm>
            <a:off x="46863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id="{192EF1EA-3FAF-446A-9BB8-CB9BA1F88BE6}"/>
              </a:ext>
            </a:extLst>
          </p:cNvPr>
          <p:cNvSpPr>
            <a:spLocks noGrp="1"/>
          </p:cNvSpPr>
          <p:nvPr>
            <p:ph sz="quarter" idx="36" hasCustomPrompt="1"/>
          </p:nvPr>
        </p:nvSpPr>
        <p:spPr>
          <a:xfrm>
            <a:off x="46863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id="{FCBD3762-5ECC-4CC7-8369-83E4CE556B11}"/>
              </a:ext>
            </a:extLst>
          </p:cNvPr>
          <p:cNvSpPr>
            <a:spLocks noGrp="1"/>
          </p:cNvSpPr>
          <p:nvPr>
            <p:ph sz="quarter" idx="37" hasCustomPrompt="1"/>
          </p:nvPr>
        </p:nvSpPr>
        <p:spPr>
          <a:xfrm>
            <a:off x="3429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5" name="Content Placeholder 8">
            <a:extLst>
              <a:ext uri="{FF2B5EF4-FFF2-40B4-BE49-F238E27FC236}">
                <a16:creationId xmlns:a16="http://schemas.microsoft.com/office/drawing/2014/main" id="{F2AE9C6B-E354-43E0-A168-8EB6483C4DB6}"/>
              </a:ext>
            </a:extLst>
          </p:cNvPr>
          <p:cNvSpPr>
            <a:spLocks noGrp="1"/>
          </p:cNvSpPr>
          <p:nvPr>
            <p:ph sz="quarter" idx="38" hasCustomPrompt="1"/>
          </p:nvPr>
        </p:nvSpPr>
        <p:spPr>
          <a:xfrm>
            <a:off x="46863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30" name="Credit line">
            <a:extLst>
              <a:ext uri="{FF2B5EF4-FFF2-40B4-BE49-F238E27FC236}">
                <a16:creationId xmlns:a16="http://schemas.microsoft.com/office/drawing/2014/main" id="{E6DEE64F-1259-41DA-8155-BBFE3C02BB4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32" name="Appendix Link">
            <a:extLst>
              <a:ext uri="{FF2B5EF4-FFF2-40B4-BE49-F238E27FC236}">
                <a16:creationId xmlns:a16="http://schemas.microsoft.com/office/drawing/2014/main" id="{10C461D8-1BE0-480F-AA26-691586C667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33" name="Slide Number Placeholder">
            <a:extLst>
              <a:ext uri="{FF2B5EF4-FFF2-40B4-BE49-F238E27FC236}">
                <a16:creationId xmlns:a16="http://schemas.microsoft.com/office/drawing/2014/main" id="{F6AD0209-B0AA-4B76-A44B-45BCDF04589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35802418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Text Placeholder 4">
            <a:extLst>
              <a:ext uri="{FF2B5EF4-FFF2-40B4-BE49-F238E27FC236}">
                <a16:creationId xmlns:a16="http://schemas.microsoft.com/office/drawing/2014/main" id="{08A07F9E-7E00-4897-B959-44BD34DBBEE3}"/>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744366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75EAFBA1-B136-4644-BD02-04EA0D576F3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
        <p:nvSpPr>
          <p:cNvPr id="4" name="Slide Number Placeholder">
            <a:extLst>
              <a:ext uri="{FF2B5EF4-FFF2-40B4-BE49-F238E27FC236}">
                <a16:creationId xmlns:a16="http://schemas.microsoft.com/office/drawing/2014/main" id="{5FFEB5EE-FCC3-476D-BA86-77985058168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513282"/>
          </a:xfrm>
          <a:prstGeom prst="rect">
            <a:avLst/>
          </a:prstGeom>
        </p:spPr>
        <p:txBody>
          <a:bodyPr anchor="b">
            <a:noAutofit/>
          </a:bodyPr>
          <a:lstStyle>
            <a:lvl1pPr algn="l">
              <a:lnSpc>
                <a:spcPct val="100000"/>
              </a:lnSpc>
              <a:defRPr sz="2600" b="1">
                <a:solidFill>
                  <a:schemeClr val="bg1"/>
                </a:solidFill>
              </a:defRPr>
            </a:lvl1pPr>
          </a:lstStyle>
          <a:p>
            <a:r>
              <a:rPr lang="en-US" dirty="0"/>
              <a:t>Chapter #</a:t>
            </a:r>
          </a:p>
        </p:txBody>
      </p:sp>
      <p:sp>
        <p:nvSpPr>
          <p:cNvPr id="8" name="Subtitle"/>
          <p:cNvSpPr>
            <a:spLocks noGrp="1"/>
          </p:cNvSpPr>
          <p:nvPr userDrawn="1">
            <p:ph type="subTitle" idx="1" hasCustomPrompt="1"/>
          </p:nvPr>
        </p:nvSpPr>
        <p:spPr>
          <a:xfrm>
            <a:off x="621792" y="3281532"/>
            <a:ext cx="3035808" cy="957094"/>
          </a:xfrm>
          <a:prstGeom prst="rect">
            <a:avLst/>
          </a:prstGeom>
        </p:spPr>
        <p:txBody>
          <a:bodyPr anchor="b"/>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304619"/>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4376387"/>
            <a:ext cx="3043303" cy="1348134"/>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1" name="Text Placeholder 4">
            <a:extLst>
              <a:ext uri="{FF2B5EF4-FFF2-40B4-BE49-F238E27FC236}">
                <a16:creationId xmlns:a16="http://schemas.microsoft.com/office/drawing/2014/main" id="{3B0A6DCB-6F9D-4F6F-B6BA-50445811C8CC}"/>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7" name="Content Placeholder 3">
            <a:extLst>
              <a:ext uri="{FF2B5EF4-FFF2-40B4-BE49-F238E27FC236}">
                <a16:creationId xmlns:a16="http://schemas.microsoft.com/office/drawing/2014/main" id="{8BD6B33F-C6AA-4848-9A7E-D62E929895B0}"/>
              </a:ext>
            </a:extLst>
          </p:cNvPr>
          <p:cNvSpPr>
            <a:spLocks noGrp="1"/>
          </p:cNvSpPr>
          <p:nvPr>
            <p:ph sz="quarter" idx="16" hasCustomPrompt="1"/>
          </p:nvPr>
        </p:nvSpPr>
        <p:spPr>
          <a:xfrm>
            <a:off x="342900" y="1371601"/>
            <a:ext cx="8458200" cy="4873752"/>
          </a:xfr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8" name="Return to main slide Link 2">
            <a:extLst>
              <a:ext uri="{FF2B5EF4-FFF2-40B4-BE49-F238E27FC236}">
                <a16:creationId xmlns:a16="http://schemas.microsoft.com/office/drawing/2014/main" id="{BAEE7FB3-0EAC-49B4-A473-DCB37D0E8E64}"/>
              </a:ext>
            </a:extLst>
          </p:cNvPr>
          <p:cNvSpPr>
            <a:spLocks noGrp="1"/>
          </p:cNvSpPr>
          <p:nvPr>
            <p:ph type="body" sz="quarter" idx="17" hasCustomPrompt="1"/>
          </p:nvPr>
        </p:nvSpPr>
        <p:spPr>
          <a:xfrm>
            <a:off x="3070946" y="6350211"/>
            <a:ext cx="2980944" cy="228600"/>
          </a:xfrm>
        </p:spPr>
        <p:txBody>
          <a:bodyPr anchor="ctr">
            <a:noAutofit/>
          </a:bodyPr>
          <a:lstStyle>
            <a:lvl1pPr algn="ctr">
              <a:defRPr sz="1200"/>
            </a:lvl1pPr>
          </a:lstStyle>
          <a:p>
            <a:pPr lvl="0"/>
            <a:r>
              <a:rPr lang="en-IN"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5230083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4" name="Content Placeholder 3">
            <a:extLst>
              <a:ext uri="{FF2B5EF4-FFF2-40B4-BE49-F238E27FC236}">
                <a16:creationId xmlns:a16="http://schemas.microsoft.com/office/drawing/2014/main" id="{0F99ECE4-CEB6-4518-B036-709D64B27AE0}"/>
              </a:ext>
            </a:extLst>
          </p:cNvPr>
          <p:cNvSpPr>
            <a:spLocks noGrp="1"/>
          </p:cNvSpPr>
          <p:nvPr>
            <p:ph sz="quarter" idx="16" hasCustomPrompt="1"/>
          </p:nvPr>
        </p:nvSpPr>
        <p:spPr>
          <a:xfrm>
            <a:off x="342900" y="1397001"/>
            <a:ext cx="8458200" cy="4846320"/>
          </a:xfr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8" name="Return to main slide Link 2">
            <a:extLst>
              <a:ext uri="{FF2B5EF4-FFF2-40B4-BE49-F238E27FC236}">
                <a16:creationId xmlns:a16="http://schemas.microsoft.com/office/drawing/2014/main" id="{9B134E77-CDFC-4241-959A-BAF4C2ADE209}"/>
              </a:ext>
            </a:extLst>
          </p:cNvPr>
          <p:cNvSpPr>
            <a:spLocks noGrp="1"/>
          </p:cNvSpPr>
          <p:nvPr>
            <p:ph type="body" sz="quarter" idx="17" hasCustomPrompt="1"/>
          </p:nvPr>
        </p:nvSpPr>
        <p:spPr>
          <a:xfrm>
            <a:off x="3081528" y="6337511"/>
            <a:ext cx="2980944" cy="228600"/>
          </a:xfrm>
        </p:spPr>
        <p:txBody>
          <a:bodyPr anchor="ctr">
            <a:noAutofit/>
          </a:bodyPr>
          <a:lstStyle>
            <a:lvl1pPr algn="ctr">
              <a:defRPr sz="1200"/>
            </a:lvl1pPr>
          </a:lstStyle>
          <a:p>
            <a:pPr lvl="0"/>
            <a:r>
              <a:rPr lang="en-IN" dirty="0"/>
              <a:t>Return to parent-slide containing images.</a:t>
            </a:r>
          </a:p>
        </p:txBody>
      </p:sp>
      <p:sp>
        <p:nvSpPr>
          <p:cNvPr id="7" name="Slide Number Placeholder">
            <a:extLst>
              <a:ext uri="{FF2B5EF4-FFF2-40B4-BE49-F238E27FC236}">
                <a16:creationId xmlns:a16="http://schemas.microsoft.com/office/drawing/2014/main" id="{37CCC8AF-E2D7-4902-AC6A-F8FFFAB3B983}"/>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68234"/>
            <a:ext cx="2980944" cy="228600"/>
          </a:xfrm>
          <a:prstGeom prst="rect">
            <a:avLst/>
          </a:prstGeom>
        </p:spPr>
        <p:txBody>
          <a:bodyPr vert="horz" lIns="91440" tIns="45720" rIns="91440" bIns="45720" rtlCol="0" anchor="ctr">
            <a:noAutofit/>
          </a:bodyPr>
          <a:lstStyle>
            <a:lvl1pPr algn="ctr">
              <a:defRPr lang="en-US" sz="1200" dirty="0"/>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397001"/>
            <a:ext cx="4078224" cy="393192"/>
          </a:xfrm>
        </p:spPr>
        <p:txBody>
          <a:bodyPr>
            <a:noAutofit/>
          </a:bodyPr>
          <a:lstStyle>
            <a:lvl1pPr>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397001"/>
            <a:ext cx="4078224" cy="393192"/>
          </a:xfrm>
        </p:spPr>
        <p:txBody>
          <a:bodyPr>
            <a:noAutofit/>
          </a:bodyPr>
          <a:lstStyle>
            <a:lvl1pPr>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a:lvl1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37511"/>
            <a:ext cx="2980944" cy="228600"/>
          </a:xfrm>
        </p:spPr>
        <p:txBody>
          <a:bodyPr anchor="ctr">
            <a:noAutofit/>
          </a:bodyPr>
          <a:lstStyle>
            <a:lvl1pPr algn="ctr">
              <a:defRPr sz="1200"/>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00A4DBBD-DCA1-4207-8DB2-FBD5FBA1D0D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FFF00"/>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D8F3EC5-73E8-440D-847C-1D4591FE0928}"/>
              </a:ext>
            </a:extLst>
          </p:cNvPr>
          <p:cNvSpPr txBox="1"/>
          <p:nvPr userDrawn="1"/>
        </p:nvSpPr>
        <p:spPr>
          <a:xfrm>
            <a:off x="1380928" y="20320"/>
            <a:ext cx="6382144" cy="461665"/>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INSTRUCTION NOTES</a:t>
            </a:r>
            <a:endParaRPr lang="en-IN" sz="2400" b="1" dirty="0">
              <a:solidFill>
                <a:srgbClr val="0070C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493F5A8-6BC8-45A9-B853-99DFBE6F50C5}"/>
              </a:ext>
            </a:extLst>
          </p:cNvPr>
          <p:cNvSpPr txBox="1"/>
          <p:nvPr userDrawn="1"/>
        </p:nvSpPr>
        <p:spPr>
          <a:xfrm>
            <a:off x="0" y="457200"/>
            <a:ext cx="9144000" cy="6400800"/>
          </a:xfrm>
          <a:prstGeom prst="rect">
            <a:avLst/>
          </a:prstGeom>
          <a:solidFill>
            <a:schemeClr val="accent4">
              <a:lumMod val="40000"/>
              <a:lumOff val="60000"/>
            </a:schemeClr>
          </a:solidFill>
        </p:spPr>
        <p:txBody>
          <a:bodyPr wrap="square" rtlCol="0">
            <a:noAutofit/>
          </a:bodyPr>
          <a:lstStyle/>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Fix copyright year in Opener slide.</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Use Sans Serif font. (For engineering and chemistry titles Times New Roman font to be used.)</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all texts in Placeholders as per order.</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all images, tables, and equations without placeholder.</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credit text just after images.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all tables and equations in editable format if possible.</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Break texts to separate placeholder, if equations uses between them.</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color contrast ratio, it should need to pass 4.5:1 (AA standard)</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alt-text as provided, if any images missing make a note. No need to set alt-text for editable table and equations.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all images alt-text field. There should be alt-text or blank. Set decorative those images, which are listed in alt-text list.</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Appendix slide for Long descriptions and link properly with its parent image. Appendix should be in other section and hidden.</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Strictly avoid equation editor.</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outline view for proper order of texts.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Fix all text language to US English. Fix other language, if instructed.</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Accessibility checker and if there is any known errors.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Metadata of files as instructed.</a:t>
            </a:r>
          </a:p>
          <a:p>
            <a:pPr marL="342900" marR="0" lvl="0" indent="-342900" algn="l" defTabSz="914400" rtl="0" eaLnBrk="1" fontAlgn="auto" latinLnBrk="0" hangingPunct="1">
              <a:lnSpc>
                <a:spcPct val="100000"/>
              </a:lnSpc>
              <a:spcBef>
                <a:spcPts val="500"/>
              </a:spcBef>
              <a:spcAft>
                <a:spcPts val="0"/>
              </a:spcAft>
              <a:buClrTx/>
              <a:buSzTx/>
              <a:buFont typeface="+mj-lt"/>
              <a:buAutoNum type="arabicPeriod"/>
              <a:tabLst/>
              <a:defRPr/>
            </a:pPr>
            <a:r>
              <a:rPr lang="en-US" sz="1500" dirty="0">
                <a:latin typeface="Arial" panose="020B0604020202020204" pitchFamily="34" charset="0"/>
                <a:cs typeface="Arial" panose="020B0604020202020204" pitchFamily="34" charset="0"/>
              </a:rPr>
              <a:t>Recheck all, before pass to next step.</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Be sure before pass to next step, all the instructions are followed.</a:t>
            </a:r>
          </a:p>
          <a:p>
            <a:pPr marL="0" lvl="0" indent="0" algn="ctr">
              <a:lnSpc>
                <a:spcPct val="100000"/>
              </a:lnSpc>
              <a:spcBef>
                <a:spcPts val="1200"/>
              </a:spcBef>
              <a:spcAft>
                <a:spcPts val="0"/>
              </a:spcAft>
              <a:buFont typeface="+mj-lt"/>
              <a:buNone/>
            </a:pPr>
            <a:r>
              <a:rPr lang="en-US" sz="1500" b="1" dirty="0">
                <a:latin typeface="Arial" panose="020B0604020202020204" pitchFamily="34" charset="0"/>
                <a:cs typeface="Arial" panose="020B0604020202020204" pitchFamily="34" charset="0"/>
              </a:rPr>
              <a:t>&lt;&lt; PLEASE REMOVE THIS SLIDE AFTER FINALIZE THE CHAPTER &gt;&gt;</a:t>
            </a:r>
          </a:p>
        </p:txBody>
      </p:sp>
    </p:spTree>
    <p:extLst>
      <p:ext uri="{BB962C8B-B14F-4D97-AF65-F5344CB8AC3E}">
        <p14:creationId xmlns:p14="http://schemas.microsoft.com/office/powerpoint/2010/main" val="297681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hasCustomPrompt="1"/>
          </p:nvPr>
        </p:nvSpPr>
        <p:spPr>
          <a:xfrm>
            <a:off x="777240" y="2691271"/>
            <a:ext cx="4297680" cy="576185"/>
          </a:xfrm>
          <a:prstGeom prst="rect">
            <a:avLst/>
          </a:prstGeom>
        </p:spPr>
        <p:txBody>
          <a:bodyPr anchor="t">
            <a:noAutofit/>
          </a:bodyPr>
          <a:lstStyle>
            <a:lvl1pPr algn="l">
              <a:lnSpc>
                <a:spcPct val="100000"/>
              </a:lnSpc>
              <a:defRPr sz="2600" b="1">
                <a:solidFill>
                  <a:schemeClr val="bg1"/>
                </a:solidFill>
              </a:defRPr>
            </a:lvl1pPr>
          </a:lstStyle>
          <a:p>
            <a:r>
              <a:rPr lang="en-US" dirty="0"/>
              <a:t>Chapter #</a:t>
            </a:r>
          </a:p>
        </p:txBody>
      </p:sp>
      <p:sp>
        <p:nvSpPr>
          <p:cNvPr id="3" name="Subtitle"/>
          <p:cNvSpPr>
            <a:spLocks noGrp="1"/>
          </p:cNvSpPr>
          <p:nvPr>
            <p:ph type="subTitle" idx="1" hasCustomPrompt="1"/>
          </p:nvPr>
        </p:nvSpPr>
        <p:spPr>
          <a:xfrm>
            <a:off x="782057" y="3525088"/>
            <a:ext cx="5513639" cy="979282"/>
          </a:xfrm>
          <a:prstGeom prst="rect">
            <a:avLst/>
          </a:prstGeom>
        </p:spPr>
        <p:txBody>
          <a:bodyPr anchor="b"/>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hasCustomPrompt="1"/>
          </p:nvPr>
        </p:nvSpPr>
        <p:spPr>
          <a:xfrm>
            <a:off x="777240" y="4718304"/>
            <a:ext cx="4443413" cy="1283104"/>
          </a:xfrm>
          <a:prstGeom prst="rect">
            <a:avLst/>
          </a:prstGeom>
        </p:spPr>
        <p:txBody>
          <a:bodyPr/>
          <a:lstStyle>
            <a:lvl1pPr>
              <a:spcBef>
                <a:spcPts val="0"/>
              </a:spcBef>
              <a:defRPr sz="18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14" name="Text Placeholder 4">
            <a:extLst>
              <a:ext uri="{FF2B5EF4-FFF2-40B4-BE49-F238E27FC236}">
                <a16:creationId xmlns:a16="http://schemas.microsoft.com/office/drawing/2014/main" id="{2170D5CB-0D03-4C4A-BFC9-9923AD1D35C5}"/>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hasCustomPrompt="1"/>
          </p:nvPr>
        </p:nvSpPr>
        <p:spPr>
          <a:xfrm>
            <a:off x="567378" y="2320032"/>
            <a:ext cx="5223822" cy="549295"/>
          </a:xfrm>
          <a:prstGeom prst="rect">
            <a:avLst/>
          </a:prstGeom>
        </p:spPr>
        <p:txBody>
          <a:bodyPr anchor="t">
            <a:noAutofit/>
          </a:bodyPr>
          <a:lstStyle>
            <a:lvl1pPr algn="l">
              <a:lnSpc>
                <a:spcPct val="100000"/>
              </a:lnSpc>
              <a:defRPr sz="2600" b="1">
                <a:solidFill>
                  <a:schemeClr val="bg1"/>
                </a:solidFill>
              </a:defRPr>
            </a:lvl1pPr>
          </a:lstStyle>
          <a:p>
            <a:r>
              <a:rPr lang="en-US" dirty="0"/>
              <a:t>Chapter #</a:t>
            </a:r>
          </a:p>
        </p:txBody>
      </p:sp>
      <p:sp>
        <p:nvSpPr>
          <p:cNvPr id="3" name="Subtitle"/>
          <p:cNvSpPr>
            <a:spLocks noGrp="1"/>
          </p:cNvSpPr>
          <p:nvPr userDrawn="1">
            <p:ph type="subTitle" idx="1" hasCustomPrompt="1"/>
          </p:nvPr>
        </p:nvSpPr>
        <p:spPr>
          <a:xfrm>
            <a:off x="567378" y="3247693"/>
            <a:ext cx="5644236" cy="1279162"/>
          </a:xfrm>
          <a:prstGeom prst="rect">
            <a:avLst/>
          </a:prstGeom>
        </p:spPr>
        <p:txBody>
          <a:bodyPr anchor="b"/>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hasCustomPrompt="1"/>
          </p:nvPr>
        </p:nvSpPr>
        <p:spPr>
          <a:xfrm>
            <a:off x="567378" y="4770769"/>
            <a:ext cx="4443413" cy="1279151"/>
          </a:xfrm>
          <a:prstGeom prst="rect">
            <a:avLst/>
          </a:prstGeom>
        </p:spPr>
        <p:txBody>
          <a:bodyPr/>
          <a:lstStyle>
            <a:lvl1pPr>
              <a:spcBef>
                <a:spcPts val="0"/>
              </a:spcBef>
              <a:defRPr sz="18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10" name="Text Placeholder 4">
            <a:extLst>
              <a:ext uri="{FF2B5EF4-FFF2-40B4-BE49-F238E27FC236}">
                <a16:creationId xmlns:a16="http://schemas.microsoft.com/office/drawing/2014/main" id="{82576527-CE03-41D2-AE4B-BA146BC6180F}"/>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n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7" name="Credit line">
            <a:extLst>
              <a:ext uri="{FF2B5EF4-FFF2-40B4-BE49-F238E27FC236}">
                <a16:creationId xmlns:a16="http://schemas.microsoft.com/office/drawing/2014/main" id="{DC5F74A8-3DBB-43E2-AEB1-B8D6F0E02D24}"/>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8" name="Appendix Link">
            <a:extLst>
              <a:ext uri="{FF2B5EF4-FFF2-40B4-BE49-F238E27FC236}">
                <a16:creationId xmlns:a16="http://schemas.microsoft.com/office/drawing/2014/main" id="{9E42DD00-D3A0-49C1-B804-0FA8773ED33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Slide Number Placeholder">
            <a:extLst>
              <a:ext uri="{FF2B5EF4-FFF2-40B4-BE49-F238E27FC236}">
                <a16:creationId xmlns:a16="http://schemas.microsoft.com/office/drawing/2014/main" id="{359E2559-6DDB-4590-804E-FD84D7E50952}"/>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74728449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Vertic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23774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873606"/>
            <a:ext cx="8458200" cy="23774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id="{86833EA1-1388-4093-B646-207F3BD9BD5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id="{A2E2B415-C68F-4A1B-839A-5499ADD16C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id="{90391B14-3F86-4388-B43F-6C270A673CA4}"/>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97612937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686300" y="1276710"/>
            <a:ext cx="41148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0" name="Appendix Link">
            <a:extLst>
              <a:ext uri="{FF2B5EF4-FFF2-40B4-BE49-F238E27FC236}">
                <a16:creationId xmlns:a16="http://schemas.microsoft.com/office/drawing/2014/main" id="{38C03353-129A-498A-99BD-29531E469E6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Credit line">
            <a:extLst>
              <a:ext uri="{FF2B5EF4-FFF2-40B4-BE49-F238E27FC236}">
                <a16:creationId xmlns:a16="http://schemas.microsoft.com/office/drawing/2014/main" id="{D8DA1E33-7359-4325-8347-1A00C53B390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id="{CBB60AD9-A193-4A23-938A-7EB502133F92}"/>
              </a:ext>
            </a:extLst>
          </p:cNvPr>
          <p:cNvSpPr>
            <a:spLocks noGrp="1"/>
          </p:cNvSpPr>
          <p:nvPr>
            <p:ph type="body" sz="quarter" idx="41"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id="{DD5AE94C-F435-408B-A12A-19FA625C7E9E}"/>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818962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wo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54864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6057900" y="1276710"/>
            <a:ext cx="27432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id="{33E56411-4D74-4E59-988F-824D73D7ED5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id="{C343391A-6F54-499B-8E7B-931C81724AD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id="{F7F8C21D-990F-455D-8166-0216DFA075F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340627760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hre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2926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4422246"/>
            <a:ext cx="5486400" cy="182880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6057900" y="4422246"/>
            <a:ext cx="2743200" cy="182880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id="{19B85432-114E-4940-9372-B7719E3F55F1}"/>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2" name="Appendix Link">
            <a:extLst>
              <a:ext uri="{FF2B5EF4-FFF2-40B4-BE49-F238E27FC236}">
                <a16:creationId xmlns:a16="http://schemas.microsoft.com/office/drawing/2014/main" id="{2807A760-EC1A-49F0-BF94-106C8F4B0B6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4" name="Slide Number Placeholder">
            <a:extLst>
              <a:ext uri="{FF2B5EF4-FFF2-40B4-BE49-F238E27FC236}">
                <a16:creationId xmlns:a16="http://schemas.microsoft.com/office/drawing/2014/main" id="{DAA3E3D9-773E-47E2-B16B-C074BAE621A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339048399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MGH Yellow Line">
            <a:extLst>
              <a:ext uri="{FF2B5EF4-FFF2-40B4-BE49-F238E27FC236}">
                <a16:creationId xmlns:a16="http://schemas.microsoft.com/office/drawing/2014/main" id="{F5F4B5C5-A851-4CBC-ABD2-6BA0C3D159BE}"/>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hort Copyright">
            <a:extLst>
              <a:ext uri="{FF2B5EF4-FFF2-40B4-BE49-F238E27FC236}">
                <a16:creationId xmlns:a16="http://schemas.microsoft.com/office/drawing/2014/main" id="{8D6646AD-98E6-4A83-9941-472F70696193}"/>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15" r:id="rId1"/>
    <p:sldLayoutId id="2147483710" r:id="rId2"/>
    <p:sldLayoutId id="2147483716" r:id="rId3"/>
    <p:sldLayoutId id="2147483714" r:id="rId4"/>
    <p:sldLayoutId id="2147483713" r:id="rId5"/>
    <p:sldLayoutId id="2147483712" r:id="rId6"/>
    <p:sldLayoutId id="2147483711" r:id="rId7"/>
    <p:sldLayoutId id="2147483708" r:id="rId8"/>
    <p:sldLayoutId id="2147483707" r:id="rId9"/>
    <p:sldLayoutId id="2147483709" r:id="rId10"/>
    <p:sldLayoutId id="2147483706" r:id="rId11"/>
    <p:sldLayoutId id="2147483705" r:id="rId12"/>
  </p:sldLayoutIdLst>
  <p:hf hdr="0" ftr="0" dt="0"/>
  <p:txStyles>
    <p:titleStyle>
      <a:lvl1pPr algn="l" defTabSz="914400" rtl="0" eaLnBrk="1" latinLnBrk="0" hangingPunct="1">
        <a:lnSpc>
          <a:spcPct val="90000"/>
        </a:lnSpc>
        <a:spcBef>
          <a:spcPct val="0"/>
        </a:spcBef>
        <a:buNone/>
        <a:defRPr sz="2400" b="1" i="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i="1"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i="1"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i="1"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Autofit/>
          </a:bodyPr>
          <a:lstStyle/>
          <a:p>
            <a:r>
              <a:rPr lang="en-US" dirty="0"/>
              <a:t>Title goes here</a:t>
            </a:r>
          </a:p>
        </p:txBody>
      </p:sp>
      <p:sp>
        <p:nvSpPr>
          <p:cNvPr id="12" name="Slide Number Placeholder">
            <a:extLst>
              <a:ext uri="{FF2B5EF4-FFF2-40B4-BE49-F238E27FC236}">
                <a16:creationId xmlns:a16="http://schemas.microsoft.com/office/drawing/2014/main" id="{19EE2D17-5247-41B2-8D9A-80CD839F81C4}"/>
              </a:ext>
            </a:extLst>
          </p:cNvPr>
          <p:cNvSpPr>
            <a:spLocks noGrp="1"/>
          </p:cNvSpPr>
          <p:nvPr>
            <p:ph type="sldNum" sz="quarter" idx="4"/>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
        <p:nvSpPr>
          <p:cNvPr id="14" name="Short Copyright">
            <a:extLst>
              <a:ext uri="{FF2B5EF4-FFF2-40B4-BE49-F238E27FC236}">
                <a16:creationId xmlns:a16="http://schemas.microsoft.com/office/drawing/2014/main" id="{C3A11985-F038-4B0F-B56A-55E9C75285BB}"/>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0" r:id="rId3"/>
  </p:sldLayoutIdLst>
  <p:hf hdr="0" ftr="0" dt="0"/>
  <p:txStyles>
    <p:titleStyle>
      <a:lvl1pPr algn="l" defTabSz="914400" rtl="0" eaLnBrk="1" latinLnBrk="0" hangingPunct="1">
        <a:lnSpc>
          <a:spcPct val="10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a:t>
            </a:r>
            <a:r>
              <a:rPr lang="en-US" dirty="0" err="1"/>
              <a:t>levelt</a:t>
            </a:r>
            <a:endParaRPr lang="en-US" dirty="0"/>
          </a:p>
          <a:p>
            <a:pPr lvl="2"/>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a:extLst>
              <a:ext uri="{FF2B5EF4-FFF2-40B4-BE49-F238E27FC236}">
                <a16:creationId xmlns:a16="http://schemas.microsoft.com/office/drawing/2014/main" id="{4B7358F1-75CE-4C36-99A4-9357D330ECB8}"/>
              </a:ext>
            </a:extLst>
          </p:cNvPr>
          <p:cNvSpPr>
            <a:spLocks noGrp="1"/>
          </p:cNvSpPr>
          <p:nvPr>
            <p:ph type="sldNum" sz="quarter" idx="4"/>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
        <p:nvSpPr>
          <p:cNvPr id="7" name="Short Copyright">
            <a:extLst>
              <a:ext uri="{FF2B5EF4-FFF2-40B4-BE49-F238E27FC236}">
                <a16:creationId xmlns:a16="http://schemas.microsoft.com/office/drawing/2014/main" id="{C7CA1D53-EE2E-4162-829B-CBBE6CF30BFE}"/>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ft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E9310-D4F7-487A-B53C-DF9BD4F07CC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6B31A2-25AA-494E-9270-697B776D78A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69814370"/>
      </p:ext>
    </p:extLst>
  </p:cSld>
  <p:clrMap bg1="lt1" tx1="dk1" bg2="lt2" tx2="dk2" accent1="accent1" accent2="accent2" accent3="accent3" accent4="accent4" accent5="accent5" accent6="accent6" hlink="hlink" folHlink="folHlink"/>
  <p:sldLayoutIdLst>
    <p:sldLayoutId id="214748371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slide" Target="slide50.xml"/></Relationships>
</file>

<file path=ppt/slides/_rels/slide1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slide" Target="slide50.xml"/></Relationships>
</file>

<file path=ppt/slides/_rels/slide15.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slide" Target="slide50.xml"/></Relationships>
</file>

<file path=ppt/slides/_rels/slide16.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3.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5.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9.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A0BD-B611-4B0D-8438-53F61F56333A}"/>
              </a:ext>
            </a:extLst>
          </p:cNvPr>
          <p:cNvSpPr>
            <a:spLocks noGrp="1"/>
          </p:cNvSpPr>
          <p:nvPr>
            <p:ph type="ctrTitle"/>
          </p:nvPr>
        </p:nvSpPr>
        <p:spPr/>
        <p:txBody>
          <a:bodyPr/>
          <a:lstStyle/>
          <a:p>
            <a:r>
              <a:rPr lang="en-US" noProof="0" dirty="0"/>
              <a:t>Chapter 06</a:t>
            </a:r>
            <a:endParaRPr lang="en-US" noProof="0" dirty="0">
              <a:latin typeface="+mj-lt"/>
            </a:endParaRPr>
          </a:p>
        </p:txBody>
      </p:sp>
      <p:sp>
        <p:nvSpPr>
          <p:cNvPr id="3" name="Subtitle 2">
            <a:extLst>
              <a:ext uri="{FF2B5EF4-FFF2-40B4-BE49-F238E27FC236}">
                <a16:creationId xmlns:a16="http://schemas.microsoft.com/office/drawing/2014/main" id="{60D8F4ED-BF02-4F3D-9DF1-83E8B674304D}"/>
              </a:ext>
            </a:extLst>
          </p:cNvPr>
          <p:cNvSpPr>
            <a:spLocks noGrp="1"/>
          </p:cNvSpPr>
          <p:nvPr>
            <p:ph type="subTitle" idx="1"/>
          </p:nvPr>
        </p:nvSpPr>
        <p:spPr>
          <a:xfrm>
            <a:off x="621792" y="3281532"/>
            <a:ext cx="3200400" cy="957094"/>
          </a:xfrm>
        </p:spPr>
        <p:txBody>
          <a:bodyPr/>
          <a:lstStyle/>
          <a:p>
            <a:pPr eaLnBrk="0" hangingPunct="0">
              <a:spcBef>
                <a:spcPct val="20000"/>
              </a:spcBef>
            </a:pPr>
            <a:r>
              <a:rPr lang="en-US" sz="2400" dirty="0">
                <a:latin typeface="+mj-lt"/>
                <a:cs typeface="Helvetica" pitchFamily="34" charset="0"/>
              </a:rPr>
              <a:t>Connecting Devices And Virtual LANs</a:t>
            </a:r>
          </a:p>
        </p:txBody>
      </p:sp>
      <p:sp>
        <p:nvSpPr>
          <p:cNvPr id="4" name="Text Placeholder 3">
            <a:extLst>
              <a:ext uri="{FF2B5EF4-FFF2-40B4-BE49-F238E27FC236}">
                <a16:creationId xmlns:a16="http://schemas.microsoft.com/office/drawing/2014/main" id="{23E53CB3-A898-4097-BEA0-50B0BE0D68C1}"/>
              </a:ext>
            </a:extLst>
          </p:cNvPr>
          <p:cNvSpPr>
            <a:spLocks noGrp="1"/>
          </p:cNvSpPr>
          <p:nvPr>
            <p:ph type="body" sz="quarter" idx="10"/>
          </p:nvPr>
        </p:nvSpPr>
        <p:spPr>
          <a:xfrm>
            <a:off x="621791" y="4376387"/>
            <a:ext cx="3043303" cy="1362676"/>
          </a:xfrm>
        </p:spPr>
        <p:txBody>
          <a:bodyPr/>
          <a:lstStyle/>
          <a:p>
            <a:r>
              <a:rPr lang="en-US" sz="1800" b="0" noProof="0" dirty="0">
                <a:latin typeface="+mj-lt"/>
                <a:cs typeface="Helvetica" pitchFamily="34" charset="0"/>
              </a:rPr>
              <a:t>Data Communications and Networking, With TCP/IP protocol suite</a:t>
            </a:r>
            <a:br>
              <a:rPr lang="en-US" sz="1800" b="0" noProof="0" dirty="0">
                <a:latin typeface="+mj-lt"/>
                <a:cs typeface="Helvetica" pitchFamily="34" charset="0"/>
              </a:rPr>
            </a:br>
            <a:r>
              <a:rPr lang="en-US" sz="1800" b="0" noProof="0" dirty="0">
                <a:latin typeface="+mj-lt"/>
                <a:cs typeface="Helvetica" pitchFamily="34" charset="0"/>
              </a:rPr>
              <a:t>Sixth Edition</a:t>
            </a:r>
          </a:p>
          <a:p>
            <a:r>
              <a:rPr lang="en-US" sz="1800" b="0" noProof="0" dirty="0">
                <a:latin typeface="+mj-lt"/>
                <a:cs typeface="Helvetica" pitchFamily="34" charset="0"/>
              </a:rPr>
              <a:t>Behrouz A. </a:t>
            </a:r>
            <a:r>
              <a:rPr lang="en-US" sz="1800" b="0" noProof="0" dirty="0" err="1">
                <a:latin typeface="+mj-lt"/>
                <a:cs typeface="Helvetica" pitchFamily="34" charset="0"/>
              </a:rPr>
              <a:t>Forouzan</a:t>
            </a:r>
            <a:endParaRPr lang="en-US" sz="1800" b="0" noProof="0" dirty="0">
              <a:latin typeface="+mj-lt"/>
              <a:cs typeface="Helvetica" pitchFamily="34" charset="0"/>
            </a:endParaRPr>
          </a:p>
        </p:txBody>
      </p:sp>
      <p:sp>
        <p:nvSpPr>
          <p:cNvPr id="8" name="Text Placeholder 5">
            <a:extLst>
              <a:ext uri="{FF2B5EF4-FFF2-40B4-BE49-F238E27FC236}">
                <a16:creationId xmlns:a16="http://schemas.microsoft.com/office/drawing/2014/main" id="{93006839-73B9-4774-88BA-75CE9CFCF447}"/>
              </a:ext>
            </a:extLst>
          </p:cNvPr>
          <p:cNvSpPr>
            <a:spLocks noGrp="1"/>
          </p:cNvSpPr>
          <p:nvPr>
            <p:ph type="body" sz="quarter" idx="13"/>
          </p:nvPr>
        </p:nvSpPr>
        <p:spPr/>
        <p:txBody>
          <a:bodyPr/>
          <a:lstStyle/>
          <a:p>
            <a:pPr defTabSz="457200">
              <a:spcBef>
                <a:spcPct val="20000"/>
              </a:spcBef>
              <a:defRPr/>
            </a:pPr>
            <a:r>
              <a:rPr lang="en-US" noProof="0" dirty="0"/>
              <a:t>© 2022 McGraw Hill, LLC. All rights reserved. Authorized only for instructor use in the classroom.</a:t>
            </a:r>
          </a:p>
          <a:p>
            <a:pPr defTabSz="457200">
              <a:spcBef>
                <a:spcPct val="20000"/>
              </a:spcBef>
              <a:defRPr/>
            </a:pPr>
            <a:r>
              <a:rPr lang="en-US" noProof="0" dirty="0"/>
              <a:t>No reproduction or further distribution permitted without the prior written consent of McGraw Hill, LLC.</a:t>
            </a:r>
          </a:p>
        </p:txBody>
      </p:sp>
      <p:sp>
        <p:nvSpPr>
          <p:cNvPr id="6" name="Picture Placeholder 5">
            <a:extLst>
              <a:ext uri="{FF2B5EF4-FFF2-40B4-BE49-F238E27FC236}">
                <a16:creationId xmlns:a16="http://schemas.microsoft.com/office/drawing/2014/main" id="{08680F54-7272-6526-364F-AA056AAD0FFA}"/>
              </a:ext>
            </a:extLst>
          </p:cNvPr>
          <p:cNvSpPr>
            <a:spLocks noGrp="1"/>
          </p:cNvSpPr>
          <p:nvPr>
            <p:ph type="pic" sz="quarter" idx="11"/>
          </p:nvPr>
        </p:nvSpPr>
        <p:spPr/>
      </p:sp>
      <p:pic>
        <p:nvPicPr>
          <p:cNvPr id="9" name="Picture 8" descr="A picture containing text, book&#10;&#10;Description automatically generated">
            <a:extLst>
              <a:ext uri="{FF2B5EF4-FFF2-40B4-BE49-F238E27FC236}">
                <a16:creationId xmlns:a16="http://schemas.microsoft.com/office/drawing/2014/main" id="{C6B2C9F4-4921-03E4-B9ED-D919B37B34E8}"/>
              </a:ext>
            </a:extLst>
          </p:cNvPr>
          <p:cNvPicPr>
            <a:picLocks noGrp="1" noChangeAspect="1"/>
          </p:cNvPicPr>
          <p:nvPr/>
        </p:nvPicPr>
        <p:blipFill>
          <a:blip r:embed="rId3"/>
          <a:srcRect t="5728" b="5728"/>
          <a:stretch>
            <a:fillRect/>
          </a:stretch>
        </p:blipFill>
        <p:spPr>
          <a:xfrm>
            <a:off x="4569271" y="1441518"/>
            <a:ext cx="4229100" cy="4976453"/>
          </a:xfrm>
          <a:prstGeom prst="rect">
            <a:avLst/>
          </a:prstGeom>
        </p:spPr>
      </p:pic>
    </p:spTree>
    <p:extLst>
      <p:ext uri="{BB962C8B-B14F-4D97-AF65-F5344CB8AC3E}">
        <p14:creationId xmlns:p14="http://schemas.microsoft.com/office/powerpoint/2010/main" val="327089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Transparent Switches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A transparent switch is a switch in which the stations are completely unaware of the switch’s existence. If a switch is added or deleted from the system, reconfiguration of the stations is unnecessary.</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74874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6.4 Learning switch</a:t>
            </a:r>
          </a:p>
        </p:txBody>
      </p:sp>
      <p:pic>
        <p:nvPicPr>
          <p:cNvPr id="10" name="Picture 2" descr="An illustration depicts learning switch.">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696346" y="1174243"/>
            <a:ext cx="7751307" cy="500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99577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36D-B7F3-495A-BAE3-AA26430CBB57}"/>
              </a:ext>
            </a:extLst>
          </p:cNvPr>
          <p:cNvSpPr>
            <a:spLocks noGrp="1"/>
          </p:cNvSpPr>
          <p:nvPr>
            <p:ph type="title"/>
          </p:nvPr>
        </p:nvSpPr>
        <p:spPr/>
        <p:txBody>
          <a:bodyPr/>
          <a:lstStyle/>
          <a:p>
            <a:r>
              <a:rPr lang="en-US" dirty="0"/>
              <a:t>Figure 6.5 Loop problem in a learning switch (Part a)</a:t>
            </a:r>
          </a:p>
        </p:txBody>
      </p:sp>
      <p:sp>
        <p:nvSpPr>
          <p:cNvPr id="3" name="Content Placeholder 2">
            <a:extLst>
              <a:ext uri="{FF2B5EF4-FFF2-40B4-BE49-F238E27FC236}">
                <a16:creationId xmlns:a16="http://schemas.microsoft.com/office/drawing/2014/main" id="{63608B41-2B8A-4DFF-89FA-C2D5A9ABD16D}"/>
              </a:ext>
            </a:extLst>
          </p:cNvPr>
          <p:cNvSpPr>
            <a:spLocks noGrp="1"/>
          </p:cNvSpPr>
          <p:nvPr>
            <p:ph sz="quarter" idx="11"/>
          </p:nvPr>
        </p:nvSpPr>
        <p:spPr>
          <a:xfrm>
            <a:off x="342900" y="1276710"/>
            <a:ext cx="8458200" cy="460650"/>
          </a:xfrm>
        </p:spPr>
        <p:txBody>
          <a:bodyPr/>
          <a:lstStyle/>
          <a:p>
            <a:pPr algn="ctr"/>
            <a:r>
              <a:rPr lang="en-US" b="1" i="0" dirty="0">
                <a:solidFill>
                  <a:srgbClr val="C00000"/>
                </a:solidFill>
              </a:rPr>
              <a:t>a. Station A sends a frame to station D</a:t>
            </a:r>
            <a:endParaRPr lang="en-US" b="1" dirty="0">
              <a:solidFill>
                <a:srgbClr val="C00000"/>
              </a:solidFill>
            </a:endParaRPr>
          </a:p>
        </p:txBody>
      </p:sp>
      <p:pic>
        <p:nvPicPr>
          <p:cNvPr id="7" name="Picture 3" descr="The part a illustration depict the looping problem in learning switch.">
            <a:extLst>
              <a:ext uri="{FF2B5EF4-FFF2-40B4-BE49-F238E27FC236}">
                <a16:creationId xmlns:a16="http://schemas.microsoft.com/office/drawing/2014/main" id="{E3DE4EBC-95ED-4A71-BBF8-EB8F8C2D07E5}"/>
              </a:ext>
            </a:extLst>
          </p:cNvPr>
          <p:cNvPicPr>
            <a:picLocks noChangeAspect="1" noChangeArrowheads="1"/>
          </p:cNvPicPr>
          <p:nvPr/>
        </p:nvPicPr>
        <p:blipFill rotWithShape="1">
          <a:blip r:embed="rId2"/>
          <a:srcRect l="-1" t="3374" r="51310" b="52433"/>
          <a:stretch/>
        </p:blipFill>
        <p:spPr bwMode="auto">
          <a:xfrm>
            <a:off x="1828800" y="1809784"/>
            <a:ext cx="5486400" cy="44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a:extLst>
              <a:ext uri="{FF2B5EF4-FFF2-40B4-BE49-F238E27FC236}">
                <a16:creationId xmlns:a16="http://schemas.microsoft.com/office/drawing/2014/main" id="{9673F27B-FCD7-4AE2-9E04-B41E14D840CA}"/>
              </a:ext>
            </a:extLst>
          </p:cNvPr>
          <p:cNvSpPr>
            <a:spLocks noGrp="1"/>
          </p:cNvSpPr>
          <p:nvPr>
            <p:ph type="body" sz="quarter" idx="40"/>
          </p:nvPr>
        </p:nvSpPr>
        <p:spPr/>
        <p:txBody>
          <a:bodyPr/>
          <a:lstStyle/>
          <a:p>
            <a:r>
              <a:rPr lang="en-US" dirty="0">
                <a:hlinkClick r:id="rId3" action="ppaction://hlinksldjump"/>
              </a:rPr>
              <a:t>Access the text alternative for slide images.</a:t>
            </a:r>
          </a:p>
        </p:txBody>
      </p:sp>
      <p:sp>
        <p:nvSpPr>
          <p:cNvPr id="6" name="Slide Number Placeholder 5">
            <a:extLst>
              <a:ext uri="{FF2B5EF4-FFF2-40B4-BE49-F238E27FC236}">
                <a16:creationId xmlns:a16="http://schemas.microsoft.com/office/drawing/2014/main" id="{33A87D83-B027-43DE-A093-9AB6AEB78A9A}"/>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270051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36D-B7F3-495A-BAE3-AA26430CBB57}"/>
              </a:ext>
            </a:extLst>
          </p:cNvPr>
          <p:cNvSpPr>
            <a:spLocks noGrp="1"/>
          </p:cNvSpPr>
          <p:nvPr>
            <p:ph type="title"/>
          </p:nvPr>
        </p:nvSpPr>
        <p:spPr/>
        <p:txBody>
          <a:bodyPr/>
          <a:lstStyle/>
          <a:p>
            <a:r>
              <a:rPr lang="en-US" dirty="0"/>
              <a:t>Figure 6.5 Loop problem in a learning switch (Part b)</a:t>
            </a:r>
          </a:p>
        </p:txBody>
      </p:sp>
      <p:sp>
        <p:nvSpPr>
          <p:cNvPr id="3" name="Content Placeholder 2">
            <a:extLst>
              <a:ext uri="{FF2B5EF4-FFF2-40B4-BE49-F238E27FC236}">
                <a16:creationId xmlns:a16="http://schemas.microsoft.com/office/drawing/2014/main" id="{63608B41-2B8A-4DFF-89FA-C2D5A9ABD16D}"/>
              </a:ext>
            </a:extLst>
          </p:cNvPr>
          <p:cNvSpPr>
            <a:spLocks noGrp="1"/>
          </p:cNvSpPr>
          <p:nvPr>
            <p:ph sz="quarter" idx="11"/>
          </p:nvPr>
        </p:nvSpPr>
        <p:spPr>
          <a:xfrm>
            <a:off x="342900" y="1276710"/>
            <a:ext cx="8458200" cy="460650"/>
          </a:xfrm>
        </p:spPr>
        <p:txBody>
          <a:bodyPr/>
          <a:lstStyle/>
          <a:p>
            <a:pPr algn="ctr"/>
            <a:r>
              <a:rPr lang="en-US" b="1" i="0" dirty="0">
                <a:solidFill>
                  <a:srgbClr val="C00000"/>
                </a:solidFill>
              </a:rPr>
              <a:t>b. Both switches forward the frame</a:t>
            </a:r>
            <a:endParaRPr lang="en-US" b="1" dirty="0">
              <a:solidFill>
                <a:srgbClr val="C00000"/>
              </a:solidFill>
            </a:endParaRPr>
          </a:p>
        </p:txBody>
      </p:sp>
      <p:pic>
        <p:nvPicPr>
          <p:cNvPr id="8" name="Picture 3" descr="The part b illustration depict the looping problem in learning switch.">
            <a:extLst>
              <a:ext uri="{FF2B5EF4-FFF2-40B4-BE49-F238E27FC236}">
                <a16:creationId xmlns:a16="http://schemas.microsoft.com/office/drawing/2014/main" id="{B2142AE9-884E-41C4-A49C-5BC4800452BB}"/>
              </a:ext>
            </a:extLst>
          </p:cNvPr>
          <p:cNvPicPr>
            <a:picLocks noChangeAspect="1" noChangeArrowheads="1"/>
          </p:cNvPicPr>
          <p:nvPr/>
        </p:nvPicPr>
        <p:blipFill rotWithShape="1">
          <a:blip r:embed="rId2"/>
          <a:srcRect l="51276" t="3486" b="52457"/>
          <a:stretch/>
        </p:blipFill>
        <p:spPr bwMode="auto">
          <a:xfrm>
            <a:off x="1828800" y="1809784"/>
            <a:ext cx="5486400" cy="443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a:extLst>
              <a:ext uri="{FF2B5EF4-FFF2-40B4-BE49-F238E27FC236}">
                <a16:creationId xmlns:a16="http://schemas.microsoft.com/office/drawing/2014/main" id="{9673F27B-FCD7-4AE2-9E04-B41E14D840CA}"/>
              </a:ext>
            </a:extLst>
          </p:cNvPr>
          <p:cNvSpPr>
            <a:spLocks noGrp="1"/>
          </p:cNvSpPr>
          <p:nvPr>
            <p:ph type="body" sz="quarter" idx="40"/>
          </p:nvPr>
        </p:nvSpPr>
        <p:spPr/>
        <p:txBody>
          <a:bodyPr/>
          <a:lstStyle/>
          <a:p>
            <a:r>
              <a:rPr lang="en-US" dirty="0">
                <a:hlinkClick r:id="rId3" action="ppaction://hlinksldjump"/>
              </a:rPr>
              <a:t>Access the text alternative for slide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33A87D83-B027-43DE-A093-9AB6AEB78A9A}"/>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59341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36D-B7F3-495A-BAE3-AA26430CBB57}"/>
              </a:ext>
            </a:extLst>
          </p:cNvPr>
          <p:cNvSpPr>
            <a:spLocks noGrp="1"/>
          </p:cNvSpPr>
          <p:nvPr>
            <p:ph type="title"/>
          </p:nvPr>
        </p:nvSpPr>
        <p:spPr/>
        <p:txBody>
          <a:bodyPr/>
          <a:lstStyle/>
          <a:p>
            <a:r>
              <a:rPr lang="en-US" dirty="0"/>
              <a:t>Figure 6.5 Loop problem in a learning switch (Part c)</a:t>
            </a:r>
          </a:p>
        </p:txBody>
      </p:sp>
      <p:sp>
        <p:nvSpPr>
          <p:cNvPr id="3" name="Content Placeholder 2">
            <a:extLst>
              <a:ext uri="{FF2B5EF4-FFF2-40B4-BE49-F238E27FC236}">
                <a16:creationId xmlns:a16="http://schemas.microsoft.com/office/drawing/2014/main" id="{63608B41-2B8A-4DFF-89FA-C2D5A9ABD16D}"/>
              </a:ext>
            </a:extLst>
          </p:cNvPr>
          <p:cNvSpPr>
            <a:spLocks noGrp="1"/>
          </p:cNvSpPr>
          <p:nvPr>
            <p:ph sz="quarter" idx="11"/>
          </p:nvPr>
        </p:nvSpPr>
        <p:spPr>
          <a:xfrm>
            <a:off x="342900" y="1276710"/>
            <a:ext cx="8458200" cy="460650"/>
          </a:xfrm>
        </p:spPr>
        <p:txBody>
          <a:bodyPr/>
          <a:lstStyle/>
          <a:p>
            <a:pPr algn="ctr"/>
            <a:r>
              <a:rPr lang="en-US" b="1" i="0" dirty="0">
                <a:solidFill>
                  <a:srgbClr val="C00000"/>
                </a:solidFill>
              </a:rPr>
              <a:t>c. Both switches forward the frame</a:t>
            </a:r>
            <a:endParaRPr lang="en-US" b="1" dirty="0">
              <a:solidFill>
                <a:srgbClr val="C00000"/>
              </a:solidFill>
            </a:endParaRPr>
          </a:p>
        </p:txBody>
      </p:sp>
      <p:pic>
        <p:nvPicPr>
          <p:cNvPr id="7" name="Picture 3" descr="The part c illustration depict the looping problem in learning switch.">
            <a:extLst>
              <a:ext uri="{FF2B5EF4-FFF2-40B4-BE49-F238E27FC236}">
                <a16:creationId xmlns:a16="http://schemas.microsoft.com/office/drawing/2014/main" id="{B98C6738-3C1E-4858-8EBE-2110ADE1BD97}"/>
              </a:ext>
            </a:extLst>
          </p:cNvPr>
          <p:cNvPicPr>
            <a:picLocks noChangeAspect="1" noChangeArrowheads="1"/>
          </p:cNvPicPr>
          <p:nvPr/>
        </p:nvPicPr>
        <p:blipFill rotWithShape="1">
          <a:blip r:embed="rId2"/>
          <a:srcRect t="51554" r="51344" b="4195"/>
          <a:stretch/>
        </p:blipFill>
        <p:spPr bwMode="auto">
          <a:xfrm>
            <a:off x="1828800" y="1809784"/>
            <a:ext cx="5486400" cy="446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a:extLst>
              <a:ext uri="{FF2B5EF4-FFF2-40B4-BE49-F238E27FC236}">
                <a16:creationId xmlns:a16="http://schemas.microsoft.com/office/drawing/2014/main" id="{9673F27B-FCD7-4AE2-9E04-B41E14D840CA}"/>
              </a:ext>
            </a:extLst>
          </p:cNvPr>
          <p:cNvSpPr>
            <a:spLocks noGrp="1"/>
          </p:cNvSpPr>
          <p:nvPr>
            <p:ph type="body" sz="quarter" idx="40"/>
          </p:nvPr>
        </p:nvSpPr>
        <p:spPr/>
        <p:txBody>
          <a:bodyPr/>
          <a:lstStyle/>
          <a:p>
            <a:r>
              <a:rPr lang="en-US" dirty="0">
                <a:hlinkClick r:id="rId3" action="ppaction://hlinksldjump"/>
              </a:rPr>
              <a:t>Access the text alternative for slide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33A87D83-B027-43DE-A093-9AB6AEB78A9A}"/>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262947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36D-B7F3-495A-BAE3-AA26430CBB57}"/>
              </a:ext>
            </a:extLst>
          </p:cNvPr>
          <p:cNvSpPr>
            <a:spLocks noGrp="1"/>
          </p:cNvSpPr>
          <p:nvPr>
            <p:ph type="title"/>
          </p:nvPr>
        </p:nvSpPr>
        <p:spPr/>
        <p:txBody>
          <a:bodyPr/>
          <a:lstStyle/>
          <a:p>
            <a:r>
              <a:rPr lang="en-US" dirty="0"/>
              <a:t>Figure 6.5 Loop problem in a learning switch (Part d)</a:t>
            </a:r>
          </a:p>
        </p:txBody>
      </p:sp>
      <p:sp>
        <p:nvSpPr>
          <p:cNvPr id="3" name="Content Placeholder 2">
            <a:extLst>
              <a:ext uri="{FF2B5EF4-FFF2-40B4-BE49-F238E27FC236}">
                <a16:creationId xmlns:a16="http://schemas.microsoft.com/office/drawing/2014/main" id="{63608B41-2B8A-4DFF-89FA-C2D5A9ABD16D}"/>
              </a:ext>
            </a:extLst>
          </p:cNvPr>
          <p:cNvSpPr>
            <a:spLocks noGrp="1"/>
          </p:cNvSpPr>
          <p:nvPr>
            <p:ph sz="quarter" idx="11"/>
          </p:nvPr>
        </p:nvSpPr>
        <p:spPr>
          <a:xfrm>
            <a:off x="342900" y="1276710"/>
            <a:ext cx="8458200" cy="460650"/>
          </a:xfrm>
        </p:spPr>
        <p:txBody>
          <a:bodyPr/>
          <a:lstStyle/>
          <a:p>
            <a:pPr algn="ctr"/>
            <a:r>
              <a:rPr lang="en-US" b="1" i="0" dirty="0">
                <a:solidFill>
                  <a:srgbClr val="C00000"/>
                </a:solidFill>
              </a:rPr>
              <a:t>d. Both switches forward the frame</a:t>
            </a:r>
            <a:endParaRPr lang="en-US" b="1" dirty="0">
              <a:solidFill>
                <a:srgbClr val="C00000"/>
              </a:solidFill>
            </a:endParaRPr>
          </a:p>
        </p:txBody>
      </p:sp>
      <p:pic>
        <p:nvPicPr>
          <p:cNvPr id="8" name="Picture 3" descr="The part d illustration depict the looping problem in learning switch.">
            <a:extLst>
              <a:ext uri="{FF2B5EF4-FFF2-40B4-BE49-F238E27FC236}">
                <a16:creationId xmlns:a16="http://schemas.microsoft.com/office/drawing/2014/main" id="{E1E9AFB9-F0AD-449C-ADFE-9A3ED4528DDE}"/>
              </a:ext>
            </a:extLst>
          </p:cNvPr>
          <p:cNvPicPr>
            <a:picLocks noChangeAspect="1" noChangeArrowheads="1"/>
          </p:cNvPicPr>
          <p:nvPr/>
        </p:nvPicPr>
        <p:blipFill rotWithShape="1">
          <a:blip r:embed="rId2"/>
          <a:srcRect l="51432" t="51682" b="4324"/>
          <a:stretch/>
        </p:blipFill>
        <p:spPr bwMode="auto">
          <a:xfrm>
            <a:off x="1828800" y="1809784"/>
            <a:ext cx="5486400" cy="444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a:extLst>
              <a:ext uri="{FF2B5EF4-FFF2-40B4-BE49-F238E27FC236}">
                <a16:creationId xmlns:a16="http://schemas.microsoft.com/office/drawing/2014/main" id="{9673F27B-FCD7-4AE2-9E04-B41E14D840CA}"/>
              </a:ext>
            </a:extLst>
          </p:cNvPr>
          <p:cNvSpPr>
            <a:spLocks noGrp="1"/>
          </p:cNvSpPr>
          <p:nvPr>
            <p:ph type="body" sz="quarter" idx="40"/>
          </p:nvPr>
        </p:nvSpPr>
        <p:spPr/>
        <p:txBody>
          <a:bodyPr/>
          <a:lstStyle/>
          <a:p>
            <a:r>
              <a:rPr lang="en-US" dirty="0">
                <a:hlinkClick r:id="rId3" action="ppaction://hlinksldjump"/>
              </a:rPr>
              <a:t>Access the text alternative for slide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33A87D83-B027-43DE-A093-9AB6AEB78A9A}"/>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62376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6.6 A system of connected LANs and its graph (Part a)</a:t>
            </a:r>
          </a:p>
        </p:txBody>
      </p:sp>
      <p:pic>
        <p:nvPicPr>
          <p:cNvPr id="10" name="Picture 2" descr="The illustrations show the actual system.">
            <a:extLst>
              <a:ext uri="{FF2B5EF4-FFF2-40B4-BE49-F238E27FC236}">
                <a16:creationId xmlns:a16="http://schemas.microsoft.com/office/drawing/2014/main" id="{DC8C8999-2E59-422D-9276-9A19F789E62E}"/>
              </a:ext>
            </a:extLst>
          </p:cNvPr>
          <p:cNvPicPr>
            <a:picLocks noChangeAspect="1" noChangeArrowheads="1"/>
          </p:cNvPicPr>
          <p:nvPr/>
        </p:nvPicPr>
        <p:blipFill rotWithShape="1">
          <a:blip r:embed="rId2"/>
          <a:srcRect b="51165"/>
          <a:stretch/>
        </p:blipFill>
        <p:spPr bwMode="auto">
          <a:xfrm>
            <a:off x="274320" y="1788352"/>
            <a:ext cx="8595360" cy="357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98659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6.6 A system of connected LANs and its graph (Part b)</a:t>
            </a:r>
          </a:p>
        </p:txBody>
      </p:sp>
      <p:pic>
        <p:nvPicPr>
          <p:cNvPr id="10" name="Picture 2" descr="The illustrations show the graph representation with cost assigned to each arc.">
            <a:extLst>
              <a:ext uri="{FF2B5EF4-FFF2-40B4-BE49-F238E27FC236}">
                <a16:creationId xmlns:a16="http://schemas.microsoft.com/office/drawing/2014/main" id="{DC8C8999-2E59-422D-9276-9A19F789E62E}"/>
              </a:ext>
            </a:extLst>
          </p:cNvPr>
          <p:cNvPicPr>
            <a:picLocks noChangeAspect="1" noChangeArrowheads="1"/>
          </p:cNvPicPr>
          <p:nvPr/>
        </p:nvPicPr>
        <p:blipFill rotWithShape="1">
          <a:blip r:embed="rId2"/>
          <a:srcRect t="53276"/>
          <a:stretch/>
        </p:blipFill>
        <p:spPr bwMode="auto">
          <a:xfrm>
            <a:off x="274320" y="1788352"/>
            <a:ext cx="8595360" cy="34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64531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6.7 Finding the shortest path and the spanning tree for a switch.</a:t>
            </a:r>
          </a:p>
        </p:txBody>
      </p:sp>
      <p:pic>
        <p:nvPicPr>
          <p:cNvPr id="10" name="Picture 2" descr="An illustration shows finding the shortest path.">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395133" y="1788352"/>
            <a:ext cx="8353734" cy="34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73862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6.8 Forwarding and blocking ports after using spanning tree algorithm</a:t>
            </a:r>
          </a:p>
        </p:txBody>
      </p:sp>
      <p:pic>
        <p:nvPicPr>
          <p:cNvPr id="10" name="Picture 2" descr=" An illustration shows blocking ports. ">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274320" y="1438666"/>
            <a:ext cx="8595360" cy="459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35143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Chapter 6: Outline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marL="457200" indent="-457200">
              <a:spcBef>
                <a:spcPts val="1200"/>
              </a:spcBef>
              <a:spcAft>
                <a:spcPts val="1200"/>
              </a:spcAft>
            </a:pPr>
            <a:r>
              <a:rPr lang="en-US" noProof="0" dirty="0">
                <a:solidFill>
                  <a:schemeClr val="tx1"/>
                </a:solidFill>
                <a:latin typeface="+mj-lt"/>
              </a:rPr>
              <a:t>6.1</a:t>
            </a:r>
            <a:r>
              <a:rPr lang="en-US" dirty="0">
                <a:solidFill>
                  <a:schemeClr val="tx1"/>
                </a:solidFill>
                <a:latin typeface="+mj-lt"/>
              </a:rPr>
              <a:t>	Connecting Devices</a:t>
            </a:r>
          </a:p>
          <a:p>
            <a:pPr marL="457200" indent="-457200">
              <a:spcBef>
                <a:spcPts val="1200"/>
              </a:spcBef>
              <a:spcAft>
                <a:spcPts val="1200"/>
              </a:spcAft>
            </a:pPr>
            <a:r>
              <a:rPr lang="en-US" dirty="0">
                <a:solidFill>
                  <a:schemeClr val="tx1"/>
                </a:solidFill>
                <a:latin typeface="+mj-lt"/>
              </a:rPr>
              <a:t>6.2	Virtual LANS</a:t>
            </a:r>
            <a:endParaRPr lang="en-US" noProof="0" dirty="0">
              <a:solidFill>
                <a:schemeClr val="tx1"/>
              </a:solidFill>
              <a:latin typeface="+mj-lt"/>
            </a:endParaRPr>
          </a:p>
        </p:txBody>
      </p:sp>
      <p:sp>
        <p:nvSpPr>
          <p:cNvPr id="2" name="Slide Number Placeholder 3">
            <a:extLst>
              <a:ext uri="{FF2B5EF4-FFF2-40B4-BE49-F238E27FC236}">
                <a16:creationId xmlns:a16="http://schemas.microsoft.com/office/drawing/2014/main" id="{44CF4437-E762-42BE-A678-B75D7632DDA2}"/>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16982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Advantages of Switches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A link-layer switch has several advantages over a hub. We discuss only two of them here: </a:t>
            </a:r>
            <a:r>
              <a:rPr lang="en-US" dirty="0">
                <a:solidFill>
                  <a:srgbClr val="00648B"/>
                </a:solidFill>
              </a:rPr>
              <a:t>collision elimination</a:t>
            </a:r>
            <a:r>
              <a:rPr lang="en-US" dirty="0"/>
              <a:t> and </a:t>
            </a:r>
            <a:r>
              <a:rPr lang="en-US" dirty="0">
                <a:solidFill>
                  <a:srgbClr val="00648B"/>
                </a:solidFill>
              </a:rPr>
              <a:t>connecting heterogenous routers</a:t>
            </a:r>
            <a:r>
              <a:rPr lang="en-US" dirty="0"/>
              <a:t>.</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3549884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6.1.3 Routers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We will discuss routing in a future chapter when we discuss the network layer. In this section, we mention routers to compare them with a two-layer switch and a hub. A router is a three-layer device; it operates in the physical, data-link, and network layers.</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39507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6.9 Routing example</a:t>
            </a:r>
          </a:p>
        </p:txBody>
      </p:sp>
      <p:pic>
        <p:nvPicPr>
          <p:cNvPr id="9" name="Picture 2" descr="An illustration shows the routing of a 10-Gigabit L A N. ">
            <a:extLst>
              <a:ext uri="{FF2B5EF4-FFF2-40B4-BE49-F238E27FC236}">
                <a16:creationId xmlns:a16="http://schemas.microsoft.com/office/drawing/2014/main" id="{9ED81147-7411-4DDD-824A-70D7BBE5EBC2}"/>
              </a:ext>
            </a:extLst>
          </p:cNvPr>
          <p:cNvPicPr>
            <a:picLocks noChangeAspect="1"/>
          </p:cNvPicPr>
          <p:nvPr/>
        </p:nvPicPr>
        <p:blipFill>
          <a:blip r:embed="rId2"/>
          <a:stretch>
            <a:fillRect/>
          </a:stretch>
        </p:blipFill>
        <p:spPr>
          <a:xfrm>
            <a:off x="274320" y="1483050"/>
            <a:ext cx="8595360" cy="4492463"/>
          </a:xfrm>
          <a:prstGeom prst="rect">
            <a:avLst/>
          </a:prstGeom>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4212549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i="0" dirty="0">
                <a:solidFill>
                  <a:schemeClr val="tx1"/>
                </a:solidFill>
              </a:rPr>
              <a:t>6-2 VIRTUAL LANS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r>
              <a:rPr lang="en-US" dirty="0">
                <a:latin typeface="Times-Roman"/>
              </a:rPr>
              <a:t>A station is considered part of a LAN if it physically belongs to that LAN. The criterion of membership is geographic. What happens if we need a virtual connection between two stations belonging to two different physical LANs? We can roughly define a virtual local area network (VLAN) as a local area network configured by software, not by physical wiring.</a:t>
            </a:r>
            <a:endParaRPr lang="en-US" dirty="0"/>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219760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6.10 A switch connecting three LANs</a:t>
            </a:r>
          </a:p>
        </p:txBody>
      </p:sp>
      <p:pic>
        <p:nvPicPr>
          <p:cNvPr id="9" name="Picture 2" descr="&quot;An illustration shows a switch connected to three local area networks labeled group 1 (with three host devices), group 2 (with two host devices), and group 3 (with four host devices).&quot;">
            <a:extLst>
              <a:ext uri="{FF2B5EF4-FFF2-40B4-BE49-F238E27FC236}">
                <a16:creationId xmlns:a16="http://schemas.microsoft.com/office/drawing/2014/main" id="{9ED81147-7411-4DDD-824A-70D7BBE5EBC2}"/>
              </a:ext>
            </a:extLst>
          </p:cNvPr>
          <p:cNvPicPr>
            <a:picLocks noChangeAspect="1"/>
          </p:cNvPicPr>
          <p:nvPr/>
        </p:nvPicPr>
        <p:blipFill>
          <a:blip r:embed="rId2"/>
          <a:stretch>
            <a:fillRect/>
          </a:stretch>
        </p:blipFill>
        <p:spPr>
          <a:xfrm>
            <a:off x="274320" y="2114018"/>
            <a:ext cx="8595360" cy="3230526"/>
          </a:xfrm>
          <a:prstGeom prst="rect">
            <a:avLst/>
          </a:prstGeom>
        </p:spPr>
      </p:pic>
      <p:sp>
        <p:nvSpPr>
          <p:cNvPr id="6" name="Slide Number Placeholder 3">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62790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6.11 A switch using VLAN software</a:t>
            </a:r>
          </a:p>
        </p:txBody>
      </p:sp>
      <p:pic>
        <p:nvPicPr>
          <p:cNvPr id="9" name="Picture 2" descr="An illustration shows the switch with V L A N software.">
            <a:extLst>
              <a:ext uri="{FF2B5EF4-FFF2-40B4-BE49-F238E27FC236}">
                <a16:creationId xmlns:a16="http://schemas.microsoft.com/office/drawing/2014/main" id="{9ED81147-7411-4DDD-824A-70D7BBE5EBC2}"/>
              </a:ext>
            </a:extLst>
          </p:cNvPr>
          <p:cNvPicPr>
            <a:picLocks noChangeAspect="1"/>
          </p:cNvPicPr>
          <p:nvPr/>
        </p:nvPicPr>
        <p:blipFill>
          <a:blip r:embed="rId2"/>
          <a:stretch>
            <a:fillRect/>
          </a:stretch>
        </p:blipFill>
        <p:spPr>
          <a:xfrm>
            <a:off x="274320" y="1952491"/>
            <a:ext cx="8595360" cy="3598205"/>
          </a:xfrm>
          <a:prstGeom prst="rect">
            <a:avLst/>
          </a:prstGeom>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89557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6.12 Two switches in a backbone using VLAN software</a:t>
            </a:r>
          </a:p>
        </p:txBody>
      </p:sp>
      <p:pic>
        <p:nvPicPr>
          <p:cNvPr id="9" name="Picture 2" descr="An illustration shows the backbone switch and V L A N.">
            <a:extLst>
              <a:ext uri="{FF2B5EF4-FFF2-40B4-BE49-F238E27FC236}">
                <a16:creationId xmlns:a16="http://schemas.microsoft.com/office/drawing/2014/main" id="{9ED81147-7411-4DDD-824A-70D7BBE5EBC2}"/>
              </a:ext>
            </a:extLst>
          </p:cNvPr>
          <p:cNvPicPr>
            <a:picLocks noChangeAspect="1"/>
          </p:cNvPicPr>
          <p:nvPr/>
        </p:nvPicPr>
        <p:blipFill>
          <a:blip r:embed="rId2"/>
          <a:stretch>
            <a:fillRect/>
          </a:stretch>
        </p:blipFill>
        <p:spPr>
          <a:xfrm>
            <a:off x="274320" y="1574681"/>
            <a:ext cx="8595360" cy="4200789"/>
          </a:xfrm>
          <a:prstGeom prst="rect">
            <a:avLst/>
          </a:prstGeom>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295231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6.2.1 Membership</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What characteristic can be used to group stations in a VLAN? Vendors use different characteristics such as interface numbers, port numbers, MAC addresses, IP addresses, IP multicast addresses, or a combination of two or more of these.</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43223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Interface Numbers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Some VLAN vendors use switch interface numbers as a membership characteristic. For example, the administrator can define that stations connecting to ports 1, 2, 3, and 7 belong to VLAN 1; stations connecting to ports 4, 10, and 12 belong to VLAN 2; and so on.</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473804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MAC Addresses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Some VLAN vendors use the 48-bit MAC address as a membership characteristic. For example, the administrator can stipulate that stations having MAC addresses E2:13:42:A1:23:34 and F2:A1:23:BC:D3:41 belong to VLAN 1</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100490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i="0" dirty="0">
                <a:solidFill>
                  <a:schemeClr val="tx1"/>
                </a:solidFill>
              </a:rPr>
              <a:t>6-1 CONNECTING DEVICES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r>
              <a:rPr lang="en-US" dirty="0">
                <a:latin typeface="Times-Roman"/>
              </a:rPr>
              <a:t>Hosts and networks do not normally operate in isolation. We use connecting devices to connect hosts together to make a network or to connect networks together to make an internet. Connecting devices can operate in different layers of the Internet model. We discuss three kinds of connecting devices: hubs, link-layer switches, and routers.</a:t>
            </a:r>
            <a:endParaRPr lang="en-US" dirty="0"/>
          </a:p>
        </p:txBody>
      </p:sp>
      <p:sp>
        <p:nvSpPr>
          <p:cNvPr id="2" name="Slide Number Placeholder 3">
            <a:extLst>
              <a:ext uri="{FF2B5EF4-FFF2-40B4-BE49-F238E27FC236}">
                <a16:creationId xmlns:a16="http://schemas.microsoft.com/office/drawing/2014/main" id="{157E8D1A-C020-43D5-90BB-626EFF096788}"/>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6838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Combination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Recently, the software available from some vendors allows all these characteristics to be combined. The administrator can choose one or more characteristics when installing the software. In addition, the software can be reconfigured to change the settings.</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1197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6.2.2 Configuration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How are the stations grouped into different VLANs? Stations are configured in one of three ways: manually, </a:t>
            </a:r>
            <a:r>
              <a:rPr lang="en-US" dirty="0" err="1"/>
              <a:t>semiautomatically</a:t>
            </a:r>
            <a:r>
              <a:rPr lang="en-US" dirty="0"/>
              <a:t>, and automatically.</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2032949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Manual Configuration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a manual configuration, the network administrator uses the VLAN software to manually assign the stations into different VLANs at setup. Later migration from one VLAN to another is also done manually. Note that this is not a physical configuration; it is a logical configuration. The term manually here means that the administrator types the port numbers, the IP addresses, or other characteristics, using the VLAN software.</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1425681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Automatic Configuration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an automatic configuration, the stations are automatically connected or disconnected from a VLAN using criteria defined by the administrator. For example, the administrator can define the project number as the criterion for being a member of a group. When a user changes projects, he or she automatically migrates to a new VLAN.</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2042088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Semiautomatic Configuration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A semiautomatic configuration is somewhere between a manual configuration and an automatic configuration. Usually, the initializing is done manually, with migrations done automatically.</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1486795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6.2.3 Communication between Switches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a multi-switched backbone, each switch must know not only which station belongs to which VLAN, but also the membership of stations connected to other switches. Three methods have been devised for this purpose: table maintenance, frame tagging, and time-division multiplexing.</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35</a:t>
            </a:fld>
            <a:endParaRPr lang="en-US"/>
          </a:p>
        </p:txBody>
      </p:sp>
    </p:spTree>
    <p:extLst>
      <p:ext uri="{BB962C8B-B14F-4D97-AF65-F5344CB8AC3E}">
        <p14:creationId xmlns:p14="http://schemas.microsoft.com/office/powerpoint/2010/main" val="943844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Table Maintenance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this method, when a station sends a broadcast frame to its group members, the switch creates an entry in a table and records station membership. The switches send their tables to one another periodically for updating.</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36</a:t>
            </a:fld>
            <a:endParaRPr lang="en-US"/>
          </a:p>
        </p:txBody>
      </p:sp>
    </p:spTree>
    <p:extLst>
      <p:ext uri="{BB962C8B-B14F-4D97-AF65-F5344CB8AC3E}">
        <p14:creationId xmlns:p14="http://schemas.microsoft.com/office/powerpoint/2010/main" val="2502284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Frame Tagging</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this method, when a frame is traveling between switches, an extra header is added to the MAC frame to define the destination VLAN. The frame tag is used by the receiving switches to determine the VLANs to be receiving the broadcast message.</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37</a:t>
            </a:fld>
            <a:endParaRPr lang="en-US"/>
          </a:p>
        </p:txBody>
      </p:sp>
    </p:spTree>
    <p:extLst>
      <p:ext uri="{BB962C8B-B14F-4D97-AF65-F5344CB8AC3E}">
        <p14:creationId xmlns:p14="http://schemas.microsoft.com/office/powerpoint/2010/main" val="3345480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Time-Division Multiplexing (TDM)</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this method, the connection (trunk) between switches is divided into time-shared channels (such as TDM). For example, if the total number of VLANs in a backbone is five, each trunk is divided into five channels. The traffic destined for VLAN 1 travels in channel 1, the traffic destined for VLAN 2 travels in channel 2, and so on. The receiving switch determines the destination VLAN by checking the channel from which the frame arrived.</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38</a:t>
            </a:fld>
            <a:endParaRPr lang="en-US"/>
          </a:p>
        </p:txBody>
      </p:sp>
    </p:spTree>
    <p:extLst>
      <p:ext uri="{BB962C8B-B14F-4D97-AF65-F5344CB8AC3E}">
        <p14:creationId xmlns:p14="http://schemas.microsoft.com/office/powerpoint/2010/main" val="2240569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IEEE Standard</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In 1996, the IEEE 802.1 subcommittee passed a standard called 802.1Q that defines the format for frame tagging. The standard also defines the format to be used in multi-switched backbones and enables the use of multivendor equipment in VLANs. IEEE 802.1Q has opened the way for further standardization in other issues related to VLANs. Most vendors have already accepted the standard.</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39</a:t>
            </a:fld>
            <a:endParaRPr lang="en-US"/>
          </a:p>
        </p:txBody>
      </p:sp>
    </p:spTree>
    <p:extLst>
      <p:ext uri="{BB962C8B-B14F-4D97-AF65-F5344CB8AC3E}">
        <p14:creationId xmlns:p14="http://schemas.microsoft.com/office/powerpoint/2010/main" val="362415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6.1 Three categories of connecting devices</a:t>
            </a:r>
          </a:p>
        </p:txBody>
      </p:sp>
      <p:pic>
        <p:nvPicPr>
          <p:cNvPr id="10" name="Picture 2" descr="An illustration shows the router, link-layer switches, and Hub.">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365760" y="2301637"/>
            <a:ext cx="8412480" cy="237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118029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6.2.4 Advantages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There are several advantages to using VLANs:</a:t>
            </a:r>
          </a:p>
          <a:p>
            <a:pPr marL="347472" indent="-347472">
              <a:buFont typeface="Arial" panose="020B0604020202020204" pitchFamily="34" charset="0"/>
              <a:buChar char="•"/>
              <a:tabLst>
                <a:tab pos="285750" algn="l"/>
                <a:tab pos="461963" algn="l"/>
              </a:tabLst>
              <a:defRPr/>
            </a:pPr>
            <a:r>
              <a:rPr lang="en-US" dirty="0"/>
              <a:t>Cost and time reduction</a:t>
            </a:r>
          </a:p>
          <a:p>
            <a:pPr marL="347472" indent="-347472">
              <a:buFont typeface="Arial" panose="020B0604020202020204" pitchFamily="34" charset="0"/>
              <a:buChar char="•"/>
              <a:tabLst>
                <a:tab pos="285750" algn="l"/>
                <a:tab pos="461963" algn="l"/>
              </a:tabLst>
              <a:defRPr/>
            </a:pPr>
            <a:r>
              <a:rPr lang="en-US" dirty="0"/>
              <a:t>Creating virtual work groups</a:t>
            </a:r>
          </a:p>
          <a:p>
            <a:pPr marL="347472" indent="-347472">
              <a:buFont typeface="Arial" panose="020B0604020202020204" pitchFamily="34" charset="0"/>
              <a:buChar char="•"/>
              <a:tabLst>
                <a:tab pos="285750" algn="l"/>
                <a:tab pos="461963" algn="l"/>
              </a:tabLst>
              <a:defRPr/>
            </a:pPr>
            <a:r>
              <a:rPr lang="en-US" dirty="0"/>
              <a:t>Security </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40</a:t>
            </a:fld>
            <a:endParaRPr lang="en-US"/>
          </a:p>
        </p:txBody>
      </p:sp>
    </p:spTree>
    <p:extLst>
      <p:ext uri="{BB962C8B-B14F-4D97-AF65-F5344CB8AC3E}">
        <p14:creationId xmlns:p14="http://schemas.microsoft.com/office/powerpoint/2010/main" val="1711466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Cost and Time Reduction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VLANs can reduce the migration cost of stations going from one group to another. Physical reconfiguration takes time and is costly. Instead of physically moving one station to another segment or even to another switch, it is much easier and quicker to move it by using software.</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41</a:t>
            </a:fld>
            <a:endParaRPr lang="en-US"/>
          </a:p>
        </p:txBody>
      </p:sp>
    </p:spTree>
    <p:extLst>
      <p:ext uri="{BB962C8B-B14F-4D97-AF65-F5344CB8AC3E}">
        <p14:creationId xmlns:p14="http://schemas.microsoft.com/office/powerpoint/2010/main" val="1275612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Creating Virtual Work Groups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VLANs can be used to create virtual work groups. For example, in a campus environment, professors working on the same project can send broadcast messages to one another without the necessity of belonging to the same department. This can reduce traffic if the multicasting capability of IP was previously used.</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42</a:t>
            </a:fld>
            <a:endParaRPr lang="en-US"/>
          </a:p>
        </p:txBody>
      </p:sp>
    </p:spTree>
    <p:extLst>
      <p:ext uri="{BB962C8B-B14F-4D97-AF65-F5344CB8AC3E}">
        <p14:creationId xmlns:p14="http://schemas.microsoft.com/office/powerpoint/2010/main" val="2490622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Security</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dirty="0"/>
              <a:t>VLANs provide an extra measure of security. People belonging to the same group can send broadcast messages with the guaranteed assurance that users in other groups will not receive these messages.</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43</a:t>
            </a:fld>
            <a:endParaRPr lang="en-US"/>
          </a:p>
        </p:txBody>
      </p:sp>
    </p:spTree>
    <p:extLst>
      <p:ext uri="{BB962C8B-B14F-4D97-AF65-F5344CB8AC3E}">
        <p14:creationId xmlns:p14="http://schemas.microsoft.com/office/powerpoint/2010/main" val="3850417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1F94D74-BA49-499E-9CA3-6ADAFCEA393A}"/>
              </a:ext>
            </a:extLst>
          </p:cNvPr>
          <p:cNvSpPr>
            <a:spLocks noGrp="1"/>
          </p:cNvSpPr>
          <p:nvPr>
            <p:ph type="title"/>
          </p:nvPr>
        </p:nvSpPr>
        <p:spPr/>
        <p:txBody>
          <a:bodyPr/>
          <a:lstStyle/>
          <a:p>
            <a:r>
              <a:rPr lang="en-US" noProof="0" dirty="0">
                <a:latin typeface="+mj-lt"/>
              </a:rPr>
              <a:t>End of Main Content</a:t>
            </a:r>
          </a:p>
        </p:txBody>
      </p:sp>
      <p:sp>
        <p:nvSpPr>
          <p:cNvPr id="3" name="Text Placeholder 2">
            <a:extLst>
              <a:ext uri="{FF2B5EF4-FFF2-40B4-BE49-F238E27FC236}">
                <a16:creationId xmlns:a16="http://schemas.microsoft.com/office/drawing/2014/main" id="{F3E85652-D4EB-4ED2-BBA6-8823DD779F76}"/>
              </a:ext>
            </a:extLst>
          </p:cNvPr>
          <p:cNvSpPr>
            <a:spLocks noGrp="1"/>
          </p:cNvSpPr>
          <p:nvPr>
            <p:ph type="body" sz="quarter" idx="13"/>
          </p:nvPr>
        </p:nvSpPr>
        <p:spPr/>
        <p:txBody>
          <a:bodyPr/>
          <a:lstStyle/>
          <a:p>
            <a:pPr defTabSz="457200">
              <a:spcBef>
                <a:spcPct val="20000"/>
              </a:spcBef>
              <a:defRPr/>
            </a:pPr>
            <a:r>
              <a:rPr lang="en-US" noProof="0" dirty="0"/>
              <a:t>© 2022 McGraw Hill, LLC. All rights reserved. Authorized only for instructor use in the classroom.</a:t>
            </a:r>
          </a:p>
          <a:p>
            <a:pPr defTabSz="457200">
              <a:spcBef>
                <a:spcPct val="20000"/>
              </a:spcBef>
              <a:defRPr/>
            </a:pPr>
            <a:r>
              <a:rPr lang="en-US" noProof="0" dirty="0"/>
              <a:t>No reproduction or further distribution permitted without the prior written consent of McGraw Hill, LLC.</a:t>
            </a:r>
          </a:p>
        </p:txBody>
      </p:sp>
    </p:spTree>
    <p:extLst>
      <p:ext uri="{BB962C8B-B14F-4D97-AF65-F5344CB8AC3E}">
        <p14:creationId xmlns:p14="http://schemas.microsoft.com/office/powerpoint/2010/main" val="120258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242-31AB-427B-8857-866D707A4965}"/>
              </a:ext>
            </a:extLst>
          </p:cNvPr>
          <p:cNvSpPr>
            <a:spLocks noGrp="1"/>
          </p:cNvSpPr>
          <p:nvPr>
            <p:ph type="title"/>
          </p:nvPr>
        </p:nvSpPr>
        <p:spPr/>
        <p:txBody>
          <a:bodyPr/>
          <a:lstStyle/>
          <a:p>
            <a:r>
              <a:rPr lang="en-US" noProof="0" dirty="0">
                <a:latin typeface="+mj-lt"/>
              </a:rPr>
              <a:t>Accessibility Content: Text Alternatives for Images</a:t>
            </a:r>
          </a:p>
        </p:txBody>
      </p:sp>
      <p:sp>
        <p:nvSpPr>
          <p:cNvPr id="3" name="Slide Number Placeholder 2">
            <a:extLst>
              <a:ext uri="{FF2B5EF4-FFF2-40B4-BE49-F238E27FC236}">
                <a16:creationId xmlns:a16="http://schemas.microsoft.com/office/drawing/2014/main" id="{1F1A22A6-5892-44B9-8F18-DBE73AC5F810}"/>
              </a:ext>
            </a:extLst>
          </p:cNvPr>
          <p:cNvSpPr>
            <a:spLocks noGrp="1"/>
          </p:cNvSpPr>
          <p:nvPr>
            <p:ph type="sldNum" sz="quarter" idx="10"/>
          </p:nvPr>
        </p:nvSpPr>
        <p:spPr/>
        <p:txBody>
          <a:bodyPr/>
          <a:lstStyle/>
          <a:p>
            <a:fld id="{68151E55-6873-49E2-B8D5-2F265E6F1973}" type="slidenum">
              <a:rPr lang="en-US" smtClean="0"/>
              <a:pPr/>
              <a:t>45</a:t>
            </a:fld>
            <a:endParaRPr lang="en-US"/>
          </a:p>
        </p:txBody>
      </p:sp>
    </p:spTree>
    <p:extLst>
      <p:ext uri="{BB962C8B-B14F-4D97-AF65-F5344CB8AC3E}">
        <p14:creationId xmlns:p14="http://schemas.microsoft.com/office/powerpoint/2010/main" val="19979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6.1 Three categories of connecting devices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A figure shows a hub, link-layer switches, and router present at the center. The five layers: Physical, Data-link, Network, Transport, and Application are present on both sides</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57252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6.2 A hub</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A hub connects to four host devices A, B, C, and D. A and D sent data to hub. The hub sent maintained message to B and discarded message to C and D.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27276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6.3 Link-layer switch</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Four host devices connect to the four ports in a switch. The port 1 address is 71:2B:13:45:61:41, port 2 address is 71:2B:13:45:61:41, port 3 address is 64:2B:13:45:61:12 and port 4 address is 64:2B:13:45:61:13. A switching table lists the address and its port number.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30616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6.4 Learning switch</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Four host devices A, B, C, and D connect to the four ports in a switch. The port 1 address is 71:2B:13:45:61:41, port 2 address is 71:2B:13:45:61:42, port 3 address is 64:2B:13:45:61:12 and port 4 address is 64:2B:13:45:61:13. Five switching tables with address and port are shown above. Table (a)- original represents address and port. Table (b) - after A sends a frame to D represents address 71:2B:13:45:61:41 and port 1. Table (c) - After D sends a frame to B represents address 71:2B:13:45:61:41 and port 1 and 64:2B:13:45:61:13 and port 4. Table (d) - after B sends a frame to A represents 71:2B:13:45:61:41 and port 1, 64:2B:13:45:61:13 and port 4, and 71:2B:13:45:61:42 and port 2. Table (e) - After C sends a frame to D represents 71:2B:13:45:61:41 and port 1, 64:2B:13:45:61:13 and port 4, 71:2B:13:45:61:42 and port 2 and 64:2B:13:45:61:12 and port 3.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72314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6.1.1 Hubs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A hub is a device that operates only in the physical layer. Signals that carry information within a network can travel a fixed distance before attenuation endangers the integrity of the data. A repeater receives a signal and, before it becomes too weak or corrupted, regenerates and retimes the original bit pattern.</a:t>
            </a:r>
          </a:p>
        </p:txBody>
      </p:sp>
      <p:sp>
        <p:nvSpPr>
          <p:cNvPr id="2" name="Slide Number Placeholder 3">
            <a:extLst>
              <a:ext uri="{FF2B5EF4-FFF2-40B4-BE49-F238E27FC236}">
                <a16:creationId xmlns:a16="http://schemas.microsoft.com/office/drawing/2014/main" id="{157E8D1A-C020-43D5-90BB-626EFF096788}"/>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779642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6.5 Loop problem in a learning switch (Part a)</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Figure (a) shows Station A sends a frame to station D. L A N 1 includes systems A, B, and C connected to a station that connects to two switches with port numbers 1. L A N 2 has systems D E F connected to a station which connects to switches with port numbers 2.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898151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6.5 Loop problem in a learning switch (Part b)</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Figure (b) shows Both switches forward the frame. Both switches connect with a station to two switches with address A and port numbers 1, L A N 2 includes systems D, E and F joined to station to controls with port numbers 2, where two copies of the frame on L A N 2.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94694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6.5 Loop problem in a learning switch (Part c)</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Figure (c) shows Both switches forward the frame. Both switches forward the structure represents L A N 1 includes systems A, B, and C connected to the station to two buttons with numbers 1. L A N 2 with systems D E and F joined the station to two switches with numbers two and addressed A and port 2, where two copies of the frame on L A N 1.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33752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6.5 Loop problem in a learning switch (Part d)</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Figure (d) shows Both switches forward the frame. Both switches connect with the station with two controls with numbers one and L A N 2 includes systems D E F connected to the station with two buttons with numbers with address A and port 1, where two copies of the frame on L A N 2.</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28550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6.6 A system of connected LANs and its graph (Part a)</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The figure (a) shows L A N 1 connected to two switches S1 and S 2, with numbers 1. S1 tied to L A N 2, S4 with numbers 2 and 1. S 2 associated with L A N 3, L A N 3 to S 5 with numbers 2 and 1. S 3 connected to L A N 2 with number 1, L A N 3 with number 2, and L A N 4 with number 3. S 4 associated with L A N 4, L A N 4 to S 5 with number 2.</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7714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6.6 A system of connected LANs and its graph (Part b)</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The figure (b) shows S1 is connected to L A N 1 and L A N 2 with 1. L A N 1 is connected to S 1 and S 2 with 0. S2 is connected to L A N 1 and L A N 3 with 1. L A N 2 is connected to S 1, S 3 and S 4 with 0. S3 is connected to L A N 2 and L A N 3 with 1 and directly connected with L A N 4. L A N 3 is connected to S 2, S 3 and S 5 with 0. S4 is connected to L A N 2 and L A N 4 with 1. L A N 4 is connected to S 4 and S 5 with 0. S5 is connected to L A N 3 and L A N 4 with 1.</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570184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6.7 Finding the shortest path and the spanning tree for a switch.</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In the illustration, Root S 1 with number 0 connects to L A N 1 with number 1 which connects to S 2 with number 1. S2 connects to L A N 3 with number 2. S 1 connects to L A N 2 with number 1 that connects to S 3 with number 1. L A N 2 connects to S 4 with number1 that connects to L A N 4 with number 2 and it connects to S 5 with number 2.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859918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6.8 Forwarding and blocking ports after using spanning tree algorithm</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endParaRPr lang="en-US" noProof="0" dirty="0">
              <a:latin typeface="+mj-lt"/>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An illustration shows a connection from the port 1 of Root bridge S1 to L A N 1 and LAN 2. LAN 1 connects to port 1 of S2. Port 2 of S2 connects to LAN 3. LAN 2 connects to port 1 of S4 and port 1 of S3. Port 2 of S4 connects to LAN 4 which in turn connects to S5. The connection between port 3 of S3 and LAN 4, port 2 of S3 and LAN 3, and LAN 3 to port 1 of S5 are blocking.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93222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6.9 Routing example</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A10 Gigabit L A N has a switch that connects to a server and to wo gigabit LANs. The Gigabit L A Ns has a switch connected to two systems. The router connects to the rest of internet. </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530021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6.11 A switch using VLAN software</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An illustration shows a switch with V L A N software connected to V L A N 1 with three systems, V L A N 2 with two systems, and V L A N 3 with four designs.</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5689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6.2 A hub</a:t>
            </a:r>
          </a:p>
        </p:txBody>
      </p:sp>
      <p:pic>
        <p:nvPicPr>
          <p:cNvPr id="10" name="Picture 2" descr="An illustration shows a Hub. ">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274320" y="2052595"/>
            <a:ext cx="8595360" cy="278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9784025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dirty="0">
                <a:solidFill>
                  <a:schemeClr val="tx1"/>
                </a:solidFill>
              </a:rPr>
              <a:t>Figure 6.12 Two switches in a backbone using VLAN software</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a:xfrm>
            <a:off x="342900" y="1397001"/>
            <a:ext cx="7863840" cy="4846320"/>
          </a:xfrm>
        </p:spPr>
        <p:txBody>
          <a:bodyPr/>
          <a:lstStyle/>
          <a:p>
            <a:r>
              <a:rPr lang="en-US" dirty="0"/>
              <a:t>An illustration shows a backbone switch connects to switch A and switch B. Switch A connects to two systems and switch B connects to one system in V L A N 1. Switch A connects to 1 system and switch B connects to 1 system in V L A N 2. Switch A connects to 2 systems and switch B connects to 2 systems in V L A N 3.</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4006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6.1.2 Link-Layer Switches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A link-layer switch (or switch) operates in both the physical and the data-link layers. As a physical-layer device, it regenerates the signal it receives. As a link-layer device, the link-layer switch can check the MAC addresses (source and destination) contained</a:t>
            </a:r>
          </a:p>
          <a:p>
            <a:pPr>
              <a:defRPr/>
            </a:pPr>
            <a:r>
              <a:rPr lang="en-US" dirty="0"/>
              <a:t>in the frame.</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96230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dirty="0">
                <a:solidFill>
                  <a:schemeClr val="tx1"/>
                </a:solidFill>
              </a:rPr>
              <a:t>Filtering</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dirty="0"/>
              <a:t>One may ask what is the difference in functionality between a link-layer switch and a hub. A link-layer switch has filtering capability. It can check the destination link-layer address of a frame and can decide from which outgoing port the frame should be sent.</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307976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6.3 Link-layer switch</a:t>
            </a:r>
          </a:p>
        </p:txBody>
      </p:sp>
      <p:pic>
        <p:nvPicPr>
          <p:cNvPr id="10" name="Picture 2" descr="An illustration shows a switch and a switching table. ">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365760" y="2616070"/>
            <a:ext cx="8412480" cy="212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77110083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Custom 2">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2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Template_Editorial_v9_2019</Template>
  <TotalTime>7728</TotalTime>
  <Words>3320</Words>
  <Application>Microsoft Office PowerPoint</Application>
  <PresentationFormat>On-screen Show (4:3)</PresentationFormat>
  <Paragraphs>221</Paragraphs>
  <Slides>60</Slides>
  <Notes>1</Notes>
  <HiddenSlides>16</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60</vt:i4>
      </vt:variant>
    </vt:vector>
  </HeadingPairs>
  <TitlesOfParts>
    <vt:vector size="70" baseType="lpstr">
      <vt:lpstr>Arial</vt:lpstr>
      <vt:lpstr>Calibri</vt:lpstr>
      <vt:lpstr>Times New Roman</vt:lpstr>
      <vt:lpstr>Times-Roman</vt:lpstr>
      <vt:lpstr>Title Slides Master</vt:lpstr>
      <vt:lpstr>MainContentSlideMaster</vt:lpstr>
      <vt:lpstr>ClosingMaster</vt:lpstr>
      <vt:lpstr>DividerSlideMaster</vt:lpstr>
      <vt:lpstr>ImageDescriptionAppendixSlideMaster</vt:lpstr>
      <vt:lpstr>Custom Design</vt:lpstr>
      <vt:lpstr>Chapter 06</vt:lpstr>
      <vt:lpstr>Chapter 6: Outline</vt:lpstr>
      <vt:lpstr>6-1 CONNECTING DEVICES</vt:lpstr>
      <vt:lpstr>Figure 6.1 Three categories of connecting devices</vt:lpstr>
      <vt:lpstr>6.1.1 Hubs</vt:lpstr>
      <vt:lpstr>Figure 6.2 A hub</vt:lpstr>
      <vt:lpstr>6.1.2 Link-Layer Switches</vt:lpstr>
      <vt:lpstr>Filtering</vt:lpstr>
      <vt:lpstr>Figure 6.3 Link-layer switch</vt:lpstr>
      <vt:lpstr>Transparent Switches</vt:lpstr>
      <vt:lpstr>Figure 6.4 Learning switch</vt:lpstr>
      <vt:lpstr>Figure 6.5 Loop problem in a learning switch (Part a)</vt:lpstr>
      <vt:lpstr>Figure 6.5 Loop problem in a learning switch (Part b)</vt:lpstr>
      <vt:lpstr>Figure 6.5 Loop problem in a learning switch (Part c)</vt:lpstr>
      <vt:lpstr>Figure 6.5 Loop problem in a learning switch (Part d)</vt:lpstr>
      <vt:lpstr>Figure 6.6 A system of connected LANs and its graph (Part a)</vt:lpstr>
      <vt:lpstr>Figure 6.6 A system of connected LANs and its graph (Part b)</vt:lpstr>
      <vt:lpstr>Figure 6.7 Finding the shortest path and the spanning tree for a switch.</vt:lpstr>
      <vt:lpstr>Figure 6.8 Forwarding and blocking ports after using spanning tree algorithm</vt:lpstr>
      <vt:lpstr>Advantages of Switches</vt:lpstr>
      <vt:lpstr>6.1.3 Routers</vt:lpstr>
      <vt:lpstr>Figure 6.9 Routing example</vt:lpstr>
      <vt:lpstr>6-2 VIRTUAL LANS</vt:lpstr>
      <vt:lpstr>Figure 6.10 A switch connecting three LANs</vt:lpstr>
      <vt:lpstr>Figure 6.11 A switch using VLAN software</vt:lpstr>
      <vt:lpstr>Figure 6.12 Two switches in a backbone using VLAN software</vt:lpstr>
      <vt:lpstr>6.2.1 Membership</vt:lpstr>
      <vt:lpstr>Interface Numbers</vt:lpstr>
      <vt:lpstr>MAC Addresses</vt:lpstr>
      <vt:lpstr>Combination</vt:lpstr>
      <vt:lpstr>6.2.2 Configuration</vt:lpstr>
      <vt:lpstr>Manual Configuration</vt:lpstr>
      <vt:lpstr>Automatic Configuration</vt:lpstr>
      <vt:lpstr>Semiautomatic Configuration</vt:lpstr>
      <vt:lpstr>6.2.3 Communication between Switches</vt:lpstr>
      <vt:lpstr>Table Maintenance</vt:lpstr>
      <vt:lpstr>Frame Tagging</vt:lpstr>
      <vt:lpstr>Time-Division Multiplexing (TDM)</vt:lpstr>
      <vt:lpstr>IEEE Standard</vt:lpstr>
      <vt:lpstr>6.2.4 Advantages</vt:lpstr>
      <vt:lpstr>Cost and Time Reduction</vt:lpstr>
      <vt:lpstr>Creating Virtual Work Groups</vt:lpstr>
      <vt:lpstr>Security</vt:lpstr>
      <vt:lpstr>End of Main Content</vt:lpstr>
      <vt:lpstr>Accessibility Content: Text Alternatives for Images</vt:lpstr>
      <vt:lpstr>Figure 6.1 Three categories of connecting devices - Text Alternative</vt:lpstr>
      <vt:lpstr>Figure 6.2 A hub - Text Alternative</vt:lpstr>
      <vt:lpstr>Figure 6.3 Link-layer switch - Text Alternative</vt:lpstr>
      <vt:lpstr>Figure 6.4 Learning switch - Text Alternative</vt:lpstr>
      <vt:lpstr>Figure 6.5 Loop problem in a learning switch (Part a) - Text Alternative</vt:lpstr>
      <vt:lpstr>Figure 6.5 Loop problem in a learning switch (Part b) - Text Alternative</vt:lpstr>
      <vt:lpstr>Figure 6.5 Loop problem in a learning switch (Part c) - Text Alternative</vt:lpstr>
      <vt:lpstr>Figure 6.5 Loop problem in a learning switch (Part d) - Text Alternative</vt:lpstr>
      <vt:lpstr>Figure 6.6 A system of connected LANs and its graph (Part a) - Text Alternative</vt:lpstr>
      <vt:lpstr>Figure 6.6 A system of connected LANs and its graph (Part b) - Text Alternative</vt:lpstr>
      <vt:lpstr>Figure 6.7 Finding the shortest path and the spanning tree for a switch. - Text Alternative</vt:lpstr>
      <vt:lpstr>Figure 6.8 Forwarding and blocking ports after using spanning tree algorithm - Text Alternative</vt:lpstr>
      <vt:lpstr>Figure 6.9 Routing example - Text Alternative</vt:lpstr>
      <vt:lpstr>Figure 6.11 A switch using VLAN software - Text Alternative</vt:lpstr>
      <vt:lpstr>Figure 6.12 Two switches in a backbone using VLAN software - Text Alternative</vt:lpstr>
    </vt:vector>
  </TitlesOfParts>
  <Company>McGraw-Hill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Communications and Networking, With TCP/IP protocol suite, Sixth Edition</dc:title>
  <dc:subject>Chapter 06: Connecting Devices And Virtual LANs</dc:subject>
  <dc:creator>Behrouz A. Forouzan</dc:creator>
  <cp:keywords>Accessible PPT</cp:keywords>
  <cp:lastModifiedBy>Mukherjee, Mausumi</cp:lastModifiedBy>
  <cp:revision>1388</cp:revision>
  <dcterms:created xsi:type="dcterms:W3CDTF">2019-07-27T05:34:11Z</dcterms:created>
  <dcterms:modified xsi:type="dcterms:W3CDTF">2023-01-18T09:45:31Z</dcterms:modified>
</cp:coreProperties>
</file>