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73" r:id="rId5"/>
    <p:sldId id="277" r:id="rId6"/>
    <p:sldId id="283" r:id="rId7"/>
    <p:sldId id="287" r:id="rId8"/>
    <p:sldId id="284" r:id="rId9"/>
    <p:sldId id="290" r:id="rId10"/>
    <p:sldId id="292" r:id="rId11"/>
    <p:sldId id="285" r:id="rId12"/>
    <p:sldId id="293" r:id="rId13"/>
    <p:sldId id="286" r:id="rId14"/>
    <p:sldId id="294" r:id="rId15"/>
    <p:sldId id="280" r:id="rId16"/>
    <p:sldId id="281" r:id="rId17"/>
    <p:sldId id="274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546"/>
    <a:srgbClr val="D8BEB2"/>
    <a:srgbClr val="753F2D"/>
    <a:srgbClr val="5E3324"/>
    <a:srgbClr val="8A4C34"/>
    <a:srgbClr val="815550"/>
    <a:srgbClr val="A3573E"/>
    <a:srgbClr val="E7E6E6"/>
    <a:srgbClr val="C28D6D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6327"/>
  </p:normalViewPr>
  <p:slideViewPr>
    <p:cSldViewPr snapToGrid="0">
      <p:cViewPr varScale="1">
        <p:scale>
          <a:sx n="74" d="100"/>
          <a:sy n="74" d="100"/>
        </p:scale>
        <p:origin x="174" y="36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1/17/2025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008" y="1749100"/>
            <a:ext cx="10715223" cy="23876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Aft>
                <a:spcPts val="125"/>
              </a:spcAft>
            </a:pPr>
            <a:r>
              <a:rPr lang="en-US" sz="5400" b="1" dirty="0"/>
              <a:t>TRAVCLAN</a:t>
            </a:r>
            <a:br>
              <a:rPr lang="en-US" sz="5400" b="1" dirty="0"/>
            </a:br>
            <a:r>
              <a:rPr lang="en-US" sz="5400" b="1" dirty="0"/>
              <a:t>ASSIGNMENT</a:t>
            </a:r>
            <a:br>
              <a:rPr lang="en-US" sz="5400" b="1" dirty="0"/>
            </a:br>
            <a:r>
              <a:rPr lang="en-US" sz="5400" b="1" dirty="0"/>
              <a:t>BUSINESS ANALYST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808" y="5709720"/>
            <a:ext cx="7169282" cy="3840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HARSHIT GARG	12111017	</a:t>
            </a:r>
          </a:p>
          <a:p>
            <a:pPr>
              <a:lnSpc>
                <a:spcPct val="150000"/>
              </a:lnSpc>
            </a:pPr>
            <a:r>
              <a:rPr lang="en-US" dirty="0"/>
              <a:t>708227187	hgarg4145@gmail.com</a:t>
            </a:r>
            <a:endParaRPr lang="en-P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DE88B-E9E7-E77E-605E-44432D531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30" y="524966"/>
            <a:ext cx="610637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276A1-580B-FF7D-F196-1FCD90D6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39BC-0BA6-C121-02DC-FF2A62C37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Supplier dependence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0C712-4C8E-A71A-480F-68DD4EE08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4583" y="667430"/>
            <a:ext cx="5736039" cy="177636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Heavy reliance on few suppliers for the majority of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Majority of supplies got from id 5,1,3,7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9ECBE-A330-7E66-0A1C-00B2AF8D8A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341673"/>
            <a:ext cx="4828032" cy="490538"/>
          </a:xfrm>
        </p:spPr>
        <p:txBody>
          <a:bodyPr/>
          <a:lstStyle/>
          <a:p>
            <a:r>
              <a:rPr lang="en-US" dirty="0"/>
              <a:t>Possible Causes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F2624C-B63A-187D-AD38-75A151E606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4582" y="2923569"/>
            <a:ext cx="5736039" cy="3121181"/>
          </a:xfrm>
        </p:spPr>
        <p:txBody>
          <a:bodyPr/>
          <a:lstStyle/>
          <a:p>
            <a:r>
              <a:rPr lang="en-US" dirty="0"/>
              <a:t>Preferential pricing or exclusive agreements with specific suppliers .</a:t>
            </a:r>
          </a:p>
          <a:p>
            <a:r>
              <a:rPr lang="en-US" dirty="0"/>
              <a:t>Limited availability of suppliers for certain routes or destinations</a:t>
            </a:r>
          </a:p>
          <a:p>
            <a:r>
              <a:rPr lang="en-US" dirty="0"/>
              <a:t>High reliability or trust in certain suppliers compared to others .</a:t>
            </a:r>
          </a:p>
          <a:p>
            <a:r>
              <a:rPr lang="en-US" dirty="0"/>
              <a:t>A smaller supplier base due to lack of partnership or onboarding efforts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C8F0E95-CEBF-B2BA-2072-7AD0DD3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06E0E29-8DDE-6036-54AC-42E66AB71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91" y="3236813"/>
            <a:ext cx="3948551" cy="312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239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13FE-72D9-C4D6-AE19-0CB2A3D1E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F1E3-C48E-57BC-92EE-76268EB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353AA09-7186-F791-D311-820AD0ED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9B6799-59E2-564F-A9E4-E48AD0CC51BC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411480" y="3470952"/>
            <a:ext cx="517795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Diversify the Supplier Base: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reliance on a few suppliers by onboarding additional vendors to ensure more options and bargaining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If a supplier is providing 40% of the flights, aim to onboard 5–10 new suppliers for those routes to reduce dependency below 30%.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A13816-1859-71B2-4567-017495681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9431" y="3432315"/>
            <a:ext cx="543952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Implement Supplier Performance Monitoring:</a:t>
            </a:r>
            <a:endParaRPr lang="en-US" dirty="0"/>
          </a:p>
          <a:p>
            <a:r>
              <a:rPr lang="en-US" dirty="0"/>
              <a:t>Continuously evaluate suppliers on key metrics such as pricing consistency, reliability, and refund/complaint ratios. Use this data to identify and reduce dependency on underperforming suppliers.</a:t>
            </a:r>
          </a:p>
          <a:p>
            <a:r>
              <a:rPr lang="en-US" b="1" dirty="0"/>
              <a:t>Example</a:t>
            </a:r>
            <a:r>
              <a:rPr lang="en-US" dirty="0"/>
              <a:t>: If a supplier has a high refund rate, allocate fewer bookings to them and prioritize others with a better track record.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445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Refund patterns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4583" y="667430"/>
            <a:ext cx="5736039" cy="2164781"/>
          </a:xfrm>
        </p:spPr>
        <p:txBody>
          <a:bodyPr/>
          <a:lstStyle/>
          <a:p>
            <a:r>
              <a:rPr lang="en-US" dirty="0"/>
              <a:t>High refunds in specific transactions and buyers category .</a:t>
            </a:r>
          </a:p>
          <a:p>
            <a:r>
              <a:rPr lang="en-US" dirty="0"/>
              <a:t>Refund Status: </a:t>
            </a:r>
            <a:r>
              <a:rPr lang="en-US" b="1" dirty="0"/>
              <a:t>23,512 </a:t>
            </a:r>
            <a:r>
              <a:rPr lang="en-US" dirty="0"/>
              <a:t>bookings (</a:t>
            </a:r>
            <a:r>
              <a:rPr lang="en-US" b="1" dirty="0"/>
              <a:t>78.37%</a:t>
            </a:r>
            <a:r>
              <a:rPr lang="en-US" dirty="0"/>
              <a:t>) resulted in refunds, with an average refund amount of </a:t>
            </a:r>
            <a:r>
              <a:rPr lang="en-US" b="1" dirty="0"/>
              <a:t>₹409.50</a:t>
            </a:r>
            <a:r>
              <a:rPr lang="en-US" dirty="0"/>
              <a:t>.Non-Refunded Bookings: </a:t>
            </a:r>
            <a:r>
              <a:rPr lang="en-US" b="1" dirty="0"/>
              <a:t>6,488</a:t>
            </a:r>
            <a:r>
              <a:rPr lang="en-US" dirty="0"/>
              <a:t> bookings </a:t>
            </a:r>
            <a:r>
              <a:rPr lang="en-US" b="1" dirty="0"/>
              <a:t>(21.63%) </a:t>
            </a:r>
            <a:r>
              <a:rPr lang="en-US" dirty="0"/>
              <a:t>had no refunds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Possible Causes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19" y="3941063"/>
            <a:ext cx="5736039" cy="2726773"/>
          </a:xfrm>
        </p:spPr>
        <p:txBody>
          <a:bodyPr/>
          <a:lstStyle/>
          <a:p>
            <a:r>
              <a:rPr lang="en-US" dirty="0"/>
              <a:t>Unreliable suppliers or operational issues causing flight cancellation.</a:t>
            </a:r>
          </a:p>
          <a:p>
            <a:r>
              <a:rPr lang="en-US" dirty="0"/>
              <a:t>Frequent Cancellation or modification by buyers to exploit refund policies for financial gains</a:t>
            </a:r>
          </a:p>
          <a:p>
            <a:r>
              <a:rPr lang="en-US" dirty="0"/>
              <a:t>Errors in booking details (incorrect travel dates, passenger names etc.)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4EF01-6820-4A71-897C-64E5F7A7D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2" y="3352369"/>
            <a:ext cx="3699274" cy="295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02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0D1C9EC-EECF-0D51-0B9F-10291751A6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3392" y="3370761"/>
            <a:ext cx="5655284" cy="289775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Communication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customers fully understand refund policies before booking.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Options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 rescheduling or vouchers instead of strict refunds.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Retention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loyalty programs to discourage frequent cancellations.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Regularly analyze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refund requests to identify top causes and address them with targeted strategies . Gather post-refund feedback to understand customer dissatisfaction.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lock option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nominal fee to help customers finalize plans without committing immediately. Highlight cancellation terms upfront during the booking process.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820D9721-78E6-EF27-A7A5-81FAB85AD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3789401"/>
            <a:ext cx="5167699" cy="2308324"/>
          </a:xfr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Example: </a:t>
            </a:r>
            <a:r>
              <a:rPr lang="en-US" sz="1600" b="0" dirty="0">
                <a:solidFill>
                  <a:schemeClr val="tx1"/>
                </a:solidFill>
              </a:rPr>
              <a:t>A customer books a flight but later realizes they need to reschedule due to a family emergency. They cancel the ticket and request a refund.</a:t>
            </a:r>
            <a:br>
              <a:rPr lang="en-US" sz="1600" b="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Solution: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Offer free or discounted </a:t>
            </a:r>
            <a:r>
              <a:rPr lang="en-US" sz="1600" dirty="0">
                <a:solidFill>
                  <a:schemeClr val="tx1"/>
                </a:solidFill>
              </a:rPr>
              <a:t>rescheduling options </a:t>
            </a:r>
            <a:r>
              <a:rPr lang="en-US" sz="1600" b="0" dirty="0">
                <a:solidFill>
                  <a:schemeClr val="tx1"/>
                </a:solidFill>
              </a:rPr>
              <a:t>instead of full refunds.</a:t>
            </a:r>
          </a:p>
          <a:p>
            <a:r>
              <a:rPr lang="en-US" sz="1600" b="0" dirty="0">
                <a:solidFill>
                  <a:schemeClr val="tx1"/>
                </a:solidFill>
              </a:rPr>
              <a:t>Provide </a:t>
            </a:r>
            <a:r>
              <a:rPr lang="en-US" sz="1600" dirty="0">
                <a:solidFill>
                  <a:schemeClr val="tx1"/>
                </a:solidFill>
              </a:rPr>
              <a:t>travel insurance </a:t>
            </a:r>
            <a:r>
              <a:rPr lang="en-US" sz="1600" b="0" dirty="0">
                <a:solidFill>
                  <a:schemeClr val="tx1"/>
                </a:solidFill>
              </a:rPr>
              <a:t>add-ons at the time of booking to cover unforeseen cancellations.</a:t>
            </a:r>
          </a:p>
          <a:p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Harshit Garg</a:t>
            </a:r>
          </a:p>
          <a:p>
            <a:pPr lvl="1"/>
            <a:r>
              <a:rPr lang="en-US" dirty="0"/>
              <a:t>12111017</a:t>
            </a:r>
          </a:p>
          <a:p>
            <a:pPr lvl="1"/>
            <a:r>
              <a:rPr lang="en-US" dirty="0"/>
              <a:t>hgarg4145@gmail.com</a:t>
            </a:r>
          </a:p>
          <a:p>
            <a:pPr lvl="1"/>
            <a:r>
              <a:rPr lang="en-US" dirty="0"/>
              <a:t>7082227187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ASSIGNMENT PROBLEM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455" y="3429000"/>
            <a:ext cx="4754880" cy="2950680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Identify 3 short-term or long-term data observations.</a:t>
            </a:r>
            <a:br>
              <a:rPr lang="en-US" b="1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Analyze the possible causes behind these observations.</a:t>
            </a:r>
            <a:br>
              <a:rPr lang="en-US" b="1" dirty="0"/>
            </a:b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Suggest strategies to improve sales and profitability.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61304" y="4062965"/>
            <a:ext cx="4754880" cy="1682750"/>
          </a:xfrm>
        </p:spPr>
        <p:txBody>
          <a:bodyPr/>
          <a:lstStyle/>
          <a:p>
            <a:r>
              <a:rPr lang="en-US" b="1" dirty="0"/>
              <a:t>Jupyter Notebook</a:t>
            </a:r>
          </a:p>
          <a:p>
            <a:r>
              <a:rPr lang="en-US" b="1" dirty="0"/>
              <a:t>Python</a:t>
            </a:r>
          </a:p>
          <a:p>
            <a:r>
              <a:rPr lang="en-US" b="1" dirty="0"/>
              <a:t>Python Libraries : Pandas , Matplotlib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7B5053-9564-EF57-FA68-F9D8FAC6EA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61304" y="3532032"/>
            <a:ext cx="4828032" cy="490538"/>
          </a:xfrm>
        </p:spPr>
        <p:txBody>
          <a:bodyPr/>
          <a:lstStyle/>
          <a:p>
            <a:r>
              <a:rPr lang="en-IN" dirty="0"/>
              <a:t>Tools Used :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1107F42-9316-59D6-5F76-1B2BE9A3C6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9960" y="2766058"/>
            <a:ext cx="5212080" cy="490538"/>
          </a:xfrm>
        </p:spPr>
        <p:txBody>
          <a:bodyPr/>
          <a:lstStyle/>
          <a:p>
            <a:r>
              <a:rPr lang="en-IN" dirty="0"/>
              <a:t>GIVEN : CSV DATA FILE (DATASET-2)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AF2A8-90E8-F8F6-20F9-65AAD79E3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63A8-C4C0-4A13-369C-DF5BB566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High Variance in markup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362137-CD67-4400-B544-A0B9E0C93F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4583" y="667430"/>
            <a:ext cx="5736039" cy="216478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Significance difference in markup values across transactions.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markup ranges from ₹1,181 to ₹11,800, with an average of ₹6,963.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standard deviation is ₹2,860, indicating high variance in pricing.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5080E-5937-1A89-2B69-A6C95617F7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341673"/>
            <a:ext cx="4828032" cy="490538"/>
          </a:xfrm>
        </p:spPr>
        <p:txBody>
          <a:bodyPr/>
          <a:lstStyle/>
          <a:p>
            <a:r>
              <a:rPr lang="en-US" dirty="0"/>
              <a:t>Possible Causes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07600-1531-4348-61CF-CBD0F90FFB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4582" y="2923569"/>
            <a:ext cx="5736039" cy="2726773"/>
          </a:xfrm>
        </p:spPr>
        <p:txBody>
          <a:bodyPr/>
          <a:lstStyle/>
          <a:p>
            <a:r>
              <a:rPr lang="en-US" dirty="0"/>
              <a:t>Dynamic Pricing Strategies influenced by demand, competition or supplier pricing .</a:t>
            </a:r>
          </a:p>
          <a:p>
            <a:r>
              <a:rPr lang="en-US" dirty="0"/>
              <a:t>Inconsistent pricing rules for different channels or buyers segments . </a:t>
            </a:r>
          </a:p>
          <a:p>
            <a:r>
              <a:rPr lang="en-US" dirty="0"/>
              <a:t>Higher markups for peak season or last minute bookings .</a:t>
            </a:r>
          </a:p>
          <a:p>
            <a:r>
              <a:rPr lang="en-US" dirty="0"/>
              <a:t>Special promotional campaigns leading to reduced or negative markups 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0F27E1F-1237-2027-01FC-A822C7B6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D20BB4-A6DC-71E6-429C-B9B41C261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07" y="3243207"/>
            <a:ext cx="4517125" cy="306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0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4EC38-D317-D054-B0E4-818B5D808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9B0E-5878-3A2C-320A-1E094B43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6AB58F-B551-17C8-F078-28F2282F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3FF4A6-443C-9788-1B49-25E90AA82A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6747" y="3057980"/>
            <a:ext cx="4981054" cy="3800020"/>
          </a:xfrm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Optimize Pricing</a:t>
            </a:r>
            <a:r>
              <a:rPr lang="en-US" dirty="0"/>
              <a:t>:  Use dynamic pricing algorithms to reduce markup variance while maintaining profitability . Monitor market trends to adjust markups competitively, focusing on high-margin routes.</a:t>
            </a:r>
          </a:p>
          <a:p>
            <a:r>
              <a:rPr lang="en-US" sz="1600" b="1" dirty="0">
                <a:solidFill>
                  <a:srgbClr val="3B4546"/>
                </a:solidFill>
              </a:rPr>
              <a:t>Example</a:t>
            </a:r>
            <a:r>
              <a:rPr lang="en-US" sz="1600" dirty="0">
                <a:solidFill>
                  <a:srgbClr val="3B4546"/>
                </a:solidFill>
              </a:rPr>
              <a:t>: </a:t>
            </a:r>
            <a:r>
              <a:rPr lang="en-US" sz="1600" b="0" dirty="0">
                <a:solidFill>
                  <a:srgbClr val="3B4546"/>
                </a:solidFill>
              </a:rPr>
              <a:t>For a flight from New York (JFK) to London (LHR), if demand is consistently high, increase markup by 15-20%.Conversely, for low-demand routes, keep markups competitive to attract more bookings.</a:t>
            </a:r>
            <a:endParaRPr lang="en-IN" sz="1600" b="0" dirty="0">
              <a:solidFill>
                <a:srgbClr val="3B4546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1800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F691D48F-2DD0-71ED-2A58-F9B0C3AACEA7}"/>
              </a:ext>
            </a:extLst>
          </p:cNvPr>
          <p:cNvSpPr txBox="1">
            <a:spLocks/>
          </p:cNvSpPr>
          <p:nvPr/>
        </p:nvSpPr>
        <p:spPr>
          <a:xfrm>
            <a:off x="5861304" y="3053761"/>
            <a:ext cx="4981053" cy="3800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Dynamic Pricing Strategies:</a:t>
            </a:r>
            <a:endParaRPr lang="en-US" dirty="0"/>
          </a:p>
          <a:p>
            <a:r>
              <a:rPr lang="en-US" dirty="0"/>
              <a:t>Use historical data, competitor pricing, and demand forecasting to adjust markups dynamically.</a:t>
            </a:r>
          </a:p>
          <a:p>
            <a:r>
              <a:rPr lang="en-US" dirty="0"/>
              <a:t>For example:</a:t>
            </a:r>
          </a:p>
          <a:p>
            <a:pPr marL="742950" lvl="1" indent="-285750"/>
            <a:r>
              <a:rPr lang="en-US" dirty="0"/>
              <a:t>High-demand seasons (e.g., summer vacations): Increase markups slightly due to increased willingness to pay.</a:t>
            </a:r>
          </a:p>
          <a:p>
            <a:pPr marL="742950" lvl="1" indent="-285750"/>
            <a:r>
              <a:rPr lang="en-US" dirty="0"/>
              <a:t>Low-demand periods: Decrease markups to stimulate sales and maintain customer flow.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8456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DC352-1D6D-57E6-E2FA-6424AD869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C9F1-4D80-368B-353A-43D3E72B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Channel Sales Contribution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630080-D771-7DED-C3FF-E1A054AA31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4583" y="667430"/>
            <a:ext cx="5736039" cy="138794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A few booking channels contribute to most sales 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53.41% of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 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31.68%.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iOS 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14.91%. 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8AEDE-6265-E8FA-29C3-703640033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341673"/>
            <a:ext cx="4828032" cy="490538"/>
          </a:xfrm>
        </p:spPr>
        <p:txBody>
          <a:bodyPr/>
          <a:lstStyle/>
          <a:p>
            <a:r>
              <a:rPr lang="en-US" dirty="0"/>
              <a:t>Possible Causes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433DA4-A2F1-AD0C-F1A6-1D9AA54CAE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4582" y="2923569"/>
            <a:ext cx="5736039" cy="2726773"/>
          </a:xfrm>
        </p:spPr>
        <p:txBody>
          <a:bodyPr/>
          <a:lstStyle/>
          <a:p>
            <a:r>
              <a:rPr lang="en-US" dirty="0"/>
              <a:t>Uneven marketing investments across channels .</a:t>
            </a:r>
          </a:p>
          <a:p>
            <a:r>
              <a:rPr lang="en-US" dirty="0"/>
              <a:t>Customer preferences for certain platforms due to ease of use or trust .</a:t>
            </a:r>
          </a:p>
          <a:p>
            <a:r>
              <a:rPr lang="en-US" dirty="0"/>
              <a:t>Lack of promotional offers or visibility of underperforming channels .</a:t>
            </a:r>
          </a:p>
          <a:p>
            <a:r>
              <a:rPr lang="en-US" dirty="0"/>
              <a:t>Target audience mismatch between channels and buyers demographics 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D442F62-79C0-5235-FE2C-6747A0B29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0CFCE53-C908-4537-2D07-1FD5DC141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31" y="3251911"/>
            <a:ext cx="3705313" cy="323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916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BBE75-6B29-1457-EBC5-048E558F1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6F26-6B72-370A-ACA2-93D0BBFB1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8475844-B410-331C-A7A1-5FC408B1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0D10E29-EB9B-6095-8DD4-410D7BA7A5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169" y="3076546"/>
            <a:ext cx="5660414" cy="3800020"/>
          </a:xfrm>
        </p:spPr>
        <p:txBody>
          <a:bodyPr/>
          <a:lstStyle/>
          <a:p>
            <a:r>
              <a:rPr lang="en-US" b="1" dirty="0"/>
              <a:t>Enhance Mobile App Experience: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 in improving the UI/UX of your mobile apps (both Android and iOS) to make them more user-friendly and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app-only features, such as personalized recommendations, or instant notifications for deals.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Launch exclusive app-based discounts, e.g., a 10% discount for bookings made via the app during the first week of launch.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1800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BD9D1EB9-49F3-25C0-2F47-CFD85061DAD4}"/>
              </a:ext>
            </a:extLst>
          </p:cNvPr>
          <p:cNvSpPr txBox="1">
            <a:spLocks/>
          </p:cNvSpPr>
          <p:nvPr/>
        </p:nvSpPr>
        <p:spPr>
          <a:xfrm>
            <a:off x="5679583" y="3076546"/>
            <a:ext cx="6001555" cy="38000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Run Targeted Campaigns for Underperforming Channels:</a:t>
            </a:r>
            <a:endParaRPr lang="en-US" dirty="0"/>
          </a:p>
          <a:p>
            <a:r>
              <a:rPr lang="en-US" dirty="0"/>
              <a:t>Identify the weaker channels (e.g., iOS with 14.91% contribution) and target them with tailored promotions.</a:t>
            </a:r>
          </a:p>
          <a:p>
            <a:r>
              <a:rPr lang="en-US" dirty="0"/>
              <a:t>Example:</a:t>
            </a:r>
          </a:p>
          <a:p>
            <a:pPr marL="742950" lvl="1" indent="-285750"/>
            <a:r>
              <a:rPr lang="en-US" dirty="0"/>
              <a:t>Offer cashback or loyalty points for bookings via the iOS app.</a:t>
            </a:r>
          </a:p>
          <a:p>
            <a:pPr marL="742950" lvl="1" indent="-285750"/>
            <a:r>
              <a:rPr lang="en-US" dirty="0"/>
              <a:t>Collaborate with Apple to advertise the app in the App Store or run campaigns targeting iOS users through Apple News or App Store ads.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890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B6686-67D2-6790-DCF7-4A1C92A8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6FC2-F1BC-BC73-C085-86235EF5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5789B9-B97B-AA6E-A577-89766C34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1C9887A-597D-254D-41BD-3AF8945FD3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411" y="3315557"/>
            <a:ext cx="9635997" cy="3800020"/>
          </a:xfrm>
        </p:spPr>
        <p:txBody>
          <a:bodyPr/>
          <a:lstStyle/>
          <a:p>
            <a:r>
              <a:rPr lang="en-US" b="1" dirty="0"/>
              <a:t>Leverage Social Media for Web Channel Engagement: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Drive more users to the website by integrating social media advertising and influencer collaborations.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 Google Ads and Facebook/Instagram campaigns that link directly to your website for bookings.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Partner with travel influencers to promote exclusive web-based offers, such as "Book through our website for up to 20% off your next flight."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7887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8F5C-1346-2F7A-A3F4-A41872785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A6C1-D3A0-12FE-174C-680A1B78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Monthly Booking Trends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9EA69-3920-4EEA-5407-6D683EFC08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4583" y="667430"/>
            <a:ext cx="5736039" cy="177636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Clear Peak and deep in monthly booking trends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Peaks observed in April (6,133 bookings), while March (4,713 bookings) and subsequent months like June (4,294 bookings) show lower activity, suggesting seasonal fluctuations.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E6B54-7820-EC72-53EC-461AD763DF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341673"/>
            <a:ext cx="4828032" cy="490538"/>
          </a:xfrm>
        </p:spPr>
        <p:txBody>
          <a:bodyPr/>
          <a:lstStyle/>
          <a:p>
            <a:r>
              <a:rPr lang="en-US" dirty="0"/>
              <a:t>Possible Causes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85F43-6352-6DEB-3531-A14FA3DF1E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4582" y="2923569"/>
            <a:ext cx="5736039" cy="3121181"/>
          </a:xfrm>
        </p:spPr>
        <p:txBody>
          <a:bodyPr/>
          <a:lstStyle/>
          <a:p>
            <a:r>
              <a:rPr lang="en-US" dirty="0"/>
              <a:t>Seasonal Travel Behavior , such as holiday seasons or school vacations.</a:t>
            </a:r>
          </a:p>
          <a:p>
            <a:r>
              <a:rPr lang="en-US" dirty="0"/>
              <a:t>Weather conditions affecting travel preferences (</a:t>
            </a:r>
            <a:r>
              <a:rPr lang="en-US" dirty="0" err="1"/>
              <a:t>eg.</a:t>
            </a:r>
            <a:r>
              <a:rPr lang="en-US" dirty="0"/>
              <a:t> Monsoon season dips).</a:t>
            </a:r>
          </a:p>
          <a:p>
            <a:r>
              <a:rPr lang="en-US" dirty="0"/>
              <a:t>Major events like festivals, conferences, sports events driving demand.</a:t>
            </a:r>
          </a:p>
          <a:p>
            <a:r>
              <a:rPr lang="en-US" dirty="0"/>
              <a:t>Fluctuations in disposable income or economic factors influencing travel 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71B3A4C-B9BE-A12A-F0E4-A1F136CB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066988-2427-36E9-4756-3C40CB89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3330558"/>
            <a:ext cx="5437153" cy="295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36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FEF68-3B65-F63F-F8B2-BA00B010A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B7A2-F33E-EFFF-2BE9-93D3867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D2A7026-63D7-696F-2300-DBDD3BE2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4E95171-8555-A458-98C3-59746769C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5A59AD-2502-78B6-FDEF-7DBA995B01E6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615630" y="3526978"/>
            <a:ext cx="53434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Incentivize Early Bookings: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customers to book their tickets well in advance with discounted fares or added benefits.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"Book 3 months early and save up to 20% on your tickets."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free upgrades (e.g., priority boarding) for bookings made during specific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6DFA56-BD58-D828-68BA-C7CE7619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20" y="3416927"/>
            <a:ext cx="493475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Offer Seasonal Discounts and Promotions: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Identify low-demand months (e.g., March and June based on your data) and introduce promotions to stimulate bookings during these periods.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Example: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"March Madness Sale: Get 15% off on all bookings made this month!"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Bundle discounts for off-season travel packages, such as hotel stays or car rentals.</a:t>
            </a:r>
          </a:p>
        </p:txBody>
      </p:sp>
    </p:spTree>
    <p:extLst>
      <p:ext uri="{BB962C8B-B14F-4D97-AF65-F5344CB8AC3E}">
        <p14:creationId xmlns:p14="http://schemas.microsoft.com/office/powerpoint/2010/main" val="175012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107</TotalTime>
  <Words>1212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TRAVCLAN ASSIGNMENT BUSINESS ANALYST</vt:lpstr>
      <vt:lpstr>ASSIGNMENT PROBLEM STATEMENT</vt:lpstr>
      <vt:lpstr>High Variance in markup </vt:lpstr>
      <vt:lpstr>Suggestion </vt:lpstr>
      <vt:lpstr>Channel Sales Contribution </vt:lpstr>
      <vt:lpstr>Suggestion </vt:lpstr>
      <vt:lpstr>Suggestion </vt:lpstr>
      <vt:lpstr>Monthly Booking Trends </vt:lpstr>
      <vt:lpstr>Suggestion </vt:lpstr>
      <vt:lpstr>Supplier dependence </vt:lpstr>
      <vt:lpstr>Suggestion </vt:lpstr>
      <vt:lpstr>Refund patterns </vt:lpstr>
      <vt:lpstr>Suggestion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Garg</dc:creator>
  <cp:lastModifiedBy>Harshit Garg</cp:lastModifiedBy>
  <cp:revision>6</cp:revision>
  <dcterms:created xsi:type="dcterms:W3CDTF">2025-01-17T10:53:48Z</dcterms:created>
  <dcterms:modified xsi:type="dcterms:W3CDTF">2025-01-17T12:41:05Z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