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1" r:id="rId6"/>
    <p:sldId id="260" r:id="rId7"/>
    <p:sldId id="274" r:id="rId8"/>
    <p:sldId id="27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8361F5-0D14-490D-A16E-91A275128A85}">
          <p14:sldIdLst>
            <p14:sldId id="256"/>
            <p14:sldId id="257"/>
            <p14:sldId id="272"/>
            <p14:sldId id="273"/>
            <p14:sldId id="271"/>
            <p14:sldId id="260"/>
            <p14:sldId id="274"/>
            <p14:sldId id="27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A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EC38-80D9-E636-6252-A26C4733C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173DC8-7550-5CC1-EEC7-7DEB6CA2E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EAADA5-D82C-1E30-8EF0-4E9C6D436779}"/>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338ECEF3-84C7-0A76-A7D8-0445104014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61F445A-D2BD-2F5B-9AC3-8154BE8A79B8}"/>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88626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FFAD-4AD1-4564-0081-63028A8825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E164C1-27AA-2B86-DE5F-1E1ED81735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772EE-10ED-5E89-9D7D-9BCD81D76187}"/>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4F1BDDCE-6099-3AD1-653F-51F806B2B5D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9AC888E-03AB-6708-D627-6B3D4489C002}"/>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80224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81AA0-EAE8-F36C-5E43-74FA7F1E3F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A147E0-539A-E055-5998-91C3D5E155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8AF3A-31D3-C4A7-77A7-0AE8919A01B8}"/>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10378C2E-D554-D9C7-1FFE-7E822899BC8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CA498D-AC05-3647-5C20-2F06A7AEC00D}"/>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112187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891F-D7C0-5983-A5B7-C0B52BE690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90316-DA7D-ACB8-F373-7C37F7CAB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53833-D91D-D456-1E57-BCEC99DF0799}"/>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B1CE9774-6D1E-001E-C314-B96CB4966D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66632F7-6F0E-7132-F427-56D81546E77B}"/>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81239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21FE-5255-77AF-EAC0-DD0FFF7EEF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E5B369-0ECB-7B84-80F2-7ED9904F4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9DA22-442A-541D-3160-938B833B4C44}"/>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CFEAEA2E-4136-F3DE-65F6-C261819E92C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BCD19D2-77F7-46BB-8C80-17CCC57ADB57}"/>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293284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80D0-C0DE-407A-FE93-05022D5B2F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1AB42-45F2-2904-ADFA-6D52B7B2A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7A7FBA-7CD4-9D56-67B2-6A8E682D4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DBB5AB-E0F2-7E1F-FF9D-4EE7182A99B1}"/>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6" name="Footer Placeholder 5">
            <a:extLst>
              <a:ext uri="{FF2B5EF4-FFF2-40B4-BE49-F238E27FC236}">
                <a16:creationId xmlns:a16="http://schemas.microsoft.com/office/drawing/2014/main" id="{9DB7D831-E64F-1B94-9B55-E38D4F6863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79F4ECA-94B1-22DE-ED18-891C4984A484}"/>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404437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5212-156D-85CC-7C54-1F5D3C154F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D852B6-9230-211B-EDF3-35E9FB390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05676D-73C6-7965-5621-F85D15042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4D806D-82AB-0558-5E70-27C4236781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6C6AB-13F2-BAF8-4F0D-ACBD9951B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C90105-4473-22F5-7A3B-14DA6E4781C3}"/>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8" name="Footer Placeholder 7">
            <a:extLst>
              <a:ext uri="{FF2B5EF4-FFF2-40B4-BE49-F238E27FC236}">
                <a16:creationId xmlns:a16="http://schemas.microsoft.com/office/drawing/2014/main" id="{FAA8A8E2-D8ED-0B42-06F0-63DF8EF1786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14A1166-5E7A-511D-ED32-165AF20CECFF}"/>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101510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8A7E-AF0C-D89A-12F4-250D3AE796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F78042-75ED-6977-FA45-B02ACF69925D}"/>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4" name="Footer Placeholder 3">
            <a:extLst>
              <a:ext uri="{FF2B5EF4-FFF2-40B4-BE49-F238E27FC236}">
                <a16:creationId xmlns:a16="http://schemas.microsoft.com/office/drawing/2014/main" id="{0C94B0B0-A7FA-1216-C281-354F40DF81B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BADF990-6061-E7DD-4109-966778A7B6CC}"/>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319715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1ED90-7326-116F-D2F0-4D5EC904639B}"/>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3" name="Footer Placeholder 2">
            <a:extLst>
              <a:ext uri="{FF2B5EF4-FFF2-40B4-BE49-F238E27FC236}">
                <a16:creationId xmlns:a16="http://schemas.microsoft.com/office/drawing/2014/main" id="{CD00EFCD-1E0D-DEB2-95D2-C17BE94BB24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65EC0D5-EA33-BE28-AAF8-B1A7F3504543}"/>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3217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2586-860A-5F17-25FF-37B1621BC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C14BA2-970A-84E0-F449-44299400B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6875C4-5089-D924-62AE-B1773823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3509C-4566-7DB8-5017-5B7CCD793CE1}"/>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6" name="Footer Placeholder 5">
            <a:extLst>
              <a:ext uri="{FF2B5EF4-FFF2-40B4-BE49-F238E27FC236}">
                <a16:creationId xmlns:a16="http://schemas.microsoft.com/office/drawing/2014/main" id="{AA9E9F80-89A1-B44C-C9A4-A4EF9B1D96A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36B7746-8E0B-FD36-8459-D58A81147998}"/>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183028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0FF7-2D38-A286-0274-5FFCB4359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843E6E-8DF4-AE02-392E-B7A05CCF1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EA6A179-500E-81EB-9D6A-270661592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C1C3A-9882-D1D4-F220-B397D63A63AB}"/>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6" name="Footer Placeholder 5">
            <a:extLst>
              <a:ext uri="{FF2B5EF4-FFF2-40B4-BE49-F238E27FC236}">
                <a16:creationId xmlns:a16="http://schemas.microsoft.com/office/drawing/2014/main" id="{C32FADD7-28FB-74CC-98B9-73808E21CD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D6493F2-1698-FD9C-A997-252EFE24F563}"/>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68452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A75D1-D973-DB65-66B5-04FCE862C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54494-972B-04BD-4E0F-B237A522D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193057-08FA-5281-D4D8-B0761986C8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5C14F77F-E964-023B-73FD-BAAB16C0E9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1129CFC-0173-ECB0-9870-2B48A0CC9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2173C-3EAD-43CC-ACBD-444CC3566697}" type="slidenum">
              <a:rPr lang="en-IN" smtClean="0"/>
              <a:t>‹#›</a:t>
            </a:fld>
            <a:endParaRPr lang="en-IN" dirty="0"/>
          </a:p>
        </p:txBody>
      </p:sp>
    </p:spTree>
    <p:extLst>
      <p:ext uri="{BB962C8B-B14F-4D97-AF65-F5344CB8AC3E}">
        <p14:creationId xmlns:p14="http://schemas.microsoft.com/office/powerpoint/2010/main" val="2823011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ducative.io/blog/software-process-model-typ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image3.png">
            <a:extLst>
              <a:ext uri="{FF2B5EF4-FFF2-40B4-BE49-F238E27FC236}">
                <a16:creationId xmlns:a16="http://schemas.microsoft.com/office/drawing/2014/main" id="{53B1FA06-A2E3-9EBC-232A-9E31111F1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562" y="355504"/>
            <a:ext cx="1219200" cy="1165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BCE9102-38D4-B0A7-878F-0D2EEC383E82}"/>
              </a:ext>
            </a:extLst>
          </p:cNvPr>
          <p:cNvSpPr>
            <a:spLocks noChangeArrowheads="1"/>
          </p:cNvSpPr>
          <p:nvPr/>
        </p:nvSpPr>
        <p:spPr bwMode="auto">
          <a:xfrm>
            <a:off x="1" y="2878557"/>
            <a:ext cx="12191999" cy="101566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Mini </a:t>
            </a:r>
            <a:r>
              <a:rPr kumimoji="0" lang="en-US" altLang="en-US" sz="2400" b="1" i="0" u="none" strike="noStrike" cap="none" normalizeH="0" baseline="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Project </a:t>
            </a:r>
            <a:r>
              <a:rPr lang="en-US" altLang="en-US" sz="2400" b="1">
                <a:latin typeface="Times New Roman" panose="02020603050405020304" pitchFamily="18" charset="0"/>
                <a:ea typeface="Bookman Old Style" panose="02050604050505020204" pitchFamily="18" charset="0"/>
                <a:cs typeface="Times New Roman" panose="02020603050405020304" pitchFamily="18" charset="0"/>
              </a:rPr>
              <a:t>Presentation PHASE-1</a:t>
            </a:r>
            <a:r>
              <a:rPr kumimoji="0" lang="en-US" altLang="en-US" sz="2400" b="1" i="0" u="none" strike="noStrike" cap="none" normalizeH="0" baseline="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on</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dirty="0">
                <a:latin typeface="Times New Roman" panose="02020603050405020304" pitchFamily="18" charset="0"/>
                <a:ea typeface="Calibri" panose="020F0502020204030204" pitchFamily="34" charset="0"/>
                <a:cs typeface="Times New Roman" panose="02020603050405020304" pitchFamily="18" charset="0"/>
              </a:rPr>
              <a:t>Image Classification using Deep Learning</a:t>
            </a:r>
            <a:endParaRPr kumimoji="0" lang="en-US" altLang="en-US" sz="3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83B4E829-5812-2A68-A63D-88EA649F380E}"/>
              </a:ext>
            </a:extLst>
          </p:cNvPr>
          <p:cNvSpPr>
            <a:spLocks noChangeArrowheads="1"/>
          </p:cNvSpPr>
          <p:nvPr/>
        </p:nvSpPr>
        <p:spPr bwMode="auto">
          <a:xfrm>
            <a:off x="246927" y="5444651"/>
            <a:ext cx="6096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657600" algn="l"/>
              </a:tabLst>
              <a:defRPr>
                <a:solidFill>
                  <a:schemeClr val="tx1"/>
                </a:solidFill>
                <a:latin typeface="Arial" panose="020B0604020202020204" pitchFamily="34" charset="0"/>
              </a:defRPr>
            </a:lvl1pPr>
            <a:lvl2pPr eaLnBrk="0" fontAlgn="base" hangingPunct="0">
              <a:spcBef>
                <a:spcPct val="0"/>
              </a:spcBef>
              <a:spcAft>
                <a:spcPct val="0"/>
              </a:spcAft>
              <a:tabLst>
                <a:tab pos="3657600" algn="l"/>
              </a:tabLst>
              <a:defRPr>
                <a:solidFill>
                  <a:schemeClr val="tx1"/>
                </a:solidFill>
                <a:latin typeface="Arial" panose="020B0604020202020204" pitchFamily="34" charset="0"/>
              </a:defRPr>
            </a:lvl2pPr>
            <a:lvl3pPr eaLnBrk="0" fontAlgn="base" hangingPunct="0">
              <a:spcBef>
                <a:spcPct val="0"/>
              </a:spcBef>
              <a:spcAft>
                <a:spcPct val="0"/>
              </a:spcAft>
              <a:tabLst>
                <a:tab pos="3657600" algn="l"/>
              </a:tabLst>
              <a:defRPr>
                <a:solidFill>
                  <a:schemeClr val="tx1"/>
                </a:solidFill>
                <a:latin typeface="Arial" panose="020B0604020202020204" pitchFamily="34" charset="0"/>
              </a:defRPr>
            </a:lvl3pPr>
            <a:lvl4pPr eaLnBrk="0" fontAlgn="base" hangingPunct="0">
              <a:spcBef>
                <a:spcPct val="0"/>
              </a:spcBef>
              <a:spcAft>
                <a:spcPct val="0"/>
              </a:spcAft>
              <a:tabLst>
                <a:tab pos="3657600" algn="l"/>
              </a:tabLst>
              <a:defRPr>
                <a:solidFill>
                  <a:schemeClr val="tx1"/>
                </a:solidFill>
                <a:latin typeface="Arial" panose="020B0604020202020204" pitchFamily="34" charset="0"/>
              </a:defRPr>
            </a:lvl4pPr>
            <a:lvl5pPr eaLnBrk="0" fontAlgn="base" hangingPunct="0">
              <a:spcBef>
                <a:spcPct val="0"/>
              </a:spcBef>
              <a:spcAft>
                <a:spcPct val="0"/>
              </a:spcAft>
              <a:tabLst>
                <a:tab pos="3657600" algn="l"/>
              </a:tabLst>
              <a:defRPr>
                <a:solidFill>
                  <a:schemeClr val="tx1"/>
                </a:solidFill>
                <a:latin typeface="Arial" panose="020B0604020202020204" pitchFamily="34" charset="0"/>
              </a:defRPr>
            </a:lvl5pPr>
            <a:lvl6pPr eaLnBrk="0" fontAlgn="base" hangingPunct="0">
              <a:spcBef>
                <a:spcPct val="0"/>
              </a:spcBef>
              <a:spcAft>
                <a:spcPct val="0"/>
              </a:spcAft>
              <a:tabLst>
                <a:tab pos="3657600" algn="l"/>
              </a:tabLst>
              <a:defRPr>
                <a:solidFill>
                  <a:schemeClr val="tx1"/>
                </a:solidFill>
                <a:latin typeface="Arial" panose="020B0604020202020204" pitchFamily="34" charset="0"/>
              </a:defRPr>
            </a:lvl6pPr>
            <a:lvl7pPr eaLnBrk="0" fontAlgn="base" hangingPunct="0">
              <a:spcBef>
                <a:spcPct val="0"/>
              </a:spcBef>
              <a:spcAft>
                <a:spcPct val="0"/>
              </a:spcAft>
              <a:tabLst>
                <a:tab pos="3657600" algn="l"/>
              </a:tabLst>
              <a:defRPr>
                <a:solidFill>
                  <a:schemeClr val="tx1"/>
                </a:solidFill>
                <a:latin typeface="Arial" panose="020B0604020202020204" pitchFamily="34" charset="0"/>
              </a:defRPr>
            </a:lvl7pPr>
            <a:lvl8pPr eaLnBrk="0" fontAlgn="base" hangingPunct="0">
              <a:spcBef>
                <a:spcPct val="0"/>
              </a:spcBef>
              <a:spcAft>
                <a:spcPct val="0"/>
              </a:spcAft>
              <a:tabLst>
                <a:tab pos="3657600" algn="l"/>
              </a:tabLst>
              <a:defRPr>
                <a:solidFill>
                  <a:schemeClr val="tx1"/>
                </a:solidFill>
                <a:latin typeface="Arial" panose="020B0604020202020204" pitchFamily="34" charset="0"/>
              </a:defRPr>
            </a:lvl8pPr>
            <a:lvl9pPr eaLnBrk="0" fontAlgn="base" hangingPunct="0">
              <a:spcBef>
                <a:spcPct val="0"/>
              </a:spcBef>
              <a:spcAft>
                <a:spcPct val="0"/>
              </a:spcAft>
              <a:tabLst>
                <a:tab pos="3657600"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Submitted by:</a:t>
            </a:r>
            <a:endParaRPr lang="en-US" altLang="en-US" sz="1100" b="1"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Name – Riya Aggarwal</a:t>
            </a:r>
          </a:p>
          <a:p>
            <a:pPr marL="0" marR="0" lvl="0" indent="0"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University Roll No.</a:t>
            </a:r>
            <a:r>
              <a:rPr kumimoji="0" lang="en-US" altLang="en-US" sz="11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 </a:t>
            </a:r>
            <a:r>
              <a:rPr kumimoji="0" lang="en-US" altLang="en-US" sz="1100" i="0" u="none" strike="noStrike" cap="none" normalizeH="0" baseline="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  </a:t>
            </a:r>
            <a:r>
              <a:rPr kumimoji="0" lang="en-US" altLang="en-US" sz="2000" i="0" u="none" strike="noStrike" cap="none" normalizeH="0" baseline="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2019044</a:t>
            </a:r>
            <a:endParaRPr kumimoji="0" lang="en-US" altLang="en-US" sz="20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D07FB33-BC31-F50B-A554-640FD238E96F}"/>
              </a:ext>
            </a:extLst>
          </p:cNvPr>
          <p:cNvSpPr>
            <a:spLocks noChangeArrowheads="1"/>
          </p:cNvSpPr>
          <p:nvPr/>
        </p:nvSpPr>
        <p:spPr bwMode="auto">
          <a:xfrm>
            <a:off x="4146999" y="371053"/>
            <a:ext cx="572643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Department of Computer Science and Engineering</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Graphic Era (Deemed to be University)</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Dehradun, Uttarakhand</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D11C50D-DBDA-E109-FDE0-F17CB15EE294}"/>
              </a:ext>
            </a:extLst>
          </p:cNvPr>
          <p:cNvSpPr txBox="1"/>
          <p:nvPr/>
        </p:nvSpPr>
        <p:spPr>
          <a:xfrm>
            <a:off x="5833641" y="5130759"/>
            <a:ext cx="6111432" cy="1323439"/>
          </a:xfrm>
          <a:prstGeom prst="rect">
            <a:avLst/>
          </a:prstGeom>
          <a:noFill/>
        </p:spPr>
        <p:txBody>
          <a:bodyPr wrap="square">
            <a:spAutoFit/>
          </a:bodyPr>
          <a:lstStyle/>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b="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the Mentorship of</a:t>
            </a:r>
            <a:endParaRPr lang="en-US" altLang="en-US" sz="2000" b="1" dirty="0">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 Ashwini Kumar </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Associate Professor</a:t>
            </a:r>
          </a:p>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23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CE9102-38D4-B0A7-878F-0D2EEC383E82}"/>
              </a:ext>
            </a:extLst>
          </p:cNvPr>
          <p:cNvSpPr>
            <a:spLocks noChangeArrowheads="1"/>
          </p:cNvSpPr>
          <p:nvPr/>
        </p:nvSpPr>
        <p:spPr bwMode="auto">
          <a:xfrm>
            <a:off x="1" y="2924725"/>
            <a:ext cx="121919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5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Thank You</a:t>
            </a:r>
            <a:endParaRPr kumimoji="0" lang="en-US" altLang="en-US" sz="5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7111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6CCE6-DEA6-804A-7E19-E6606021AF70}"/>
              </a:ext>
            </a:extLst>
          </p:cNvPr>
          <p:cNvSpPr>
            <a:spLocks noGrp="1"/>
          </p:cNvSpPr>
          <p:nvPr>
            <p:ph idx="1"/>
          </p:nvPr>
        </p:nvSpPr>
        <p:spPr>
          <a:xfrm>
            <a:off x="651314" y="2003727"/>
            <a:ext cx="10889368" cy="4291595"/>
          </a:xfrm>
        </p:spPr>
        <p:txBody>
          <a:bodyPr>
            <a:noAutofit/>
          </a:bodyPr>
          <a:lstStyle/>
          <a:p>
            <a:pPr algn="l"/>
            <a:r>
              <a:rPr lang="en-US" sz="2000" b="0" i="0" dirty="0">
                <a:effectLst/>
                <a:latin typeface="Söhne"/>
              </a:rPr>
              <a:t>This code snippet represents a comprehensive pipeline for developing a machine learning model to detect and classify defects in printed circuit board (PCB) images.</a:t>
            </a:r>
          </a:p>
          <a:p>
            <a:pPr algn="l">
              <a:buFont typeface="+mj-lt"/>
              <a:buAutoNum type="arabicPeriod"/>
            </a:pPr>
            <a:r>
              <a:rPr lang="en-US" sz="2000" b="1" i="0" dirty="0">
                <a:effectLst/>
                <a:latin typeface="Söhne"/>
              </a:rPr>
              <a:t>Data Prep &amp; Exploration:</a:t>
            </a:r>
            <a:endParaRPr lang="en-US" sz="2000" b="0" i="0" dirty="0">
              <a:effectLst/>
              <a:latin typeface="Söhne"/>
            </a:endParaRPr>
          </a:p>
          <a:p>
            <a:pPr marL="742950" lvl="1" indent="-285750" algn="l">
              <a:buFont typeface="+mj-lt"/>
              <a:buAutoNum type="arabicPeriod"/>
            </a:pPr>
            <a:r>
              <a:rPr lang="en-US" sz="2000" b="0" i="0" dirty="0">
                <a:effectLst/>
                <a:latin typeface="Söhne"/>
              </a:rPr>
              <a:t>Parse filenames to extract 'good' or 'bad' labels.</a:t>
            </a:r>
          </a:p>
          <a:p>
            <a:pPr marL="742950" lvl="1" indent="-285750" algn="l">
              <a:buFont typeface="+mj-lt"/>
              <a:buAutoNum type="arabicPeriod"/>
            </a:pPr>
            <a:r>
              <a:rPr lang="en-US" sz="2000" b="0" i="0" dirty="0">
                <a:effectLst/>
                <a:latin typeface="Söhne"/>
              </a:rPr>
              <a:t>Use Pandas for data processing.</a:t>
            </a:r>
          </a:p>
          <a:p>
            <a:pPr marL="742950" lvl="1" indent="-285750" algn="l">
              <a:buFont typeface="+mj-lt"/>
              <a:buAutoNum type="arabicPeriod"/>
            </a:pPr>
            <a:r>
              <a:rPr lang="en-US" sz="2000" b="0" i="0" dirty="0">
                <a:effectLst/>
                <a:latin typeface="Söhne"/>
              </a:rPr>
              <a:t>Visualize label distribution with Matplotlib for dataset insights.</a:t>
            </a:r>
          </a:p>
          <a:p>
            <a:pPr algn="l">
              <a:buFont typeface="+mj-lt"/>
              <a:buAutoNum type="arabicPeriod"/>
            </a:pPr>
            <a:r>
              <a:rPr lang="en-US" sz="2000" b="1" i="0" dirty="0">
                <a:effectLst/>
                <a:latin typeface="Söhne"/>
              </a:rPr>
              <a:t>Model Architecture &amp; Training:</a:t>
            </a:r>
            <a:endParaRPr lang="en-US" sz="2000" b="0" i="0" dirty="0">
              <a:effectLst/>
              <a:latin typeface="Söhne"/>
            </a:endParaRPr>
          </a:p>
          <a:p>
            <a:pPr marL="742950" lvl="1" indent="-285750" algn="l">
              <a:buFont typeface="+mj-lt"/>
              <a:buAutoNum type="arabicPeriod"/>
            </a:pPr>
            <a:r>
              <a:rPr lang="en-US" sz="2000" b="0" i="0" dirty="0">
                <a:effectLst/>
                <a:latin typeface="Söhne"/>
              </a:rPr>
              <a:t>Utilize transfer learning with </a:t>
            </a:r>
            <a:r>
              <a:rPr lang="en-US" sz="2000" b="0" i="0" dirty="0" err="1">
                <a:effectLst/>
                <a:latin typeface="Söhne"/>
              </a:rPr>
              <a:t>MobileNet</a:t>
            </a:r>
            <a:r>
              <a:rPr lang="en-US" sz="2000" b="0" i="0" dirty="0">
                <a:effectLst/>
                <a:latin typeface="Söhne"/>
              </a:rPr>
              <a:t> pretrained on ImageNet.</a:t>
            </a:r>
          </a:p>
          <a:p>
            <a:pPr marL="742950" lvl="1" indent="-285750" algn="l">
              <a:buFont typeface="+mj-lt"/>
              <a:buAutoNum type="arabicPeriod"/>
            </a:pPr>
            <a:r>
              <a:rPr lang="en-US" sz="2000" b="0" i="0" dirty="0">
                <a:effectLst/>
                <a:latin typeface="Söhne"/>
              </a:rPr>
              <a:t>Add dense layers to enhance pattern recognition.</a:t>
            </a:r>
          </a:p>
          <a:p>
            <a:pPr marL="742950" lvl="1" indent="-285750" algn="l">
              <a:buFont typeface="+mj-lt"/>
              <a:buAutoNum type="arabicPeriod"/>
            </a:pPr>
            <a:r>
              <a:rPr lang="en-US" sz="2000" b="0" i="0" dirty="0">
                <a:effectLst/>
                <a:latin typeface="Söhne"/>
              </a:rPr>
              <a:t>Employ training strategies like freezing layers, progressive unfreezing, and callbacks for optimization.</a:t>
            </a: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4625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6CCE6-DEA6-804A-7E19-E6606021AF70}"/>
              </a:ext>
            </a:extLst>
          </p:cNvPr>
          <p:cNvSpPr>
            <a:spLocks noGrp="1"/>
          </p:cNvSpPr>
          <p:nvPr>
            <p:ph idx="1"/>
          </p:nvPr>
        </p:nvSpPr>
        <p:spPr>
          <a:xfrm>
            <a:off x="651314" y="2003727"/>
            <a:ext cx="10889368" cy="4291595"/>
          </a:xfrm>
        </p:spPr>
        <p:txBody>
          <a:bodyPr>
            <a:normAutofit/>
          </a:bodyPr>
          <a:lstStyle/>
          <a:p>
            <a:pPr marL="0" indent="0" algn="l">
              <a:buNone/>
            </a:pPr>
            <a:r>
              <a:rPr lang="en-US" sz="2000" b="1" i="0" dirty="0">
                <a:effectLst/>
                <a:latin typeface="Söhne"/>
              </a:rPr>
              <a:t>3. Data Augmentation &amp; Validation:</a:t>
            </a:r>
            <a:endParaRPr lang="en-US" sz="2000" b="0" i="0" dirty="0">
              <a:effectLst/>
              <a:latin typeface="Söhne"/>
            </a:endParaRPr>
          </a:p>
          <a:p>
            <a:pPr marL="742950" lvl="1" indent="-285750" algn="l">
              <a:buFont typeface="+mj-lt"/>
              <a:buAutoNum type="arabicPeriod"/>
            </a:pPr>
            <a:r>
              <a:rPr lang="en-US" sz="2000" b="0" i="0" dirty="0">
                <a:effectLst/>
                <a:latin typeface="Söhne"/>
              </a:rPr>
              <a:t>Augment training data (rotation, shearing, flipping) to prevent overfitting.</a:t>
            </a:r>
          </a:p>
          <a:p>
            <a:pPr marL="742950" lvl="1" indent="-285750" algn="l">
              <a:buFont typeface="+mj-lt"/>
              <a:buAutoNum type="arabicPeriod"/>
            </a:pPr>
            <a:r>
              <a:rPr lang="en-US" sz="2000" b="0" i="0" dirty="0">
                <a:effectLst/>
                <a:latin typeface="Söhne"/>
              </a:rPr>
              <a:t>Use separate validation set for model performance evaluation.</a:t>
            </a:r>
            <a:endParaRPr lang="en-US" sz="2000" b="1" dirty="0">
              <a:latin typeface="Söhne"/>
            </a:endParaRPr>
          </a:p>
          <a:p>
            <a:pPr marL="0" indent="0" algn="l">
              <a:buNone/>
            </a:pPr>
            <a:r>
              <a:rPr lang="en-US" sz="2000" b="1" i="0" dirty="0">
                <a:effectLst/>
                <a:latin typeface="Söhne"/>
              </a:rPr>
              <a:t>4. Model Evaluation &amp; Testing:</a:t>
            </a:r>
            <a:endParaRPr lang="en-US" sz="2000" b="0" i="0" dirty="0">
              <a:effectLst/>
              <a:latin typeface="Söhne"/>
            </a:endParaRPr>
          </a:p>
          <a:p>
            <a:pPr marL="742950" lvl="1" indent="-285750" algn="l">
              <a:buFont typeface="+mj-lt"/>
              <a:buAutoNum type="arabicPeriod"/>
            </a:pPr>
            <a:r>
              <a:rPr lang="en-US" sz="2000" b="0" i="0" dirty="0">
                <a:effectLst/>
                <a:latin typeface="Söhne"/>
              </a:rPr>
              <a:t>Evaluate performance using accuracy and loss metrics.</a:t>
            </a:r>
          </a:p>
          <a:p>
            <a:pPr marL="742950" lvl="1" indent="-285750" algn="l">
              <a:buFont typeface="+mj-lt"/>
              <a:buAutoNum type="arabicPeriod"/>
            </a:pPr>
            <a:r>
              <a:rPr lang="en-US" sz="2000" b="0" i="0" dirty="0">
                <a:effectLst/>
                <a:latin typeface="Söhne"/>
              </a:rPr>
              <a:t>Test model on an independent dataset to assess real-world predictive capabilities.</a:t>
            </a:r>
          </a:p>
          <a:p>
            <a:pPr marL="0" indent="0" algn="l">
              <a:buNone/>
            </a:pPr>
            <a:r>
              <a:rPr lang="en-US" sz="2000" b="1" i="0" dirty="0">
                <a:effectLst/>
                <a:latin typeface="Söhne"/>
              </a:rPr>
              <a:t>5. Visualizing Model Predictions:</a:t>
            </a:r>
            <a:endParaRPr lang="en-US" sz="2000" b="0" i="0" dirty="0">
              <a:effectLst/>
              <a:latin typeface="Söhne"/>
            </a:endParaRPr>
          </a:p>
          <a:p>
            <a:pPr marL="742950" lvl="1" indent="-285750" algn="l">
              <a:buFont typeface="+mj-lt"/>
              <a:buAutoNum type="arabicPeriod"/>
            </a:pPr>
            <a:r>
              <a:rPr lang="en-US" sz="2000" b="0" i="0" dirty="0">
                <a:effectLst/>
                <a:latin typeface="Söhne"/>
              </a:rPr>
              <a:t>Visualize model predictions on test images, displaying predicted defect categories.</a:t>
            </a:r>
          </a:p>
          <a:p>
            <a:pPr marL="742950" lvl="1" indent="-285750" algn="l">
              <a:buFont typeface="+mj-lt"/>
              <a:buAutoNum type="arabicPeriod"/>
            </a:pPr>
            <a:r>
              <a:rPr lang="en-US" sz="2000" b="0" i="0" dirty="0">
                <a:effectLst/>
                <a:latin typeface="Söhne"/>
              </a:rPr>
              <a:t>Overall, this methodology utilizes machine learning to automate defect detection in PCBs, aiming to enhance quality control in manufacturing environments.</a:t>
            </a: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3531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6CCE6-DEA6-804A-7E19-E6606021AF70}"/>
              </a:ext>
            </a:extLst>
          </p:cNvPr>
          <p:cNvSpPr>
            <a:spLocks noGrp="1"/>
          </p:cNvSpPr>
          <p:nvPr>
            <p:ph idx="1"/>
          </p:nvPr>
        </p:nvSpPr>
        <p:spPr>
          <a:xfrm>
            <a:off x="651314" y="2003727"/>
            <a:ext cx="10889368" cy="4291595"/>
          </a:xfrm>
        </p:spPr>
        <p:txBody>
          <a:bodyPr>
            <a:noAutofit/>
          </a:bodyPr>
          <a:lstStyle/>
          <a:p>
            <a:pPr algn="l"/>
            <a:r>
              <a:rPr lang="en-US" sz="2000" b="0" i="0" dirty="0">
                <a:effectLst/>
                <a:latin typeface="Söhne"/>
              </a:rPr>
              <a:t>The field of PCB inspection faces challenges due to limited public datasets and concerns about protecting design confidentiality. Some open-source PCB datasets exist for supervised learning. Table 1 summarizes recent models' limitations in PCB defect detection:</a:t>
            </a:r>
          </a:p>
          <a:p>
            <a:pPr algn="l">
              <a:buFont typeface="+mj-lt"/>
              <a:buAutoNum type="arabicPeriod"/>
            </a:pPr>
            <a:r>
              <a:rPr lang="en-US" sz="2000" b="1" i="0" dirty="0">
                <a:effectLst/>
                <a:latin typeface="Söhne"/>
              </a:rPr>
              <a:t>Hand-Crafted Methods:</a:t>
            </a:r>
            <a:endParaRPr lang="en-US" sz="2000" b="0" i="0" dirty="0">
              <a:effectLst/>
              <a:latin typeface="Söhne"/>
            </a:endParaRPr>
          </a:p>
          <a:p>
            <a:pPr marL="742950" lvl="1" indent="-285750" algn="l">
              <a:buFont typeface="+mj-lt"/>
              <a:buAutoNum type="arabicPeriod"/>
            </a:pPr>
            <a:r>
              <a:rPr lang="en-US" sz="2000" b="0" i="0" dirty="0">
                <a:effectLst/>
                <a:latin typeface="Söhne"/>
              </a:rPr>
              <a:t>Elimination-Subtraction &amp; Image Wavelet-based Methods: Simple but struggle with intricate defects and binary image limitations.</a:t>
            </a:r>
          </a:p>
          <a:p>
            <a:pPr marL="742950" lvl="1" indent="-285750" algn="l">
              <a:buFont typeface="+mj-lt"/>
              <a:buAutoNum type="arabicPeriod"/>
            </a:pPr>
            <a:r>
              <a:rPr lang="en-US" sz="2000" b="0" i="0" dirty="0">
                <a:effectLst/>
                <a:latin typeface="Söhne"/>
              </a:rPr>
              <a:t>Automated Optical Inspection (AOI): Uses predefined criteria but suffers from noise issues and high false detections.</a:t>
            </a:r>
          </a:p>
          <a:p>
            <a:pPr algn="l">
              <a:buFont typeface="+mj-lt"/>
              <a:buAutoNum type="arabicPeriod"/>
            </a:pPr>
            <a:r>
              <a:rPr lang="en-US" sz="2000" b="1" i="0" dirty="0">
                <a:effectLst/>
                <a:latin typeface="Söhne"/>
              </a:rPr>
              <a:t>Statistical &amp; Logical Methods:</a:t>
            </a:r>
            <a:endParaRPr lang="en-US" sz="2000" b="0" i="0" dirty="0">
              <a:effectLst/>
              <a:latin typeface="Söhne"/>
            </a:endParaRPr>
          </a:p>
          <a:p>
            <a:pPr marL="742950" lvl="1" indent="-285750" algn="l">
              <a:buFont typeface="+mj-lt"/>
              <a:buAutoNum type="arabicPeriod"/>
            </a:pPr>
            <a:r>
              <a:rPr lang="en-US" sz="2000" b="0" i="0" dirty="0">
                <a:effectLst/>
                <a:latin typeface="Söhne"/>
              </a:rPr>
              <a:t>Hypothesis Testing &amp; Boolean Functions: Time-consuming, limited to binary classification, and struggle with varied circuit designs.</a:t>
            </a:r>
          </a:p>
          <a:p>
            <a:pPr marL="742950" lvl="1" indent="-285750" algn="l">
              <a:buFont typeface="+mj-lt"/>
              <a:buAutoNum type="arabicPeriod"/>
            </a:pPr>
            <a:r>
              <a:rPr lang="en-US" sz="2000" b="0" i="0" dirty="0">
                <a:effectLst/>
                <a:latin typeface="Söhne"/>
              </a:rPr>
              <a:t>Mathematical Expression: Utilizes logical operations but faces challenges in real production scenarios.</a:t>
            </a: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7759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9231096-B684-A7F8-C5E1-41EE2410AB3E}"/>
              </a:ext>
            </a:extLst>
          </p:cNvPr>
          <p:cNvSpPr txBox="1"/>
          <p:nvPr/>
        </p:nvSpPr>
        <p:spPr>
          <a:xfrm>
            <a:off x="569295" y="2167116"/>
            <a:ext cx="11053406" cy="3139321"/>
          </a:xfrm>
          <a:prstGeom prst="rect">
            <a:avLst/>
          </a:prstGeom>
          <a:noFill/>
        </p:spPr>
        <p:txBody>
          <a:bodyPr wrap="square" rtlCol="0">
            <a:spAutoFit/>
          </a:bodyPr>
          <a:lstStyle/>
          <a:p>
            <a:r>
              <a:rPr lang="en-US" sz="2000" b="1" i="0" dirty="0">
                <a:effectLst/>
                <a:latin typeface="Söhne"/>
              </a:rPr>
              <a:t>3. Deep Learning Models:</a:t>
            </a:r>
            <a:endParaRPr lang="en-US" sz="2000" b="0" i="0" dirty="0">
              <a:effectLst/>
              <a:latin typeface="Söhne"/>
            </a:endParaRPr>
          </a:p>
          <a:p>
            <a:pPr marL="742950" lvl="1" indent="-285750">
              <a:buFont typeface="+mj-lt"/>
              <a:buAutoNum type="arabicPeriod"/>
            </a:pPr>
            <a:r>
              <a:rPr lang="en-US" sz="2000" b="0" i="0" dirty="0">
                <a:effectLst/>
                <a:latin typeface="Söhne"/>
              </a:rPr>
              <a:t>CNNs, U-Net, YOLOv3, etc.: Offer better defect detection but might trade speed, accuracy, or real-time applicability. They demand significant computational resources and may not cover all defect types.</a:t>
            </a:r>
          </a:p>
          <a:p>
            <a:pPr marL="742950" lvl="1" indent="-285750">
              <a:buFont typeface="+mj-lt"/>
              <a:buAutoNum type="arabicPeriod"/>
            </a:pPr>
            <a:endParaRPr lang="en-US" sz="2000" dirty="0">
              <a:latin typeface="Söhne"/>
            </a:endParaRPr>
          </a:p>
          <a:p>
            <a:pPr lvl="1"/>
            <a:endParaRPr lang="en-US" sz="2000" b="0" i="0" dirty="0">
              <a:effectLst/>
              <a:latin typeface="Söhne"/>
            </a:endParaRPr>
          </a:p>
          <a:p>
            <a:r>
              <a:rPr lang="en-US" sz="2000" b="0" i="0" dirty="0">
                <a:effectLst/>
                <a:latin typeface="Söhne"/>
              </a:rPr>
              <a:t>Hand-crafted methods are simple but struggle with detecting diverse defects accurately. Deep learning models provide better performance but have challenges such as computational demands and trade-offs between speed and accuracy.</a:t>
            </a:r>
          </a:p>
          <a:p>
            <a:endParaRPr lang="en-US" dirty="0"/>
          </a:p>
        </p:txBody>
      </p:sp>
    </p:spTree>
    <p:extLst>
      <p:ext uri="{BB962C8B-B14F-4D97-AF65-F5344CB8AC3E}">
        <p14:creationId xmlns:p14="http://schemas.microsoft.com/office/powerpoint/2010/main" val="219344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B352D63-1986-665D-A316-E62CAB8015A4}"/>
              </a:ext>
            </a:extLst>
          </p:cNvPr>
          <p:cNvSpPr txBox="1"/>
          <p:nvPr/>
        </p:nvSpPr>
        <p:spPr>
          <a:xfrm>
            <a:off x="651314" y="1904126"/>
            <a:ext cx="10889368" cy="4613058"/>
          </a:xfrm>
          <a:prstGeom prst="rect">
            <a:avLst/>
          </a:prstGeom>
          <a:noFill/>
        </p:spPr>
        <p:txBody>
          <a:bodyPr wrap="square">
            <a:spAutoFit/>
          </a:bodyPr>
          <a:lstStyle/>
          <a:p>
            <a:pPr lvl="0" algn="just">
              <a:lnSpc>
                <a:spcPct val="150000"/>
              </a:lnSpc>
            </a:pPr>
            <a:r>
              <a:rPr lang="en-US" sz="1800" dirty="0">
                <a:effectLst/>
                <a:latin typeface="Times New Roman" panose="02020603050405020304" pitchFamily="18" charset="0"/>
                <a:ea typeface="Times New Roman" panose="02020603050405020304" pitchFamily="18" charset="0"/>
              </a:rPr>
              <a:t>The code employs transfer learning by utilizing the </a:t>
            </a:r>
            <a:r>
              <a:rPr lang="en-US" sz="1800" dirty="0" err="1">
                <a:effectLst/>
                <a:latin typeface="Times New Roman" panose="02020603050405020304" pitchFamily="18" charset="0"/>
                <a:ea typeface="Times New Roman" panose="02020603050405020304" pitchFamily="18" charset="0"/>
              </a:rPr>
              <a:t>MobileNet</a:t>
            </a:r>
            <a:r>
              <a:rPr lang="en-US" sz="1800" dirty="0">
                <a:effectLst/>
                <a:latin typeface="Times New Roman" panose="02020603050405020304" pitchFamily="18" charset="0"/>
                <a:ea typeface="Times New Roman" panose="02020603050405020304" pitchFamily="18" charset="0"/>
              </a:rPr>
              <a:t> architecture pretrained on ImageNet for defect detection in printed circuit boards (PCBs). Initially, the data undergoes preprocessing steps, including data loading, labeling, and splitting into training and validation sets. Augmentation techniques are applied using </a:t>
            </a:r>
            <a:r>
              <a:rPr lang="en-US" sz="1800" dirty="0" err="1">
                <a:effectLst/>
                <a:latin typeface="Times New Roman" panose="02020603050405020304" pitchFamily="18" charset="0"/>
                <a:ea typeface="Times New Roman" panose="02020603050405020304" pitchFamily="18" charset="0"/>
              </a:rPr>
              <a:t>ImageDataGenerator</a:t>
            </a:r>
            <a:r>
              <a:rPr lang="en-US" sz="1800" dirty="0">
                <a:effectLst/>
                <a:latin typeface="Times New Roman" panose="02020603050405020304" pitchFamily="18" charset="0"/>
                <a:ea typeface="Times New Roman" panose="02020603050405020304" pitchFamily="18" charset="0"/>
              </a:rPr>
              <a:t>. The model is constructed by leveraging </a:t>
            </a:r>
            <a:r>
              <a:rPr lang="en-US" sz="1800" dirty="0" err="1">
                <a:effectLst/>
                <a:latin typeface="Times New Roman" panose="02020603050405020304" pitchFamily="18" charset="0"/>
                <a:ea typeface="Times New Roman" panose="02020603050405020304" pitchFamily="18" charset="0"/>
              </a:rPr>
              <a:t>MobileNet</a:t>
            </a:r>
            <a:r>
              <a:rPr lang="en-US" sz="1800" dirty="0">
                <a:effectLst/>
                <a:latin typeface="Times New Roman" panose="02020603050405020304" pitchFamily="18" charset="0"/>
                <a:ea typeface="Times New Roman" panose="02020603050405020304" pitchFamily="18" charset="0"/>
              </a:rPr>
              <a:t> as the base, appending additional dense layers for classification, and compiling it with categorical cross-entropy loss and Adam optimizer. Training proceeds with </a:t>
            </a:r>
            <a:r>
              <a:rPr lang="en-US" sz="1800" dirty="0" err="1">
                <a:effectLst/>
                <a:latin typeface="Times New Roman" panose="02020603050405020304" pitchFamily="18" charset="0"/>
                <a:ea typeface="Times New Roman" panose="02020603050405020304" pitchFamily="18" charset="0"/>
              </a:rPr>
              <a:t>fit_generator</a:t>
            </a:r>
            <a:r>
              <a:rPr lang="en-US" sz="1800" dirty="0">
                <a:effectLst/>
                <a:latin typeface="Times New Roman" panose="02020603050405020304" pitchFamily="18" charset="0"/>
                <a:ea typeface="Times New Roman" panose="02020603050405020304" pitchFamily="18" charset="0"/>
              </a:rPr>
              <a:t>, incorporating early stopping and learning rate reduction callbacks for efficiency. The trained model is evaluated through plotted training and validation metrics, saved for future use, and then employed for testing on unseen test data. Predictions are generated and visualized using bar graphs and sample images, depicting the model's performance in classifying 'good' and 'bad' PCBs.</a:t>
            </a:r>
          </a:p>
          <a:p>
            <a:pPr lvl="0" algn="just">
              <a:lnSpc>
                <a:spcPct val="150000"/>
              </a:lnSpc>
            </a:pPr>
            <a:r>
              <a:rPr lang="en-US" sz="1800" dirty="0">
                <a:effectLst/>
                <a:latin typeface="Times New Roman" panose="02020603050405020304" pitchFamily="18" charset="0"/>
                <a:ea typeface="Times New Roman" panose="02020603050405020304" pitchFamily="18" charset="0"/>
              </a:rPr>
              <a:t>This encapsulates the key steps involved in data processing, model construction, training, evaluation, and testing for defect detection in PCBs using a deep learning approach.</a:t>
            </a: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4980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2" y="0"/>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59" y="-1"/>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B352D63-1986-665D-A316-E62CAB8015A4}"/>
              </a:ext>
            </a:extLst>
          </p:cNvPr>
          <p:cNvSpPr txBox="1"/>
          <p:nvPr/>
        </p:nvSpPr>
        <p:spPr>
          <a:xfrm>
            <a:off x="651314" y="1904126"/>
            <a:ext cx="10889368" cy="458074"/>
          </a:xfrm>
          <a:prstGeom prst="rect">
            <a:avLst/>
          </a:prstGeom>
          <a:noFill/>
        </p:spPr>
        <p:txBody>
          <a:bodyPr wrap="square">
            <a:spAutoFit/>
          </a:bodyPr>
          <a:lstStyle/>
          <a:p>
            <a:pPr lvl="0" algn="just">
              <a:lnSpc>
                <a:spcPct val="150000"/>
              </a:lnSpc>
            </a:pPr>
            <a:endParaRPr lang="en-IN" sz="1800" dirty="0">
              <a:effectLst/>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43A5AD08-46B3-787D-76C7-58DE8293D405}"/>
              </a:ext>
            </a:extLst>
          </p:cNvPr>
          <p:cNvPicPr>
            <a:picLocks noChangeAspect="1"/>
          </p:cNvPicPr>
          <p:nvPr/>
        </p:nvPicPr>
        <p:blipFill>
          <a:blip r:embed="rId2"/>
          <a:stretch>
            <a:fillRect/>
          </a:stretch>
        </p:blipFill>
        <p:spPr>
          <a:xfrm>
            <a:off x="679889" y="1337825"/>
            <a:ext cx="10610850" cy="1590675"/>
          </a:xfrm>
          <a:prstGeom prst="rect">
            <a:avLst/>
          </a:prstGeom>
        </p:spPr>
      </p:pic>
      <p:pic>
        <p:nvPicPr>
          <p:cNvPr id="8" name="Picture 7">
            <a:extLst>
              <a:ext uri="{FF2B5EF4-FFF2-40B4-BE49-F238E27FC236}">
                <a16:creationId xmlns:a16="http://schemas.microsoft.com/office/drawing/2014/main" id="{F79E93D1-4C94-8D0A-783F-26F190E76298}"/>
              </a:ext>
            </a:extLst>
          </p:cNvPr>
          <p:cNvPicPr>
            <a:picLocks noChangeAspect="1"/>
          </p:cNvPicPr>
          <p:nvPr/>
        </p:nvPicPr>
        <p:blipFill>
          <a:blip r:embed="rId3"/>
          <a:stretch>
            <a:fillRect/>
          </a:stretch>
        </p:blipFill>
        <p:spPr>
          <a:xfrm>
            <a:off x="651314" y="3111036"/>
            <a:ext cx="10639425" cy="3524250"/>
          </a:xfrm>
          <a:prstGeom prst="rect">
            <a:avLst/>
          </a:prstGeom>
        </p:spPr>
      </p:pic>
    </p:spTree>
    <p:extLst>
      <p:ext uri="{BB962C8B-B14F-4D97-AF65-F5344CB8AC3E}">
        <p14:creationId xmlns:p14="http://schemas.microsoft.com/office/powerpoint/2010/main" val="329268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2" y="0"/>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59" y="-1"/>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B352D63-1986-665D-A316-E62CAB8015A4}"/>
              </a:ext>
            </a:extLst>
          </p:cNvPr>
          <p:cNvSpPr txBox="1"/>
          <p:nvPr/>
        </p:nvSpPr>
        <p:spPr>
          <a:xfrm>
            <a:off x="651314" y="1904126"/>
            <a:ext cx="10889368" cy="458074"/>
          </a:xfrm>
          <a:prstGeom prst="rect">
            <a:avLst/>
          </a:prstGeom>
          <a:noFill/>
        </p:spPr>
        <p:txBody>
          <a:bodyPr wrap="square">
            <a:spAutoFit/>
          </a:bodyPr>
          <a:lstStyle/>
          <a:p>
            <a:pPr lvl="0" algn="just">
              <a:lnSpc>
                <a:spcPct val="150000"/>
              </a:lnSpc>
            </a:pPr>
            <a:endParaRPr lang="en-IN" sz="1800" dirty="0">
              <a:effectLst/>
              <a:latin typeface="Times New Roman" panose="02020603050405020304" pitchFamily="18" charset="0"/>
              <a:ea typeface="Calibri" panose="020F0502020204030204" pitchFamily="34" charset="0"/>
            </a:endParaRPr>
          </a:p>
        </p:txBody>
      </p:sp>
      <p:pic>
        <p:nvPicPr>
          <p:cNvPr id="7" name="Picture 6">
            <a:extLst>
              <a:ext uri="{FF2B5EF4-FFF2-40B4-BE49-F238E27FC236}">
                <a16:creationId xmlns:a16="http://schemas.microsoft.com/office/drawing/2014/main" id="{06920C21-4D3E-C19E-A9A5-F2F12F22A8CB}"/>
              </a:ext>
            </a:extLst>
          </p:cNvPr>
          <p:cNvPicPr>
            <a:picLocks noChangeAspect="1"/>
          </p:cNvPicPr>
          <p:nvPr/>
        </p:nvPicPr>
        <p:blipFill>
          <a:blip r:embed="rId2"/>
          <a:stretch>
            <a:fillRect/>
          </a:stretch>
        </p:blipFill>
        <p:spPr>
          <a:xfrm>
            <a:off x="1277203" y="1592025"/>
            <a:ext cx="7143466" cy="4590411"/>
          </a:xfrm>
          <a:prstGeom prst="rect">
            <a:avLst/>
          </a:prstGeom>
        </p:spPr>
      </p:pic>
    </p:spTree>
    <p:extLst>
      <p:ext uri="{BB962C8B-B14F-4D97-AF65-F5344CB8AC3E}">
        <p14:creationId xmlns:p14="http://schemas.microsoft.com/office/powerpoint/2010/main" val="333889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6CCE6-DEA6-804A-7E19-E6606021AF70}"/>
              </a:ext>
            </a:extLst>
          </p:cNvPr>
          <p:cNvSpPr>
            <a:spLocks noGrp="1"/>
          </p:cNvSpPr>
          <p:nvPr>
            <p:ph idx="1"/>
          </p:nvPr>
        </p:nvSpPr>
        <p:spPr>
          <a:xfrm>
            <a:off x="651314" y="2422827"/>
            <a:ext cx="10889368" cy="3457273"/>
          </a:xfrm>
        </p:spPr>
        <p:txBody>
          <a:bodyPr>
            <a:normAutofit fontScale="92500" lnSpcReduction="10000"/>
          </a:bodyPr>
          <a:lstStyle/>
          <a:p>
            <a:pPr marL="228600" indent="-228600" algn="just">
              <a:lnSpc>
                <a:spcPct val="150000"/>
              </a:lnSpc>
            </a:pPr>
            <a:r>
              <a:rPr lang="en-US" sz="1800" dirty="0">
                <a:effectLst/>
                <a:latin typeface="Times New Roman" panose="02020603050405020304" pitchFamily="18" charset="0"/>
                <a:ea typeface="Times New Roman" panose="02020603050405020304" pitchFamily="18" charset="0"/>
              </a:rPr>
              <a:t> [1] </a:t>
            </a:r>
            <a:r>
              <a:rPr lang="en-US" sz="1900" dirty="0">
                <a:latin typeface="Times New Roman" panose="02020603050405020304" pitchFamily="18" charset="0"/>
                <a:cs typeface="Times New Roman" panose="02020603050405020304" pitchFamily="18" charset="0"/>
              </a:rPr>
              <a:t>Vikas Chaudhary, Ishan R. Dave, and Kishor P. </a:t>
            </a:r>
            <a:r>
              <a:rPr lang="en-US" sz="1900" dirty="0" err="1">
                <a:latin typeface="Times New Roman" panose="02020603050405020304" pitchFamily="18" charset="0"/>
                <a:cs typeface="Times New Roman" panose="02020603050405020304" pitchFamily="18" charset="0"/>
              </a:rPr>
              <a:t>Upla</a:t>
            </a:r>
            <a:r>
              <a:rPr lang="en-US" sz="1900" dirty="0">
                <a:latin typeface="Times New Roman" panose="02020603050405020304" pitchFamily="18" charset="0"/>
                <a:cs typeface="Times New Roman" panose="02020603050405020304" pitchFamily="18" charset="0"/>
              </a:rPr>
              <a:t>. Automatic visual inspection of printed circuit board for defect detection and classification. Proceedings of the 2017 International Conference on Wireless Communications, Signal Processing and Networking, </a:t>
            </a:r>
            <a:r>
              <a:rPr lang="en-US" sz="1900" dirty="0" err="1">
                <a:latin typeface="Times New Roman" panose="02020603050405020304" pitchFamily="18" charset="0"/>
                <a:cs typeface="Times New Roman" panose="02020603050405020304" pitchFamily="18" charset="0"/>
              </a:rPr>
              <a:t>WiSPNET</a:t>
            </a:r>
            <a:r>
              <a:rPr lang="en-US" sz="1900" dirty="0">
                <a:latin typeface="Times New Roman" panose="02020603050405020304" pitchFamily="18" charset="0"/>
                <a:cs typeface="Times New Roman" panose="02020603050405020304" pitchFamily="18" charset="0"/>
              </a:rPr>
              <a:t> 2017, 2018-Janua:732–737, 2018.</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1800" dirty="0">
                <a:latin typeface="Times New Roman" panose="02020603050405020304" pitchFamily="18" charset="0"/>
                <a:cs typeface="Times New Roman" panose="02020603050405020304" pitchFamily="18" charset="0"/>
              </a:rPr>
              <a:t>Rafael C. Gonzalez, Richard E. Woods, and Steven L. </a:t>
            </a:r>
            <a:r>
              <a:rPr lang="en-US" sz="1800" dirty="0" err="1">
                <a:latin typeface="Times New Roman" panose="02020603050405020304" pitchFamily="18" charset="0"/>
                <a:cs typeface="Times New Roman" panose="02020603050405020304" pitchFamily="18" charset="0"/>
              </a:rPr>
              <a:t>Eddins</a:t>
            </a:r>
            <a:r>
              <a:rPr lang="en-US" sz="1800" dirty="0">
                <a:latin typeface="Times New Roman" panose="02020603050405020304" pitchFamily="18" charset="0"/>
                <a:cs typeface="Times New Roman" panose="02020603050405020304" pitchFamily="18" charset="0"/>
              </a:rPr>
              <a:t>. Digital Image Processing Using </a:t>
            </a:r>
            <a:r>
              <a:rPr lang="en-US" sz="1800" dirty="0" err="1">
                <a:latin typeface="Times New Roman" panose="02020603050405020304" pitchFamily="18" charset="0"/>
                <a:cs typeface="Times New Roman" panose="02020603050405020304" pitchFamily="18" charset="0"/>
              </a:rPr>
              <a:t>Matlab</a:t>
            </a:r>
            <a:r>
              <a:rPr lang="en-US" sz="1800" dirty="0">
                <a:latin typeface="Times New Roman" panose="02020603050405020304" pitchFamily="18" charset="0"/>
                <a:cs typeface="Times New Roman" panose="02020603050405020304" pitchFamily="18" charset="0"/>
              </a:rPr>
              <a:t>. Publishing House of Electronics Industry, 2009. </a:t>
            </a:r>
          </a:p>
          <a:p>
            <a:pPr marL="228600" indent="-228600" algn="just">
              <a:lnSpc>
                <a:spcPct val="150000"/>
              </a:lnSpc>
            </a:pPr>
            <a:r>
              <a:rPr lang="en-US" sz="1800" dirty="0">
                <a:latin typeface="Times New Roman" panose="02020603050405020304" pitchFamily="18" charset="0"/>
                <a:cs typeface="Times New Roman" panose="02020603050405020304" pitchFamily="18" charset="0"/>
              </a:rPr>
              <a:t> [3] </a:t>
            </a:r>
            <a:r>
              <a:rPr lang="en-US" sz="1800" dirty="0" err="1">
                <a:latin typeface="Times New Roman" panose="02020603050405020304" pitchFamily="18" charset="0"/>
                <a:cs typeface="Times New Roman" panose="02020603050405020304" pitchFamily="18" charset="0"/>
              </a:rPr>
              <a:t>Kaiming</a:t>
            </a:r>
            <a:r>
              <a:rPr lang="en-US" sz="1800" dirty="0">
                <a:latin typeface="Times New Roman" panose="02020603050405020304" pitchFamily="18" charset="0"/>
                <a:cs typeface="Times New Roman" panose="02020603050405020304" pitchFamily="18" charset="0"/>
              </a:rPr>
              <a:t> He, </a:t>
            </a:r>
            <a:r>
              <a:rPr lang="en-US" sz="1800" dirty="0" err="1">
                <a:latin typeface="Times New Roman" panose="02020603050405020304" pitchFamily="18" charset="0"/>
                <a:cs typeface="Times New Roman" panose="02020603050405020304" pitchFamily="18" charset="0"/>
              </a:rPr>
              <a:t>Xiangyu</a:t>
            </a:r>
            <a:r>
              <a:rPr lang="en-US" sz="1800" dirty="0">
                <a:latin typeface="Times New Roman" panose="02020603050405020304" pitchFamily="18" charset="0"/>
                <a:cs typeface="Times New Roman" panose="02020603050405020304" pitchFamily="18" charset="0"/>
              </a:rPr>
              <a:t> Zhang, </a:t>
            </a:r>
            <a:r>
              <a:rPr lang="en-US" sz="1800" dirty="0" err="1">
                <a:latin typeface="Times New Roman" panose="02020603050405020304" pitchFamily="18" charset="0"/>
                <a:cs typeface="Times New Roman" panose="02020603050405020304" pitchFamily="18" charset="0"/>
              </a:rPr>
              <a:t>Shaoqing</a:t>
            </a:r>
            <a:r>
              <a:rPr lang="en-US" sz="1800" dirty="0">
                <a:latin typeface="Times New Roman" panose="02020603050405020304" pitchFamily="18" charset="0"/>
                <a:cs typeface="Times New Roman" panose="02020603050405020304" pitchFamily="18" charset="0"/>
              </a:rPr>
              <a:t> Ren, and Jian Sun. Deep residual learning for image recognition. pages 770–778, 06 2016.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indent="-22860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9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://researchgate.net/publication/346580234_Defect_Detection_in_PCB_Using_Image_Processing</a:t>
            </a:r>
            <a:endParaRPr lang="en-US" sz="19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256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175</TotalTime>
  <Words>779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PowerPoint Presentation</vt:lpstr>
      <vt:lpstr>INTRODUCTION</vt:lpstr>
      <vt:lpstr>INTRODUCTION</vt:lpstr>
      <vt:lpstr>Literature Survey</vt:lpstr>
      <vt:lpstr>Literature Survey</vt:lpstr>
      <vt:lpstr>METHODOLOGY</vt:lpstr>
      <vt:lpstr>METHODOLOGY</vt:lpstr>
      <vt:lpstr>METHODOLOGY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Deepanshu Gupta</dc:creator>
  <cp:lastModifiedBy>harshit jain</cp:lastModifiedBy>
  <cp:revision>5</cp:revision>
  <dcterms:created xsi:type="dcterms:W3CDTF">2023-01-24T21:14:59Z</dcterms:created>
  <dcterms:modified xsi:type="dcterms:W3CDTF">2023-11-28T07:24:30Z</dcterms:modified>
</cp:coreProperties>
</file>