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K Grotesk Bold" charset="1" panose="00000800000000000000"/>
      <p:regular r:id="rId16"/>
    </p:embeddedFont>
    <p:embeddedFont>
      <p:font typeface="Gilda Display" charset="1" panose="02000000000000000000"/>
      <p:regular r:id="rId17"/>
    </p:embeddedFont>
    <p:embeddedFont>
      <p:font typeface="HK Grotesk Medium" charset="1" panose="000006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embeddings/oleObject1.bin" Type="http://schemas.openxmlformats.org/officeDocument/2006/relationships/oleObject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49191"/>
            <a:ext cx="18288000" cy="36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87"/>
              </a:lnSpc>
            </a:pPr>
            <a:r>
              <a:rPr lang="en-US" b="true" sz="10562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Zipf’s Law in Action: Analyzing Global Sentiment Posts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493" y="6095331"/>
            <a:ext cx="3304729" cy="131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 spc="607">
                <a:solidFill>
                  <a:srgbClr val="F4F6FC"/>
                </a:solidFill>
                <a:latin typeface="Gilda Display"/>
                <a:ea typeface="Gilda Display"/>
                <a:cs typeface="Gilda Display"/>
                <a:sym typeface="Gilda Display"/>
              </a:rPr>
              <a:t>TEAM: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7505263"/>
            <a:ext cx="15098707" cy="2380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Bhavya Jain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Harshit Jain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Vansh Dagar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Manish Balayan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05953" y="4188786"/>
            <a:ext cx="8476093" cy="2281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18"/>
              </a:lnSpc>
            </a:pPr>
            <a:r>
              <a:rPr lang="en-US" sz="132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2809" y="159711"/>
            <a:ext cx="14482382" cy="1566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Zipf’s Law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76796"/>
            <a:ext cx="16099878" cy="658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Zipf’s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Law is an empirical law that states: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elationship where the frequency of a word in a language corpus is inversely proportional to its rank in a frequency-sorted list.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Mathematical Expression: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f(r)∝1/r or f(r) = C/r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where:</a:t>
            </a:r>
          </a:p>
          <a:p>
            <a:pPr algn="l" marL="2202178" indent="-550545" lvl="3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f(r) = frequency of the word with rank rrr</a:t>
            </a:r>
          </a:p>
          <a:p>
            <a:pPr algn="l" marL="2202178" indent="-550545" lvl="3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 = rank of the word when sorted by frequency</a:t>
            </a:r>
          </a:p>
          <a:p>
            <a:pPr algn="l" marL="2202178" indent="-550545" lvl="3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 is constant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04955"/>
            <a:ext cx="16230600" cy="958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Interpretation: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most common word occurs about twice as often as the second most common, three times as often as the third, and so on.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few words are used very frequently, while most are used rarely.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Visual Pattern: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When plotting word frequency vs. rank on a log-log scale, Zipf's Law predicts a linear relationship with a negative slope.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Significance: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Observed across languages, books, tweets, and even datasets unrelated to language (e.g., city sizes, internet traffic).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Demonstrates how human language naturally organizes itself for efficiency and redundancy.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274511"/>
            <a:ext cx="9525" cy="1566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09611" y="537544"/>
            <a:ext cx="6076652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the Dataset: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513" y="1622319"/>
            <a:ext cx="16230600" cy="866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Dataset Name: sentimentdataset.csv</a:t>
            </a: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Source: Provided via Google Drive for the Maths + </a:t>
            </a: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 Project</a:t>
            </a: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Content Overview:</a:t>
            </a:r>
          </a:p>
          <a:p>
            <a:pPr algn="just" marL="1338582" indent="-446194" lvl="2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Contains 732 rows of real-world text data</a:t>
            </a:r>
          </a:p>
          <a:p>
            <a:pPr algn="just" marL="1338582" indent="-446194" lvl="2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Each row represents a user-generated sentence or post (similar to tweets or social media text)</a:t>
            </a:r>
          </a:p>
          <a:p>
            <a:pPr algn="just" marL="1338582" indent="-446194" lvl="2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These texts express a wide range of human sentiments and opinions</a:t>
            </a: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Primary Focus Column:</a:t>
            </a:r>
          </a:p>
          <a:p>
            <a:pPr algn="just" marL="1338582" indent="-446194" lvl="2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Text – This column includes the actual written content analyzed for word frequency</a:t>
            </a:r>
          </a:p>
          <a:p>
            <a:pPr algn="just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Why This Dataset?</a:t>
            </a:r>
          </a:p>
          <a:p>
            <a:pPr algn="just" marL="1338582" indent="-446194" lvl="2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 reflects natural language use across different contexts</a:t>
            </a:r>
          </a:p>
          <a:p>
            <a:pPr algn="just" marL="1338582" indent="-446194" lvl="2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Offers a rich source for studying linguistic patterns like Zipf’s Law</a:t>
            </a:r>
          </a:p>
          <a:p>
            <a:pPr algn="just" marL="1338582" indent="-446194" lvl="2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Diverse and globally relevant, making it ideal for testing statistical language theories</a:t>
            </a:r>
          </a:p>
          <a:p>
            <a:pPr algn="just">
              <a:lnSpc>
                <a:spcPts val="43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364" y="537544"/>
            <a:ext cx="8798636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Techinques used: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5364" y="1600808"/>
            <a:ext cx="17848520" cy="821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Google Colab – Cloud-based environment for running the iPython notebook</a:t>
            </a: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Libraries Used: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pandas – For loading and handling the dataset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 – For regular expressions in text cleaning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collections.Counter – For counting word frequencies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matplotlib &amp; numpy – For plotting and numerical computations</a:t>
            </a:r>
          </a:p>
          <a:p>
            <a:pPr algn="l">
              <a:lnSpc>
                <a:spcPts val="4060"/>
              </a:lnSpc>
            </a:pP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Text Preprocessing: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Converted text to lowercase, r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emoved punctuation, special characters, and extra whitespace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Tokenized the sentences into individual words</a:t>
            </a: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Word Frequency Analysis: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Counted occurrences of each word and ranked words by frequency</a:t>
            </a: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Zipf's Law Validation: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Plotted word frequency vs. rank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Transformed data to a log-log scale and fitted a regression line to observe the Zipfian pattern</a:t>
            </a:r>
          </a:p>
          <a:p>
            <a:pPr algn="l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44912"/>
            <a:ext cx="16726304" cy="975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Text Cleaning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Converte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 all text to lowercase to ensure uniformity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Removed:</a:t>
            </a:r>
          </a:p>
          <a:p>
            <a:pPr algn="l" marL="1878336" indent="-469584" lvl="3">
              <a:lnSpc>
                <a:spcPts val="4060"/>
              </a:lnSpc>
              <a:buFont typeface="Arial"/>
              <a:buChar char="￭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Punctuation (e.g., commas, periods)</a:t>
            </a:r>
          </a:p>
          <a:p>
            <a:pPr algn="l" marL="1878336" indent="-469584" lvl="3">
              <a:lnSpc>
                <a:spcPts val="4060"/>
              </a:lnSpc>
              <a:buFont typeface="Arial"/>
              <a:buChar char="￭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Special characters (e.g., emojis, hashtags)</a:t>
            </a:r>
          </a:p>
          <a:p>
            <a:pPr algn="l" marL="1878336" indent="-469584" lvl="3">
              <a:lnSpc>
                <a:spcPts val="4060"/>
              </a:lnSpc>
              <a:buFont typeface="Arial"/>
              <a:buChar char="￭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Extra whitespace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regular expressions (re library) for efficient cleaning</a:t>
            </a: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Tokenization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Split each cleaned sentence into individual words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Created a flat list of all words across the dataset</a:t>
            </a: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Word Frequency Calculation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collections.Counter to count occurrences 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  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of each unique word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Sorted the word-frequency pairs in descending freq order</a:t>
            </a:r>
          </a:p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Ranking Words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Assigned ranks to each word based on their frequency</a:t>
            </a:r>
          </a:p>
          <a:p>
            <a:pPr algn="l" marL="1878336" indent="-469584" lvl="3">
              <a:lnSpc>
                <a:spcPts val="4060"/>
              </a:lnSpc>
              <a:buFont typeface="Arial"/>
              <a:buChar char="￭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Most frequent word = Rank 1</a:t>
            </a:r>
          </a:p>
          <a:p>
            <a:pPr algn="l" marL="1878336" indent="-469584" lvl="3">
              <a:lnSpc>
                <a:spcPts val="4060"/>
              </a:lnSpc>
              <a:buFont typeface="Arial"/>
              <a:buChar char="￭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Second most frequent = Rank 2, and so on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168151" y="739564"/>
            <a:ext cx="5677518" cy="4126630"/>
          </a:xfrm>
          <a:custGeom>
            <a:avLst/>
            <a:gdLst/>
            <a:ahLst/>
            <a:cxnLst/>
            <a:rect r="r" b="b" t="t" l="l"/>
            <a:pathLst>
              <a:path h="4126630" w="5677518">
                <a:moveTo>
                  <a:pt x="0" y="0"/>
                </a:moveTo>
                <a:lnTo>
                  <a:pt x="5677518" y="0"/>
                </a:lnTo>
                <a:lnTo>
                  <a:pt x="5677518" y="4126630"/>
                </a:lnTo>
                <a:lnTo>
                  <a:pt x="0" y="4126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68151" y="5500509"/>
            <a:ext cx="5677518" cy="4596567"/>
          </a:xfrm>
          <a:custGeom>
            <a:avLst/>
            <a:gdLst/>
            <a:ahLst/>
            <a:cxnLst/>
            <a:rect r="r" b="b" t="t" l="l"/>
            <a:pathLst>
              <a:path h="4596567" w="5677518">
                <a:moveTo>
                  <a:pt x="0" y="0"/>
                </a:moveTo>
                <a:lnTo>
                  <a:pt x="5677518" y="0"/>
                </a:lnTo>
                <a:lnTo>
                  <a:pt x="5677518" y="4596567"/>
                </a:lnTo>
                <a:lnTo>
                  <a:pt x="0" y="4596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9456" y="141638"/>
            <a:ext cx="5355332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Processing: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8025" y="1214563"/>
            <a:ext cx="17989975" cy="9207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1: Rank an</a:t>
            </a: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 Frequency Calculation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Counted occurrences of each word in the dataset.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Assigned a rank based on descending frequency (Rank 1 = most frequent word).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2: Log-Log Transformation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Transformed both word rank and frequency to logarithmic scale using NumPy.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Zipf’s Law predicts: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     log(frequency) ≈ -s ⋅ log(rank) + C</a:t>
            </a:r>
          </a:p>
          <a:p>
            <a:pPr algn="l" marL="1338582" indent="-446194" lvl="2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where s ≈ 1 and C is a constant.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3: Plotting &amp; Line Fitting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Plotted log(rank) vs. log(frequency).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Fitted a linear regression line to the log-log plot.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slope of the line closely approached -1, validating 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Zipf’s Law.</a:t>
            </a:r>
          </a:p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4: Interpretation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linearity of the log-log graph confirms a power-law distribution.</a:t>
            </a:r>
          </a:p>
          <a:p>
            <a:pPr algn="l" marL="669291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Demonstrates that natural language in the dataset follows Zipf’s distribution.</a:t>
            </a:r>
          </a:p>
          <a:p>
            <a:pPr algn="l">
              <a:lnSpc>
                <a:spcPts val="434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428741" y="4251051"/>
            <a:ext cx="6859259" cy="4504219"/>
          </a:xfrm>
          <a:custGeom>
            <a:avLst/>
            <a:gdLst/>
            <a:ahLst/>
            <a:cxnLst/>
            <a:rect r="r" b="b" t="t" l="l"/>
            <a:pathLst>
              <a:path h="4504219" w="6859259">
                <a:moveTo>
                  <a:pt x="0" y="0"/>
                </a:moveTo>
                <a:lnTo>
                  <a:pt x="6859259" y="0"/>
                </a:lnTo>
                <a:lnTo>
                  <a:pt x="6859259" y="4504219"/>
                </a:lnTo>
                <a:lnTo>
                  <a:pt x="0" y="4504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8025" y="141638"/>
            <a:ext cx="6252353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Applying Zipf’s Law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2229" y="278913"/>
            <a:ext cx="7549224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 and Observation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2229" y="1428102"/>
            <a:ext cx="17875771" cy="851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Zipf’s Law Validated</a:t>
            </a:r>
          </a:p>
          <a:p>
            <a:pPr algn="l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log-log plot of word rank vs. frequency displayed a near-linear trend.</a:t>
            </a:r>
          </a:p>
          <a:p>
            <a:pPr algn="l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calculated slope was approximately -1, aligning well with Zipf’s Law expectations.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Key Observations</a:t>
            </a:r>
          </a:p>
          <a:p>
            <a:pPr algn="l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few words occurred very frequently, such as common connectors or sentiment words.</a:t>
            </a:r>
          </a:p>
          <a:p>
            <a:pPr algn="l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Most words appeared only once or twice, forming a long tail — typical in natural language.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Statistical Insight</a:t>
            </a:r>
          </a:p>
          <a:p>
            <a:pPr algn="l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Demonstrated that word usage in global sentiment expressions naturally follows a power-law distribution.</a:t>
            </a:r>
          </a:p>
          <a:p>
            <a:pPr algn="l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Confirms that Zipf’s Law is language-independent and holds across informal, social media-style texts.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Broader Implication</a:t>
            </a:r>
          </a:p>
          <a:p>
            <a:pPr algn="l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Highlights the efficiency and redundancy of human language.</a:t>
            </a:r>
          </a:p>
          <a:p>
            <a:pPr algn="l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Useful in NLP applications such as compression, search optimization, and keyword extraction.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671123" y="1571038"/>
          <a:ext cx="3771900" cy="2095500"/>
        </p:xfrm>
        <a:graphic>
          <a:graphicData uri="http://schemas.openxmlformats.org/presentationml/2006/ole">
            <p:oleObj imgW="4521200" imgH="28448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671123" y="1571038"/>
            <a:ext cx="17296568" cy="8056119"/>
          </a:xfrm>
          <a:custGeom>
            <a:avLst/>
            <a:gdLst/>
            <a:ahLst/>
            <a:cxnLst/>
            <a:rect r="r" b="b" t="t" l="l"/>
            <a:pathLst>
              <a:path h="8056119" w="17296568">
                <a:moveTo>
                  <a:pt x="0" y="0"/>
                </a:moveTo>
                <a:lnTo>
                  <a:pt x="17296568" y="0"/>
                </a:lnTo>
                <a:lnTo>
                  <a:pt x="17296568" y="8056119"/>
                </a:lnTo>
                <a:lnTo>
                  <a:pt x="0" y="80561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90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3229" y="141638"/>
            <a:ext cx="8626831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dividual Contributions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DAGmeyLZk9s</dc:identifier>
  <dcterms:modified xsi:type="dcterms:W3CDTF">2011-08-01T06:04:30Z</dcterms:modified>
  <cp:revision>1</cp:revision>
  <dc:title>Heading</dc:title>
</cp:coreProperties>
</file>