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0DBB5B9-2E0E-4A20-8BDA-B0D9E1B716E9}" type="datetimeFigureOut">
              <a:rPr lang="en-US" smtClean="0"/>
              <a:t>9/22/2021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EB4424-96B9-4C4A-9707-FAC1DE25D582}" type="slidenum">
              <a:rPr lang="en-US" smtClean="0"/>
              <a:t>‹#›</a:t>
            </a:fld>
            <a:endParaRPr lang="en-US"/>
          </a:p>
        </p:txBody>
      </p:sp>
    </p:spTree>
    <p:extLst>
      <p:ext uri="{BB962C8B-B14F-4D97-AF65-F5344CB8AC3E}">
        <p14:creationId xmlns:p14="http://schemas.microsoft.com/office/powerpoint/2010/main" val="2031385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DBB5B9-2E0E-4A20-8BDA-B0D9E1B716E9}" type="datetimeFigureOut">
              <a:rPr lang="en-US" smtClean="0"/>
              <a:t>9/22/2021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EB4424-96B9-4C4A-9707-FAC1DE25D582}" type="slidenum">
              <a:rPr lang="en-US" smtClean="0"/>
              <a:t>‹#›</a:t>
            </a:fld>
            <a:endParaRPr lang="en-US"/>
          </a:p>
        </p:txBody>
      </p:sp>
    </p:spTree>
    <p:extLst>
      <p:ext uri="{BB962C8B-B14F-4D97-AF65-F5344CB8AC3E}">
        <p14:creationId xmlns:p14="http://schemas.microsoft.com/office/powerpoint/2010/main" val="2244502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DBB5B9-2E0E-4A20-8BDA-B0D9E1B716E9}" type="datetimeFigureOut">
              <a:rPr lang="en-US" smtClean="0"/>
              <a:t>9/22/2021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EB4424-96B9-4C4A-9707-FAC1DE25D582}" type="slidenum">
              <a:rPr lang="en-US" smtClean="0"/>
              <a:t>‹#›</a:t>
            </a:fld>
            <a:endParaRPr lang="en-US"/>
          </a:p>
        </p:txBody>
      </p:sp>
    </p:spTree>
    <p:extLst>
      <p:ext uri="{BB962C8B-B14F-4D97-AF65-F5344CB8AC3E}">
        <p14:creationId xmlns:p14="http://schemas.microsoft.com/office/powerpoint/2010/main" val="4049366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DBB5B9-2E0E-4A20-8BDA-B0D9E1B716E9}" type="datetimeFigureOut">
              <a:rPr lang="en-US" smtClean="0"/>
              <a:t>9/22/2021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EB4424-96B9-4C4A-9707-FAC1DE25D582}" type="slidenum">
              <a:rPr lang="en-US" smtClean="0"/>
              <a:t>‹#›</a:t>
            </a:fld>
            <a:endParaRPr lang="en-US"/>
          </a:p>
        </p:txBody>
      </p:sp>
    </p:spTree>
    <p:extLst>
      <p:ext uri="{BB962C8B-B14F-4D97-AF65-F5344CB8AC3E}">
        <p14:creationId xmlns:p14="http://schemas.microsoft.com/office/powerpoint/2010/main" val="1374252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DBB5B9-2E0E-4A20-8BDA-B0D9E1B716E9}" type="datetimeFigureOut">
              <a:rPr lang="en-US" smtClean="0"/>
              <a:t>9/22/2021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EB4424-96B9-4C4A-9707-FAC1DE25D582}" type="slidenum">
              <a:rPr lang="en-US" smtClean="0"/>
              <a:t>‹#›</a:t>
            </a:fld>
            <a:endParaRPr lang="en-US"/>
          </a:p>
        </p:txBody>
      </p:sp>
    </p:spTree>
    <p:extLst>
      <p:ext uri="{BB962C8B-B14F-4D97-AF65-F5344CB8AC3E}">
        <p14:creationId xmlns:p14="http://schemas.microsoft.com/office/powerpoint/2010/main" val="4221603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0DBB5B9-2E0E-4A20-8BDA-B0D9E1B716E9}" type="datetimeFigureOut">
              <a:rPr lang="en-US" smtClean="0"/>
              <a:t>9/22/2021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EB4424-96B9-4C4A-9707-FAC1DE25D582}" type="slidenum">
              <a:rPr lang="en-US" smtClean="0"/>
              <a:t>‹#›</a:t>
            </a:fld>
            <a:endParaRPr lang="en-US"/>
          </a:p>
        </p:txBody>
      </p:sp>
    </p:spTree>
    <p:extLst>
      <p:ext uri="{BB962C8B-B14F-4D97-AF65-F5344CB8AC3E}">
        <p14:creationId xmlns:p14="http://schemas.microsoft.com/office/powerpoint/2010/main" val="1244086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0DBB5B9-2E0E-4A20-8BDA-B0D9E1B716E9}" type="datetimeFigureOut">
              <a:rPr lang="en-US" smtClean="0"/>
              <a:t>9/22/2021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EB4424-96B9-4C4A-9707-FAC1DE25D582}" type="slidenum">
              <a:rPr lang="en-US" smtClean="0"/>
              <a:t>‹#›</a:t>
            </a:fld>
            <a:endParaRPr lang="en-US"/>
          </a:p>
        </p:txBody>
      </p:sp>
    </p:spTree>
    <p:extLst>
      <p:ext uri="{BB962C8B-B14F-4D97-AF65-F5344CB8AC3E}">
        <p14:creationId xmlns:p14="http://schemas.microsoft.com/office/powerpoint/2010/main" val="4223271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0DBB5B9-2E0E-4A20-8BDA-B0D9E1B716E9}" type="datetimeFigureOut">
              <a:rPr lang="en-US" smtClean="0"/>
              <a:t>9/22/2021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EB4424-96B9-4C4A-9707-FAC1DE25D582}" type="slidenum">
              <a:rPr lang="en-US" smtClean="0"/>
              <a:t>‹#›</a:t>
            </a:fld>
            <a:endParaRPr lang="en-US"/>
          </a:p>
        </p:txBody>
      </p:sp>
    </p:spTree>
    <p:extLst>
      <p:ext uri="{BB962C8B-B14F-4D97-AF65-F5344CB8AC3E}">
        <p14:creationId xmlns:p14="http://schemas.microsoft.com/office/powerpoint/2010/main" val="572141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DBB5B9-2E0E-4A20-8BDA-B0D9E1B716E9}" type="datetimeFigureOut">
              <a:rPr lang="en-US" smtClean="0"/>
              <a:t>9/22/2021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EB4424-96B9-4C4A-9707-FAC1DE25D582}" type="slidenum">
              <a:rPr lang="en-US" smtClean="0"/>
              <a:t>‹#›</a:t>
            </a:fld>
            <a:endParaRPr lang="en-US"/>
          </a:p>
        </p:txBody>
      </p:sp>
    </p:spTree>
    <p:extLst>
      <p:ext uri="{BB962C8B-B14F-4D97-AF65-F5344CB8AC3E}">
        <p14:creationId xmlns:p14="http://schemas.microsoft.com/office/powerpoint/2010/main" val="1412811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DBB5B9-2E0E-4A20-8BDA-B0D9E1B716E9}" type="datetimeFigureOut">
              <a:rPr lang="en-US" smtClean="0"/>
              <a:t>9/22/2021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EB4424-96B9-4C4A-9707-FAC1DE25D582}" type="slidenum">
              <a:rPr lang="en-US" smtClean="0"/>
              <a:t>‹#›</a:t>
            </a:fld>
            <a:endParaRPr lang="en-US"/>
          </a:p>
        </p:txBody>
      </p:sp>
    </p:spTree>
    <p:extLst>
      <p:ext uri="{BB962C8B-B14F-4D97-AF65-F5344CB8AC3E}">
        <p14:creationId xmlns:p14="http://schemas.microsoft.com/office/powerpoint/2010/main" val="1519815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DBB5B9-2E0E-4A20-8BDA-B0D9E1B716E9}" type="datetimeFigureOut">
              <a:rPr lang="en-US" smtClean="0"/>
              <a:t>9/22/2021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EB4424-96B9-4C4A-9707-FAC1DE25D582}" type="slidenum">
              <a:rPr lang="en-US" smtClean="0"/>
              <a:t>‹#›</a:t>
            </a:fld>
            <a:endParaRPr lang="en-US"/>
          </a:p>
        </p:txBody>
      </p:sp>
    </p:spTree>
    <p:extLst>
      <p:ext uri="{BB962C8B-B14F-4D97-AF65-F5344CB8AC3E}">
        <p14:creationId xmlns:p14="http://schemas.microsoft.com/office/powerpoint/2010/main" val="3909324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BB5B9-2E0E-4A20-8BDA-B0D9E1B716E9}" type="datetimeFigureOut">
              <a:rPr lang="en-US" smtClean="0"/>
              <a:t>9/22/2021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EB4424-96B9-4C4A-9707-FAC1DE25D582}" type="slidenum">
              <a:rPr lang="en-US" smtClean="0"/>
              <a:t>‹#›</a:t>
            </a:fld>
            <a:endParaRPr lang="en-US"/>
          </a:p>
        </p:txBody>
      </p:sp>
    </p:spTree>
    <p:extLst>
      <p:ext uri="{BB962C8B-B14F-4D97-AF65-F5344CB8AC3E}">
        <p14:creationId xmlns:p14="http://schemas.microsoft.com/office/powerpoint/2010/main" val="13884210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a:t>
            </a:r>
            <a:endParaRPr lang="en-US" dirty="0"/>
          </a:p>
        </p:txBody>
      </p:sp>
      <p:sp>
        <p:nvSpPr>
          <p:cNvPr id="3" name="Subtitle 2"/>
          <p:cNvSpPr>
            <a:spLocks noGrp="1"/>
          </p:cNvSpPr>
          <p:nvPr>
            <p:ph type="subTitle" idx="1"/>
          </p:nvPr>
        </p:nvSpPr>
        <p:spPr/>
        <p:txBody>
          <a:bodyPr/>
          <a:lstStyle/>
          <a:p>
            <a:r>
              <a:rPr lang="en-US" dirty="0" smtClean="0">
                <a:ea typeface="+mn-lt"/>
                <a:cs typeface="+mn-lt"/>
              </a:rPr>
              <a:t>Machine Learning (ML) by looking at the definition, we can say that it is a field of computer science. The telecommunications sector has become one of the main industries in developed countries. </a:t>
            </a:r>
          </a:p>
          <a:p>
            <a:endParaRPr lang="en-US" dirty="0"/>
          </a:p>
        </p:txBody>
      </p:sp>
    </p:spTree>
    <p:extLst>
      <p:ext uri="{BB962C8B-B14F-4D97-AF65-F5344CB8AC3E}">
        <p14:creationId xmlns:p14="http://schemas.microsoft.com/office/powerpoint/2010/main" val="411338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Problem Statement</a:t>
            </a:r>
            <a:endParaRPr lang="en-US" dirty="0"/>
          </a:p>
        </p:txBody>
      </p:sp>
      <p:sp>
        <p:nvSpPr>
          <p:cNvPr id="3" name="Subtitle 2"/>
          <p:cNvSpPr>
            <a:spLocks noGrp="1"/>
          </p:cNvSpPr>
          <p:nvPr>
            <p:ph type="subTitle" idx="1"/>
          </p:nvPr>
        </p:nvSpPr>
        <p:spPr>
          <a:xfrm>
            <a:off x="1524000" y="3602037"/>
            <a:ext cx="9144000" cy="2013151"/>
          </a:xfrm>
        </p:spPr>
        <p:txBody>
          <a:bodyPr/>
          <a:lstStyle/>
          <a:p>
            <a:pPr marL="342900" indent="-342900" algn="just">
              <a:buFont typeface="Arial" panose="020B0604020202020204" pitchFamily="34" charset="0"/>
              <a:buChar char="•"/>
            </a:pPr>
            <a:r>
              <a:rPr lang="en-US" dirty="0"/>
              <a:t>A US-based housing company named Surprise Housing has decided to enter the Australian market. The company will use data analytics to purchase at a cheap price and sell them at a relatively higher price. We need to predict the actual value of the prospective properties and decide whether to invest in them or not.</a:t>
            </a:r>
          </a:p>
          <a:p>
            <a:pPr algn="r"/>
            <a:endParaRPr lang="en-US" dirty="0"/>
          </a:p>
        </p:txBody>
      </p:sp>
    </p:spTree>
    <p:extLst>
      <p:ext uri="{BB962C8B-B14F-4D97-AF65-F5344CB8AC3E}">
        <p14:creationId xmlns:p14="http://schemas.microsoft.com/office/powerpoint/2010/main" val="4232238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EDA Steps</a:t>
            </a:r>
            <a:endParaRPr lang="en-US" dirty="0"/>
          </a:p>
        </p:txBody>
      </p:sp>
      <p:sp>
        <p:nvSpPr>
          <p:cNvPr id="3" name="Subtitle 2"/>
          <p:cNvSpPr>
            <a:spLocks noGrp="1"/>
          </p:cNvSpPr>
          <p:nvPr>
            <p:ph type="subTitle" idx="1"/>
          </p:nvPr>
        </p:nvSpPr>
        <p:spPr>
          <a:xfrm>
            <a:off x="1524000" y="3602038"/>
            <a:ext cx="9144000" cy="2232092"/>
          </a:xfrm>
        </p:spPr>
        <p:txBody>
          <a:bodyPr>
            <a:normAutofit lnSpcReduction="10000"/>
          </a:bodyPr>
          <a:lstStyle/>
          <a:p>
            <a:pPr marL="342900" indent="-342900" algn="l">
              <a:buChar char="•"/>
            </a:pPr>
            <a:r>
              <a:rPr lang="en-US" dirty="0" smtClean="0">
                <a:cs typeface="Calibri"/>
              </a:rPr>
              <a:t>Identification of data types</a:t>
            </a:r>
          </a:p>
          <a:p>
            <a:pPr marL="342900" indent="-342900" algn="l">
              <a:buChar char="•"/>
            </a:pPr>
            <a:r>
              <a:rPr lang="en-US" dirty="0" smtClean="0">
                <a:cs typeface="Calibri"/>
              </a:rPr>
              <a:t>Identification of variables</a:t>
            </a:r>
          </a:p>
          <a:p>
            <a:pPr marL="342900" indent="-342900" algn="l">
              <a:buChar char="•"/>
            </a:pPr>
            <a:r>
              <a:rPr lang="en-US" dirty="0" smtClean="0">
                <a:cs typeface="Calibri"/>
              </a:rPr>
              <a:t>Uni-Variate and Bi-Variate Analysis</a:t>
            </a:r>
          </a:p>
          <a:p>
            <a:pPr marL="342900" indent="-342900" algn="l">
              <a:buChar char="•"/>
            </a:pPr>
            <a:r>
              <a:rPr lang="en-US" dirty="0" smtClean="0">
                <a:cs typeface="Calibri"/>
              </a:rPr>
              <a:t>Handling the missing values</a:t>
            </a:r>
          </a:p>
          <a:p>
            <a:pPr marL="342900" indent="-342900" algn="l">
              <a:buChar char="•"/>
            </a:pPr>
            <a:r>
              <a:rPr lang="en-US" dirty="0" smtClean="0">
                <a:cs typeface="Calibri"/>
              </a:rPr>
              <a:t>Treat the outliers</a:t>
            </a:r>
          </a:p>
          <a:p>
            <a:pPr marL="342900" indent="-342900" algn="just">
              <a:buFont typeface="Arial" panose="020B0604020202020204" pitchFamily="34" charset="0"/>
              <a:buChar char="•"/>
            </a:pPr>
            <a:endParaRPr lang="en-US" dirty="0"/>
          </a:p>
        </p:txBody>
      </p:sp>
    </p:spTree>
    <p:extLst>
      <p:ext uri="{BB962C8B-B14F-4D97-AF65-F5344CB8AC3E}">
        <p14:creationId xmlns:p14="http://schemas.microsoft.com/office/powerpoint/2010/main" val="1951770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4096" y="1122363"/>
            <a:ext cx="9933904" cy="2387600"/>
          </a:xfrm>
        </p:spPr>
        <p:txBody>
          <a:bodyPr/>
          <a:lstStyle/>
          <a:p>
            <a:r>
              <a:rPr lang="en-US" dirty="0" smtClean="0"/>
              <a:t>Data Visualization and Analysis</a:t>
            </a:r>
            <a:endParaRPr lang="en-US" dirty="0"/>
          </a:p>
        </p:txBody>
      </p:sp>
      <p:sp>
        <p:nvSpPr>
          <p:cNvPr id="3" name="Subtitle 2"/>
          <p:cNvSpPr>
            <a:spLocks noGrp="1"/>
          </p:cNvSpPr>
          <p:nvPr>
            <p:ph type="subTitle" idx="1"/>
          </p:nvPr>
        </p:nvSpPr>
        <p:spPr>
          <a:xfrm>
            <a:off x="1524000" y="3602037"/>
            <a:ext cx="9144000" cy="2463911"/>
          </a:xfrm>
        </p:spPr>
        <p:txBody>
          <a:bodyPr>
            <a:normAutofit/>
          </a:bodyPr>
          <a:lstStyle/>
          <a:p>
            <a:pPr marL="342900" indent="-342900" algn="l">
              <a:buChar char="•"/>
            </a:pPr>
            <a:r>
              <a:rPr lang="en-US" dirty="0" smtClean="0">
                <a:cs typeface="Calibri" panose="020F0502020204030204"/>
              </a:rPr>
              <a:t>I have plotted the count plots for the important columns.</a:t>
            </a:r>
          </a:p>
          <a:p>
            <a:pPr marL="342900" indent="-342900" algn="l">
              <a:buChar char="•"/>
            </a:pPr>
            <a:r>
              <a:rPr lang="en-US" dirty="0" smtClean="0">
                <a:cs typeface="Calibri" panose="020F0502020204030204"/>
              </a:rPr>
              <a:t>Similarly, I have plotted the distribution plots for all the columns and checked whether the data was distributed normally or not.</a:t>
            </a:r>
          </a:p>
          <a:p>
            <a:pPr marL="342900" indent="-342900" algn="l">
              <a:buChar char="•"/>
            </a:pPr>
            <a:r>
              <a:rPr lang="en-US" dirty="0" smtClean="0">
                <a:cs typeface="Calibri" panose="020F0502020204030204"/>
              </a:rPr>
              <a:t>For the box plots as well, I checked whether the outliers were present or not for all the columns. There were outliers present for some of the columns.</a:t>
            </a:r>
            <a:endParaRPr lang="en-US" dirty="0"/>
          </a:p>
        </p:txBody>
      </p:sp>
    </p:spTree>
    <p:extLst>
      <p:ext uri="{BB962C8B-B14F-4D97-AF65-F5344CB8AC3E}">
        <p14:creationId xmlns:p14="http://schemas.microsoft.com/office/powerpoint/2010/main" val="4086704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Running the Models</a:t>
            </a:r>
            <a:endParaRPr lang="en-US" dirty="0"/>
          </a:p>
        </p:txBody>
      </p:sp>
      <p:sp>
        <p:nvSpPr>
          <p:cNvPr id="3" name="Subtitle 2"/>
          <p:cNvSpPr>
            <a:spLocks noGrp="1"/>
          </p:cNvSpPr>
          <p:nvPr>
            <p:ph type="subTitle" idx="1"/>
          </p:nvPr>
        </p:nvSpPr>
        <p:spPr>
          <a:xfrm>
            <a:off x="1524000" y="3602037"/>
            <a:ext cx="9144000" cy="2515427"/>
          </a:xfrm>
        </p:spPr>
        <p:txBody>
          <a:bodyPr>
            <a:normAutofit fontScale="92500" lnSpcReduction="10000"/>
          </a:bodyPr>
          <a:lstStyle/>
          <a:p>
            <a:pPr marL="342900" indent="-342900" algn="just">
              <a:buFont typeface="Arial" panose="020B0604020202020204" pitchFamily="34" charset="0"/>
              <a:buChar char="•"/>
            </a:pPr>
            <a:r>
              <a:rPr lang="en-US" dirty="0"/>
              <a:t>Firstly, I have imported all the algorithms which was required to build the model. Then, I have taken the Decision Tree Regressor model to check on which random state I am getting the best score such that the random state can be finalized. Then, by using the fit method, I have trained all the models. </a:t>
            </a:r>
            <a:endParaRPr lang="en-US" dirty="0" smtClean="0"/>
          </a:p>
          <a:p>
            <a:pPr marL="342900" indent="-342900" algn="just">
              <a:buFont typeface="Arial" panose="020B0604020202020204" pitchFamily="34" charset="0"/>
              <a:buChar char="•"/>
            </a:pPr>
            <a:r>
              <a:rPr lang="en-US" dirty="0" smtClean="0"/>
              <a:t>By </a:t>
            </a:r>
            <a:r>
              <a:rPr lang="en-US" dirty="0"/>
              <a:t>using predict method, I have predicted the values for all the models. Predicted data is nothing but the answer given by the x_test model and </a:t>
            </a:r>
            <a:r>
              <a:rPr lang="en-US" dirty="0" err="1"/>
              <a:t>y_test</a:t>
            </a:r>
            <a:r>
              <a:rPr lang="en-US" dirty="0"/>
              <a:t> is the actual data.</a:t>
            </a:r>
          </a:p>
          <a:p>
            <a:endParaRPr lang="en-US" dirty="0"/>
          </a:p>
        </p:txBody>
      </p:sp>
    </p:spTree>
    <p:extLst>
      <p:ext uri="{BB962C8B-B14F-4D97-AF65-F5344CB8AC3E}">
        <p14:creationId xmlns:p14="http://schemas.microsoft.com/office/powerpoint/2010/main" val="1233054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Running the </a:t>
            </a:r>
            <a:r>
              <a:rPr lang="en-US" dirty="0" smtClean="0"/>
              <a:t>Models </a:t>
            </a:r>
            <a:r>
              <a:rPr lang="en-US" dirty="0" smtClean="0"/>
              <a:t>Cont.</a:t>
            </a:r>
            <a:endParaRPr lang="en-US" dirty="0"/>
          </a:p>
        </p:txBody>
      </p:sp>
      <p:sp>
        <p:nvSpPr>
          <p:cNvPr id="3" name="Subtitle 2"/>
          <p:cNvSpPr>
            <a:spLocks noGrp="1"/>
          </p:cNvSpPr>
          <p:nvPr>
            <p:ph type="subTitle" idx="1"/>
          </p:nvPr>
        </p:nvSpPr>
        <p:spPr>
          <a:xfrm>
            <a:off x="1524000" y="3602038"/>
            <a:ext cx="9144000" cy="2824520"/>
          </a:xfrm>
        </p:spPr>
        <p:txBody>
          <a:bodyPr/>
          <a:lstStyle/>
          <a:p>
            <a:pPr marL="342900" indent="-342900" algn="just">
              <a:buFont typeface="Arial" panose="020B0604020202020204" pitchFamily="34" charset="0"/>
              <a:buChar char="•"/>
            </a:pPr>
            <a:r>
              <a:rPr lang="en-US" dirty="0" smtClean="0"/>
              <a:t>So, after checking all the scores for all the models, I have done the Cross Validation for all the models to check whether the scores are accurate or not because the scores can be because of overfitting.</a:t>
            </a:r>
          </a:p>
          <a:p>
            <a:pPr marL="342900" indent="-342900" algn="just">
              <a:buFont typeface="Arial" panose="020B0604020202020204" pitchFamily="34" charset="0"/>
              <a:buChar char="•"/>
            </a:pPr>
            <a:endParaRPr lang="en-US" dirty="0"/>
          </a:p>
        </p:txBody>
      </p:sp>
    </p:spTree>
    <p:extLst>
      <p:ext uri="{BB962C8B-B14F-4D97-AF65-F5344CB8AC3E}">
        <p14:creationId xmlns:p14="http://schemas.microsoft.com/office/powerpoint/2010/main" val="258212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Finalized Model</a:t>
            </a:r>
            <a:endParaRPr lang="en-US" dirty="0"/>
          </a:p>
        </p:txBody>
      </p:sp>
      <p:sp>
        <p:nvSpPr>
          <p:cNvPr id="3" name="Subtitle 2"/>
          <p:cNvSpPr>
            <a:spLocks noGrp="1"/>
          </p:cNvSpPr>
          <p:nvPr>
            <p:ph type="subTitle" idx="1"/>
          </p:nvPr>
        </p:nvSpPr>
        <p:spPr>
          <a:xfrm>
            <a:off x="1524000" y="3602037"/>
            <a:ext cx="9144000" cy="2837400"/>
          </a:xfrm>
        </p:spPr>
        <p:txBody>
          <a:bodyPr>
            <a:normAutofit/>
          </a:bodyPr>
          <a:lstStyle/>
          <a:p>
            <a:pPr marL="342900" indent="-342900" algn="just">
              <a:buFont typeface="Arial" panose="020B0604020202020204" pitchFamily="34" charset="0"/>
              <a:buChar char="•"/>
            </a:pPr>
            <a:r>
              <a:rPr lang="en-US" dirty="0" smtClean="0"/>
              <a:t>After checking with cv scores, Random Forest model is working better when compared to the other models.</a:t>
            </a:r>
          </a:p>
          <a:p>
            <a:pPr marL="342900" indent="-342900" algn="just">
              <a:buFont typeface="Arial" panose="020B0604020202020204" pitchFamily="34" charset="0"/>
              <a:buChar char="•"/>
            </a:pPr>
            <a:r>
              <a:rPr lang="en-US" dirty="0"/>
              <a:t>Now, let’s fine-tune the model by using hyper-parameter tuning</a:t>
            </a:r>
            <a:r>
              <a:rPr lang="en-US" dirty="0" smtClean="0"/>
              <a:t>.</a:t>
            </a:r>
          </a:p>
          <a:p>
            <a:pPr marL="342900" indent="-342900" algn="just">
              <a:buFont typeface="Arial" panose="020B0604020202020204" pitchFamily="34" charset="0"/>
              <a:buChar char="•"/>
            </a:pPr>
            <a:r>
              <a:rPr lang="en-US" dirty="0"/>
              <a:t>I used the parameters like criterion, max depth, max features and n estimators for the Random Forest Regressor model to find the improved accuracy of the model. After tuning the model, the score of the model with the best parameters is around 93.97%.</a:t>
            </a:r>
          </a:p>
          <a:p>
            <a:pPr marL="342900" indent="-342900" algn="just">
              <a:buFont typeface="Arial" panose="020B0604020202020204" pitchFamily="34" charset="0"/>
              <a:buChar char="•"/>
            </a:pPr>
            <a:endParaRPr lang="en-US" dirty="0" smtClean="0"/>
          </a:p>
          <a:p>
            <a:pPr marL="342900" indent="-342900" algn="just">
              <a:buFont typeface="Arial" panose="020B0604020202020204" pitchFamily="34" charset="0"/>
              <a:buChar char="•"/>
            </a:pPr>
            <a:endParaRPr lang="en-US" dirty="0"/>
          </a:p>
        </p:txBody>
      </p:sp>
    </p:spTree>
    <p:extLst>
      <p:ext uri="{BB962C8B-B14F-4D97-AF65-F5344CB8AC3E}">
        <p14:creationId xmlns:p14="http://schemas.microsoft.com/office/powerpoint/2010/main" val="2251628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Conclusion</a:t>
            </a:r>
            <a:endParaRPr lang="en-US" dirty="0"/>
          </a:p>
        </p:txBody>
      </p:sp>
      <p:sp>
        <p:nvSpPr>
          <p:cNvPr id="3" name="Subtitle 2"/>
          <p:cNvSpPr>
            <a:spLocks noGrp="1"/>
          </p:cNvSpPr>
          <p:nvPr>
            <p:ph type="subTitle" idx="1"/>
          </p:nvPr>
        </p:nvSpPr>
        <p:spPr/>
        <p:txBody>
          <a:bodyPr/>
          <a:lstStyle/>
          <a:p>
            <a:pPr marL="342900" indent="-342900" algn="just">
              <a:buFont typeface="Arial" panose="020B0604020202020204" pitchFamily="34" charset="0"/>
              <a:buChar char="•"/>
            </a:pPr>
            <a:r>
              <a:rPr lang="en-US" dirty="0"/>
              <a:t>We have learned to build a complete machine learning </a:t>
            </a:r>
            <a:r>
              <a:rPr lang="en-US" dirty="0" smtClean="0"/>
              <a:t>project.</a:t>
            </a:r>
          </a:p>
          <a:p>
            <a:pPr marL="342900" indent="-342900" algn="just">
              <a:buFont typeface="Arial" panose="020B0604020202020204" pitchFamily="34" charset="0"/>
              <a:buChar char="•"/>
            </a:pPr>
            <a:r>
              <a:rPr lang="en-US" dirty="0"/>
              <a:t>Finally, the hyper tuning score which was obtained 93.97% has been a good accuracy achieved so far.</a:t>
            </a:r>
          </a:p>
        </p:txBody>
      </p:sp>
    </p:spTree>
    <p:extLst>
      <p:ext uri="{BB962C8B-B14F-4D97-AF65-F5344CB8AC3E}">
        <p14:creationId xmlns:p14="http://schemas.microsoft.com/office/powerpoint/2010/main" val="19202239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TotalTime>
  <Words>442</Words>
  <Application>Microsoft Office PowerPoint</Application>
  <PresentationFormat>Widescreen</PresentationFormat>
  <Paragraphs>26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Introduction</vt:lpstr>
      <vt:lpstr>Problem Statement</vt:lpstr>
      <vt:lpstr>EDA Steps</vt:lpstr>
      <vt:lpstr>Data Visualization and Analysis</vt:lpstr>
      <vt:lpstr>Running the Models</vt:lpstr>
      <vt:lpstr>Running the Models Cont.</vt:lpstr>
      <vt:lpstr>Finalized Model</vt:lpstr>
      <vt:lpstr>Conclusion</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Harshit Reddy</dc:creator>
  <cp:lastModifiedBy>Harshit Reddy</cp:lastModifiedBy>
  <cp:revision>10</cp:revision>
  <dcterms:created xsi:type="dcterms:W3CDTF">2021-09-17T10:51:11Z</dcterms:created>
  <dcterms:modified xsi:type="dcterms:W3CDTF">2021-09-22T13:00:46Z</dcterms:modified>
</cp:coreProperties>
</file>