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08919d76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08919d76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157837b1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157837b1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1591019e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1591019e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450aa99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450aa99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157837b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157837b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1591019e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1591019e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591019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591019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1450aa99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1450aa99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08919d7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08919d7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1450aa99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1450aa99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1591019eb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51591019eb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gif"/><Relationship Id="rId4" Type="http://schemas.openxmlformats.org/officeDocument/2006/relationships/image" Target="../media/image1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68500" y="-66475"/>
            <a:ext cx="8900700" cy="379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to Generalize Kinematic Models to Novel Objects (Abbatematteo et. al.)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30475"/>
            <a:ext cx="8520600" cy="14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Paper Presentation</a:t>
            </a:r>
            <a:endParaRPr b="1"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Harshit Goyal: 2021MT10143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389600"/>
            <a:ext cx="60186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[Simulated Refrigerator] </a:t>
            </a:r>
            <a:r>
              <a:rPr lang="en" sz="1800"/>
              <a:t>Performance is relatively low due to more pose variation in the dataset in order to accommodate for the refrigerator’s size, and more samples with only partial views of the object.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[Drawer Simulation + Real]</a:t>
            </a:r>
            <a:r>
              <a:rPr lang="en" sz="1800"/>
              <a:t> Challenging due to occlusion of the mechanism’s pose during actuation. this affects the accuracy of the model on the real data of the open microwave, as well.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[1-DoF </a:t>
            </a:r>
            <a:r>
              <a:rPr b="1" lang="en" sz="1800"/>
              <a:t>cabinet</a:t>
            </a:r>
            <a:r>
              <a:rPr b="1" lang="en" sz="1800"/>
              <a:t> Real] </a:t>
            </a:r>
            <a:r>
              <a:rPr lang="en" sz="1800"/>
              <a:t>Error rate is higher due to ambiguity in which side of the object the mechanism resides on. Figures shows estimated hing positions.</a:t>
            </a:r>
            <a:endParaRPr sz="1800"/>
          </a:p>
        </p:txBody>
      </p:sp>
      <p:pic>
        <p:nvPicPr>
          <p:cNvPr id="117" name="Google Shape;117;p22"/>
          <p:cNvPicPr preferRelativeResize="0"/>
          <p:nvPr/>
        </p:nvPicPr>
        <p:blipFill rotWithShape="1">
          <a:blip r:embed="rId3">
            <a:alphaModFix/>
          </a:blip>
          <a:srcRect b="16058" l="30039" r="38997" t="0"/>
          <a:stretch/>
        </p:blipFill>
        <p:spPr>
          <a:xfrm>
            <a:off x="6383225" y="1311300"/>
            <a:ext cx="2505401" cy="317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Results: Analysis</a:t>
            </a:r>
            <a:endParaRPr b="1" sz="2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</a:t>
            </a:r>
            <a:r>
              <a:rPr b="1" lang="en"/>
              <a:t>: One Shot Learning and Manipulation</a:t>
            </a:r>
            <a:endParaRPr b="1"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robot, a Kinova MOVO mobile manipulator, was driven around the area in front of each object, and recorded observations of the object and its own pose in a pre-computed map of the room.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Agent is provided with a </a:t>
            </a:r>
            <a:r>
              <a:rPr b="1" lang="en"/>
              <a:t>fixed grasp</a:t>
            </a:r>
            <a:r>
              <a:rPr lang="en"/>
              <a:t> on the object’s handle, and computed a series of </a:t>
            </a:r>
            <a:r>
              <a:rPr b="1" lang="en"/>
              <a:t>waypoints</a:t>
            </a:r>
            <a:r>
              <a:rPr lang="en"/>
              <a:t> as a function of the estimated </a:t>
            </a:r>
            <a:r>
              <a:rPr b="1" lang="en"/>
              <a:t>(𝜙 𝘲ₜ 𝜃)</a:t>
            </a:r>
            <a:r>
              <a:rPr lang="en"/>
              <a:t>, </a:t>
            </a:r>
            <a:r>
              <a:rPr b="1" lang="en"/>
              <a:t>end-effector pose</a:t>
            </a:r>
            <a:r>
              <a:rPr lang="en"/>
              <a:t>, and </a:t>
            </a:r>
            <a:r>
              <a:rPr b="1" lang="en"/>
              <a:t>desired object configuration</a:t>
            </a:r>
            <a:r>
              <a:rPr lang="en"/>
              <a:t>.</a:t>
            </a:r>
            <a:endParaRPr/>
          </a:p>
        </p:txBody>
      </p:sp>
      <p:pic>
        <p:nvPicPr>
          <p:cNvPr id="125" name="Google Shape;125;p23" title="Screenshot 2025-04-28 at 3.23.5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8575" y="3119575"/>
            <a:ext cx="6136223" cy="197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 Manipulation: Rendered State</a:t>
            </a:r>
            <a:endParaRPr b="1"/>
          </a:p>
        </p:txBody>
      </p:sp>
      <p:pic>
        <p:nvPicPr>
          <p:cNvPr id="131" name="Google Shape;131;p24"/>
          <p:cNvPicPr preferRelativeResize="0"/>
          <p:nvPr/>
        </p:nvPicPr>
        <p:blipFill rotWithShape="1">
          <a:blip r:embed="rId3">
            <a:alphaModFix/>
          </a:blip>
          <a:srcRect b="4680" l="0" r="0" t="0"/>
          <a:stretch/>
        </p:blipFill>
        <p:spPr>
          <a:xfrm>
            <a:off x="1153200" y="1216463"/>
            <a:ext cx="6837600" cy="37328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Problem Statement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1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[Task]</a:t>
            </a:r>
            <a:r>
              <a:rPr lang="en"/>
              <a:t> </a:t>
            </a:r>
            <a:r>
              <a:rPr lang="en"/>
              <a:t>Agentic interaction with </a:t>
            </a:r>
            <a:r>
              <a:rPr b="1" lang="en"/>
              <a:t>a</a:t>
            </a:r>
            <a:r>
              <a:rPr b="1" lang="en"/>
              <a:t>rticulated objects</a:t>
            </a:r>
            <a:r>
              <a:rPr lang="en"/>
              <a:t> (motion of moving parts governed by </a:t>
            </a:r>
            <a:r>
              <a:rPr b="1" lang="en"/>
              <a:t>joints</a:t>
            </a:r>
            <a:r>
              <a:rPr lang="en"/>
              <a:t>) objects like cabinets, refrigerators, and drawers.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[Related Work]</a:t>
            </a:r>
            <a:r>
              <a:rPr lang="en"/>
              <a:t> </a:t>
            </a:r>
            <a:r>
              <a:rPr b="1" lang="en"/>
              <a:t>Human Demonstration (IL)</a:t>
            </a:r>
            <a:r>
              <a:rPr lang="en"/>
              <a:t> or </a:t>
            </a:r>
            <a:r>
              <a:rPr b="1" lang="en"/>
              <a:t>minutes of Interaction (RL)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[Related Work] Tracking sub-parts </a:t>
            </a:r>
            <a:r>
              <a:rPr lang="en"/>
              <a:t>with</a:t>
            </a:r>
            <a:r>
              <a:rPr b="1" lang="en"/>
              <a:t> fiducial markers </a:t>
            </a:r>
            <a:r>
              <a:rPr lang="en"/>
              <a:t>or by</a:t>
            </a:r>
            <a:r>
              <a:rPr b="1" lang="en"/>
              <a:t> clustering </a:t>
            </a:r>
            <a:r>
              <a:rPr lang="en"/>
              <a:t>feature trajectories.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[Related Work] </a:t>
            </a:r>
            <a:r>
              <a:rPr lang="en"/>
              <a:t>Requires learning each object from</a:t>
            </a:r>
            <a:r>
              <a:rPr b="1" lang="en"/>
              <a:t> scratch</a:t>
            </a:r>
            <a:r>
              <a:rPr lang="en"/>
              <a:t>. </a:t>
            </a:r>
            <a:r>
              <a:rPr b="1" lang="en"/>
              <a:t>Can’t exploit similarity</a:t>
            </a:r>
            <a:r>
              <a:rPr lang="en"/>
              <a:t>. For example, two different microwave will have similar kinematics.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[This Work] One shot</a:t>
            </a:r>
            <a:r>
              <a:rPr lang="en"/>
              <a:t> learning of kinematics using shared structure on unseen objects, conditioned on object type.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11142" l="0" r="0" t="0"/>
          <a:stretch/>
        </p:blipFill>
        <p:spPr>
          <a:xfrm>
            <a:off x="1638575" y="3741500"/>
            <a:ext cx="5866850" cy="12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Background</a:t>
            </a:r>
            <a:r>
              <a:rPr b="1" lang="en"/>
              <a:t>: Kinematic Graph</a:t>
            </a:r>
            <a:endParaRPr b="1"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23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Node</a:t>
            </a:r>
            <a:r>
              <a:rPr lang="en"/>
              <a:t>s represent sub-parts. </a:t>
            </a:r>
            <a:r>
              <a:rPr b="1" lang="en"/>
              <a:t>Edges </a:t>
            </a:r>
            <a:r>
              <a:rPr lang="en"/>
              <a:t>represent joints.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(M)</a:t>
            </a:r>
            <a:r>
              <a:rPr lang="en"/>
              <a:t>: </a:t>
            </a:r>
            <a:r>
              <a:rPr b="1" lang="en"/>
              <a:t>Revolute</a:t>
            </a:r>
            <a:r>
              <a:rPr lang="en"/>
              <a:t> (cabinet hinge), </a:t>
            </a:r>
            <a:r>
              <a:rPr b="1" lang="en"/>
              <a:t>Prismatic</a:t>
            </a:r>
            <a:r>
              <a:rPr lang="en"/>
              <a:t> (drawer).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(</a:t>
            </a:r>
            <a:r>
              <a:rPr b="1" lang="en"/>
              <a:t>𝜙)</a:t>
            </a:r>
            <a:r>
              <a:rPr lang="en"/>
              <a:t>: 6-DoF pose of the axis of rotation/translation in the camera frame, 6-DoF pose of the articulated sub-part’s origin in the axis frame.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(</a:t>
            </a:r>
            <a:r>
              <a:rPr b="1" lang="en"/>
              <a:t>𝜃</a:t>
            </a:r>
            <a:r>
              <a:rPr b="1" lang="en"/>
              <a:t>)</a:t>
            </a:r>
            <a:r>
              <a:rPr lang="en"/>
              <a:t>: Object geometry (length, width, height, and chirality).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(</a:t>
            </a:r>
            <a:r>
              <a:rPr b="1" lang="en"/>
              <a:t>𝘲ₜ)</a:t>
            </a:r>
            <a:r>
              <a:rPr lang="en"/>
              <a:t>: </a:t>
            </a:r>
            <a:r>
              <a:rPr b="1" lang="en"/>
              <a:t>Angles</a:t>
            </a:r>
            <a:r>
              <a:rPr lang="en"/>
              <a:t> (revolute) or (</a:t>
            </a:r>
            <a:r>
              <a:rPr b="1" lang="en"/>
              <a:t>Displacements</a:t>
            </a:r>
            <a:r>
              <a:rPr lang="en"/>
              <a:t>) prismatic.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(𝘲ₜ) </a:t>
            </a:r>
            <a:r>
              <a:rPr lang="en"/>
              <a:t>varies while articulating. Others don’t.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6594" l="0" r="0" t="0"/>
          <a:stretch/>
        </p:blipFill>
        <p:spPr>
          <a:xfrm>
            <a:off x="1950888" y="3427925"/>
            <a:ext cx="5242224" cy="160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Approach: Assumptions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n object’s kinematic structure </a:t>
            </a:r>
            <a:r>
              <a:rPr b="1" lang="en"/>
              <a:t>(M)</a:t>
            </a:r>
            <a:r>
              <a:rPr lang="en"/>
              <a:t> is directly specified by its </a:t>
            </a:r>
            <a:r>
              <a:rPr b="1" lang="en"/>
              <a:t>category </a:t>
            </a:r>
            <a:r>
              <a:rPr b="1" lang="en"/>
              <a:t>(c)</a:t>
            </a:r>
            <a:r>
              <a:rPr lang="en"/>
              <a:t>.</a:t>
            </a:r>
            <a:r>
              <a:rPr b="1" lang="en"/>
              <a:t> </a:t>
            </a:r>
            <a:r>
              <a:rPr lang="en"/>
              <a:t>Graph connectivity is shared among all instances of that class</a:t>
            </a:r>
            <a:r>
              <a:rPr b="1" lang="en"/>
              <a:t>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Kinematic graph structure of each object class is known </a:t>
            </a:r>
            <a:r>
              <a:rPr b="1" lang="en"/>
              <a:t>a </a:t>
            </a:r>
            <a:r>
              <a:rPr b="1" lang="en"/>
              <a:t>priori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Hence </a:t>
            </a:r>
            <a:r>
              <a:rPr b="1" lang="en"/>
              <a:t>object-recognition</a:t>
            </a:r>
            <a:r>
              <a:rPr lang="en"/>
              <a:t> directly gives the Kinematic Graph.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[Here] </a:t>
            </a:r>
            <a:r>
              <a:rPr lang="en"/>
              <a:t>6 classes (cabinet, drawer, microwave, toaster oven, two-door cabinet, refrigerator).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 rotWithShape="1">
          <a:blip r:embed="rId3">
            <a:alphaModFix/>
          </a:blip>
          <a:srcRect b="11142" l="0" r="0" t="0"/>
          <a:stretch/>
        </p:blipFill>
        <p:spPr>
          <a:xfrm>
            <a:off x="1638575" y="3330225"/>
            <a:ext cx="5866850" cy="12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Approach: Overall Inference Pipeline</a:t>
            </a:r>
            <a:endParaRPr b="1"/>
          </a:p>
        </p:txBody>
      </p:sp>
      <p:pic>
        <p:nvPicPr>
          <p:cNvPr id="82" name="Google Shape;82;p17" title="Screenshot 2025-04-28 at 1.37.08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924" y="1017725"/>
            <a:ext cx="6490151" cy="39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approach: Training GMM: Dataset</a:t>
            </a:r>
            <a:endParaRPr b="1"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[Training: Synthetic Dataset]</a:t>
            </a:r>
            <a:r>
              <a:rPr lang="en"/>
              <a:t> Class-wise sampled object pose </a:t>
            </a:r>
            <a:r>
              <a:rPr b="1" lang="en"/>
              <a:t>(𝜙)</a:t>
            </a:r>
            <a:r>
              <a:rPr lang="en"/>
              <a:t> and geometry </a:t>
            </a:r>
            <a:r>
              <a:rPr b="1" lang="en"/>
              <a:t>(𝜃)</a:t>
            </a:r>
            <a:r>
              <a:rPr lang="en"/>
              <a:t>, computed </a:t>
            </a:r>
            <a:r>
              <a:rPr b="1" lang="en"/>
              <a:t>(𝘲ₜ)</a:t>
            </a:r>
            <a:r>
              <a:rPr lang="en"/>
              <a:t> while articulation is simulated. For RGBD images, object </a:t>
            </a:r>
            <a:r>
              <a:rPr b="1" lang="en"/>
              <a:t>position </a:t>
            </a:r>
            <a:r>
              <a:rPr lang="en"/>
              <a:t>and </a:t>
            </a:r>
            <a:r>
              <a:rPr b="1" lang="en"/>
              <a:t>orientations</a:t>
            </a:r>
            <a:r>
              <a:rPr lang="en"/>
              <a:t> sampled uniformly. Kinematic graph for each of these classes, known </a:t>
            </a:r>
            <a:r>
              <a:rPr b="1" lang="en"/>
              <a:t>a priori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[Evaluation] Withheld</a:t>
            </a:r>
            <a:r>
              <a:rPr lang="en"/>
              <a:t> simulated objects, </a:t>
            </a:r>
            <a:r>
              <a:rPr b="1" lang="en"/>
              <a:t>Real Objects</a:t>
            </a:r>
            <a:r>
              <a:rPr lang="en"/>
              <a:t> observed with a Kinect sensor.</a:t>
            </a:r>
            <a:endParaRPr/>
          </a:p>
        </p:txBody>
      </p:sp>
      <p:pic>
        <p:nvPicPr>
          <p:cNvPr id="89" name="Google Shape;89;p18" title="microwave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363" y="3162150"/>
            <a:ext cx="2800800" cy="15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 title="drawer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838" y="3162150"/>
            <a:ext cx="2800800" cy="15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Technical approach: Training GMM</a:t>
            </a:r>
            <a:endParaRPr b="1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to maximise Likelihood on training (RGBD image, gt </a:t>
            </a:r>
            <a:r>
              <a:rPr b="1" lang="en"/>
              <a:t>(</a:t>
            </a:r>
            <a:r>
              <a:rPr b="1" lang="en"/>
              <a:t>𝜙 𝘲ₜ 𝜃))</a:t>
            </a:r>
            <a:r>
              <a:rPr lang="en"/>
              <a:t>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</a:t>
            </a:r>
            <a:r>
              <a:rPr lang="en"/>
              <a:t>ampled batches of individual image-label pairs rather than training on full object articulation demonstrations to enable </a:t>
            </a:r>
            <a:r>
              <a:rPr b="1" lang="en"/>
              <a:t>one-shot model inference</a:t>
            </a:r>
            <a:r>
              <a:rPr lang="en"/>
              <a:t> with new objects.</a:t>
            </a:r>
            <a:endParaRPr/>
          </a:p>
        </p:txBody>
      </p:sp>
      <p:pic>
        <p:nvPicPr>
          <p:cNvPr id="97" name="Google Shape;97;p19" title="Screenshot 2025-04-28 at 2.17.5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7337" y="2195538"/>
            <a:ext cx="3909325" cy="75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Results: Evaluation Metrics</a:t>
            </a:r>
            <a:endParaRPr b="1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</a:t>
            </a:r>
            <a:r>
              <a:rPr lang="en"/>
              <a:t>stimates are produced from a single depth image, and are not accumulated.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(𝜙)</a:t>
            </a:r>
            <a:r>
              <a:rPr lang="en"/>
              <a:t> </a:t>
            </a:r>
            <a:r>
              <a:rPr b="1" lang="en"/>
              <a:t>Euclidean distance</a:t>
            </a:r>
            <a:r>
              <a:rPr lang="en"/>
              <a:t> between position of axis, </a:t>
            </a:r>
            <a:r>
              <a:rPr b="1" lang="en"/>
              <a:t>orientation error</a:t>
            </a:r>
            <a:r>
              <a:rPr lang="en"/>
              <a:t> of the axis of rotation/translation about the z-axis.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(</a:t>
            </a:r>
            <a:r>
              <a:rPr b="1" lang="en"/>
              <a:t>𝘲ₜ)</a:t>
            </a:r>
            <a:r>
              <a:rPr lang="en"/>
              <a:t> </a:t>
            </a:r>
            <a:r>
              <a:rPr b="1" lang="en"/>
              <a:t>Degrees</a:t>
            </a:r>
            <a:r>
              <a:rPr lang="en"/>
              <a:t> (revolute) and </a:t>
            </a:r>
            <a:r>
              <a:rPr b="1" lang="en"/>
              <a:t>Centimeters</a:t>
            </a:r>
            <a:r>
              <a:rPr lang="en"/>
              <a:t> (prismatic).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[Baseline Mean]</a:t>
            </a:r>
            <a:r>
              <a:rPr lang="en"/>
              <a:t> Mean of </a:t>
            </a:r>
            <a:r>
              <a:rPr b="1" lang="en"/>
              <a:t>(𝜙), (𝘲ₜ) </a:t>
            </a:r>
            <a:r>
              <a:rPr lang="en"/>
              <a:t>respectively </a:t>
            </a:r>
            <a:r>
              <a:rPr lang="en"/>
              <a:t>from </a:t>
            </a:r>
            <a:r>
              <a:rPr lang="en"/>
              <a:t>training</a:t>
            </a:r>
            <a:r>
              <a:rPr lang="en"/>
              <a:t>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[Baseline NN]</a:t>
            </a:r>
            <a:r>
              <a:rPr lang="en"/>
              <a:t> </a:t>
            </a:r>
            <a:r>
              <a:rPr b="1" lang="en"/>
              <a:t>(𝜙), (𝘲ₜ) </a:t>
            </a:r>
            <a:r>
              <a:rPr lang="en"/>
              <a:t>of training depth image </a:t>
            </a:r>
            <a:r>
              <a:rPr b="1" lang="en"/>
              <a:t>Nearest</a:t>
            </a:r>
            <a:r>
              <a:rPr lang="en"/>
              <a:t> test </a:t>
            </a:r>
            <a:r>
              <a:rPr lang="en"/>
              <a:t>depth image.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[Baseline ICP (Iterative Closest Point):</a:t>
            </a:r>
            <a:r>
              <a:rPr lang="en"/>
              <a:t> Each test RGBD is </a:t>
            </a:r>
            <a:r>
              <a:rPr b="1" lang="en"/>
              <a:t>calibrated </a:t>
            </a:r>
            <a:r>
              <a:rPr lang="en"/>
              <a:t>to the </a:t>
            </a:r>
            <a:r>
              <a:rPr b="1" lang="en"/>
              <a:t>mean model </a:t>
            </a:r>
            <a:r>
              <a:rPr lang="en"/>
              <a:t>(point cloud of 16 RGBD training images) to find best match (ICP). From output 6-DoF transformation</a:t>
            </a:r>
            <a:r>
              <a:rPr lang="en"/>
              <a:t> error about the z-axis is reported.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[Real Data] </a:t>
            </a:r>
            <a:r>
              <a:rPr lang="en"/>
              <a:t>Recognition and segmentation were performed using </a:t>
            </a:r>
            <a:r>
              <a:rPr b="1" lang="en"/>
              <a:t>Mask.</a:t>
            </a:r>
            <a:r>
              <a:rPr lang="en"/>
              <a:t> </a:t>
            </a:r>
            <a:r>
              <a:rPr b="1" lang="en"/>
              <a:t>R-CNN</a:t>
            </a:r>
            <a:r>
              <a:rPr lang="en"/>
              <a:t> pretrained on the </a:t>
            </a:r>
            <a:r>
              <a:rPr b="1" lang="en"/>
              <a:t>MS COCO dataset</a:t>
            </a:r>
            <a:r>
              <a:rPr lang="en"/>
              <a:t> for the </a:t>
            </a:r>
            <a:r>
              <a:rPr b="1" lang="en"/>
              <a:t>microwave </a:t>
            </a:r>
            <a:r>
              <a:rPr lang="en"/>
              <a:t>and </a:t>
            </a:r>
            <a:r>
              <a:rPr b="1" lang="en"/>
              <a:t>refrigerator</a:t>
            </a:r>
            <a:r>
              <a:rPr lang="en"/>
              <a:t> object classes, and manually for the others.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 title="Screenshot 2025-04-28 at 2.31.26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000" y="1163000"/>
            <a:ext cx="3676999" cy="33747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1" title="Screenshot 2025-04-28 at 2.31.48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34000" y="1163001"/>
            <a:ext cx="3534750" cy="145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4134125" y="2616775"/>
            <a:ext cx="3534900" cy="17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/>
              <a:t>The</a:t>
            </a:r>
            <a:r>
              <a:rPr lang="en" sz="1800"/>
              <a:t> framework learns to accurately generalize kinematic models to </a:t>
            </a:r>
            <a:r>
              <a:rPr b="1" lang="en" sz="1800"/>
              <a:t>real, novel objects</a:t>
            </a:r>
            <a:r>
              <a:rPr lang="en" sz="1800"/>
              <a:t> after being trained </a:t>
            </a:r>
            <a:r>
              <a:rPr b="1" lang="en" sz="1800"/>
              <a:t>exclusively</a:t>
            </a:r>
            <a:r>
              <a:rPr lang="en" sz="1800"/>
              <a:t> in simulation.</a:t>
            </a:r>
            <a:endParaRPr sz="1800"/>
          </a:p>
        </p:txBody>
      </p:sp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Results: Tables</a:t>
            </a:r>
            <a:endParaRPr b="1"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