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7" r:id="rId9"/>
    <p:sldId id="268" r:id="rId10"/>
    <p:sldId id="298" r:id="rId11"/>
    <p:sldId id="325" r:id="rId12"/>
    <p:sldId id="321" r:id="rId13"/>
    <p:sldId id="300" r:id="rId14"/>
    <p:sldId id="323" r:id="rId15"/>
    <p:sldId id="327" r:id="rId16"/>
    <p:sldId id="328" r:id="rId17"/>
    <p:sldId id="303" r:id="rId18"/>
    <p:sldId id="304" r:id="rId19"/>
    <p:sldId id="305" r:id="rId20"/>
    <p:sldId id="307" r:id="rId21"/>
    <p:sldId id="308" r:id="rId22"/>
    <p:sldId id="320" r:id="rId23"/>
    <p:sldId id="324" r:id="rId24"/>
    <p:sldId id="310" r:id="rId25"/>
    <p:sldId id="311" r:id="rId26"/>
    <p:sldId id="326" r:id="rId27"/>
    <p:sldId id="318" r:id="rId28"/>
  </p:sldIdLst>
  <p:sldSz cx="9144000" cy="5143500" type="screen16x9"/>
  <p:notesSz cx="6858000" cy="9144000"/>
  <p:defaultTextStyle>
    <a:defPPr>
      <a:defRPr lang="en-US"/>
    </a:defPPr>
    <a:lvl1pPr marL="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7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9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0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3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5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7" algn="l" defTabSz="9142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5529" autoAdjust="0"/>
  </p:normalViewPr>
  <p:slideViewPr>
    <p:cSldViewPr>
      <p:cViewPr varScale="1">
        <p:scale>
          <a:sx n="116" d="100"/>
          <a:sy n="116" d="100"/>
        </p:scale>
        <p:origin x="4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\classification_re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5476406888827"/>
          <c:y val="4.2000763650248185E-2"/>
          <c:w val="0.85547096009885926"/>
          <c:h val="0.79114827141452682"/>
        </c:manualLayout>
      </c:layout>
      <c:scatterChart>
        <c:scatterStyle val="lineMarker"/>
        <c:varyColors val="0"/>
        <c:ser>
          <c:idx val="0"/>
          <c:order val="0"/>
          <c:tx>
            <c:strRef>
              <c:f>classification_report!$D$1</c:f>
              <c:strCache>
                <c:ptCount val="1"/>
                <c:pt idx="0">
                  <c:v>f1-score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classification_report!$A$2:$A$16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classification_report!$D$2:$D$16</c:f>
              <c:numCache>
                <c:formatCode>General</c:formatCode>
                <c:ptCount val="15"/>
                <c:pt idx="0">
                  <c:v>0.85714000000000001</c:v>
                </c:pt>
                <c:pt idx="1">
                  <c:v>0.76922999999999997</c:v>
                </c:pt>
                <c:pt idx="2">
                  <c:v>0.93332999999999999</c:v>
                </c:pt>
                <c:pt idx="3">
                  <c:v>0.875</c:v>
                </c:pt>
                <c:pt idx="4">
                  <c:v>0.75</c:v>
                </c:pt>
                <c:pt idx="5">
                  <c:v>1</c:v>
                </c:pt>
                <c:pt idx="6">
                  <c:v>0.85714000000000001</c:v>
                </c:pt>
                <c:pt idx="7">
                  <c:v>0.92308000000000001</c:v>
                </c:pt>
                <c:pt idx="8">
                  <c:v>0.82352999999999998</c:v>
                </c:pt>
                <c:pt idx="9">
                  <c:v>0.66666999999999998</c:v>
                </c:pt>
                <c:pt idx="10">
                  <c:v>0.85714000000000001</c:v>
                </c:pt>
                <c:pt idx="11">
                  <c:v>0.71428999999999998</c:v>
                </c:pt>
                <c:pt idx="12">
                  <c:v>0.66666999999999998</c:v>
                </c:pt>
                <c:pt idx="13">
                  <c:v>0.61538000000000004</c:v>
                </c:pt>
                <c:pt idx="14">
                  <c:v>0.92308000000000001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E4-4E8C-89FA-CBE5C0881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968159"/>
        <c:axId val="326970079"/>
      </c:scatterChart>
      <c:valAx>
        <c:axId val="326968159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IN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970079"/>
        <c:crosses val="autoZero"/>
        <c:crossBetween val="midCat"/>
        <c:majorUnit val="1"/>
      </c:valAx>
      <c:valAx>
        <c:axId val="326970079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IN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968159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F4A76-3D37-4975-BA1C-E58A41848EA7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F1B4-6055-4C8D-81D1-E34CAAA72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0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7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9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0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3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55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77" algn="l" defTabSz="9142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F1B4-6055-4C8D-81D1-E34CAAA720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7A259569-FED6-4985-A310-137F11EE32B1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1534E068-3D28-4432-9207-FE3296B01163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82E01C8D-6B82-4580-B045-7F16709713D2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09B1673C-9B92-4E0E-9E2B-A2B5EA05619C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5C4CDF2-7F20-4569-A987-41D2EDA0A1DF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62264BE2-12F1-41F9-A69C-C1856D30603E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2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7" indent="0">
              <a:buNone/>
              <a:defRPr sz="1600" b="1"/>
            </a:lvl4pPr>
            <a:lvl5pPr marL="1828489" indent="0">
              <a:buNone/>
              <a:defRPr sz="1600" b="1"/>
            </a:lvl5pPr>
            <a:lvl6pPr marL="2285610" indent="0">
              <a:buNone/>
              <a:defRPr sz="1600" b="1"/>
            </a:lvl6pPr>
            <a:lvl7pPr marL="2742733" indent="0">
              <a:buNone/>
              <a:defRPr sz="1600" b="1"/>
            </a:lvl7pPr>
            <a:lvl8pPr marL="3199855" indent="0">
              <a:buNone/>
              <a:defRPr sz="1600" b="1"/>
            </a:lvl8pPr>
            <a:lvl9pPr marL="36569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2" indent="0">
              <a:buNone/>
              <a:defRPr sz="2000" b="1"/>
            </a:lvl2pPr>
            <a:lvl3pPr marL="914245" indent="0">
              <a:buNone/>
              <a:defRPr sz="1800" b="1"/>
            </a:lvl3pPr>
            <a:lvl4pPr marL="1371367" indent="0">
              <a:buNone/>
              <a:defRPr sz="1600" b="1"/>
            </a:lvl4pPr>
            <a:lvl5pPr marL="1828489" indent="0">
              <a:buNone/>
              <a:defRPr sz="1600" b="1"/>
            </a:lvl5pPr>
            <a:lvl6pPr marL="2285610" indent="0">
              <a:buNone/>
              <a:defRPr sz="1600" b="1"/>
            </a:lvl6pPr>
            <a:lvl7pPr marL="2742733" indent="0">
              <a:buNone/>
              <a:defRPr sz="1600" b="1"/>
            </a:lvl7pPr>
            <a:lvl8pPr marL="3199855" indent="0">
              <a:buNone/>
              <a:defRPr sz="1600" b="1"/>
            </a:lvl8pPr>
            <a:lvl9pPr marL="36569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CAB29E81-E276-424F-8DD3-D4702F6227CA}" type="datetime1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77DE5B17-C63D-45A3-80C2-0EF01E8F9933}" type="datetime1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BC4DB409-87DF-48FB-9772-20A37AD8659C}" type="datetime1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5" indent="0">
              <a:buNone/>
              <a:defRPr sz="1000"/>
            </a:lvl3pPr>
            <a:lvl4pPr marL="1371367" indent="0">
              <a:buNone/>
              <a:defRPr sz="900"/>
            </a:lvl4pPr>
            <a:lvl5pPr marL="1828489" indent="0">
              <a:buNone/>
              <a:defRPr sz="900"/>
            </a:lvl5pPr>
            <a:lvl6pPr marL="2285610" indent="0">
              <a:buNone/>
              <a:defRPr sz="900"/>
            </a:lvl6pPr>
            <a:lvl7pPr marL="2742733" indent="0">
              <a:buNone/>
              <a:defRPr sz="900"/>
            </a:lvl7pPr>
            <a:lvl8pPr marL="3199855" indent="0">
              <a:buNone/>
              <a:defRPr sz="900"/>
            </a:lvl8pPr>
            <a:lvl9pPr marL="36569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B43AE943-8528-4BA5-AF54-E838B20D10FD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2" indent="0">
              <a:buNone/>
              <a:defRPr sz="2800"/>
            </a:lvl2pPr>
            <a:lvl3pPr marL="914245" indent="0">
              <a:buNone/>
              <a:defRPr sz="2400"/>
            </a:lvl3pPr>
            <a:lvl4pPr marL="1371367" indent="0">
              <a:buNone/>
              <a:defRPr sz="2000"/>
            </a:lvl4pPr>
            <a:lvl5pPr marL="1828489" indent="0">
              <a:buNone/>
              <a:defRPr sz="2000"/>
            </a:lvl5pPr>
            <a:lvl6pPr marL="2285610" indent="0">
              <a:buNone/>
              <a:defRPr sz="2000"/>
            </a:lvl6pPr>
            <a:lvl7pPr marL="2742733" indent="0">
              <a:buNone/>
              <a:defRPr sz="2000"/>
            </a:lvl7pPr>
            <a:lvl8pPr marL="3199855" indent="0">
              <a:buNone/>
              <a:defRPr sz="2000"/>
            </a:lvl8pPr>
            <a:lvl9pPr marL="3656977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5" indent="0">
              <a:buNone/>
              <a:defRPr sz="1000"/>
            </a:lvl3pPr>
            <a:lvl4pPr marL="1371367" indent="0">
              <a:buNone/>
              <a:defRPr sz="900"/>
            </a:lvl4pPr>
            <a:lvl5pPr marL="1828489" indent="0">
              <a:buNone/>
              <a:defRPr sz="900"/>
            </a:lvl5pPr>
            <a:lvl6pPr marL="2285610" indent="0">
              <a:buNone/>
              <a:defRPr sz="900"/>
            </a:lvl6pPr>
            <a:lvl7pPr marL="2742733" indent="0">
              <a:buNone/>
              <a:defRPr sz="900"/>
            </a:lvl7pPr>
            <a:lvl8pPr marL="3199855" indent="0">
              <a:buNone/>
              <a:defRPr sz="900"/>
            </a:lvl8pPr>
            <a:lvl9pPr marL="36569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fld id="{C2B3DC59-B456-4899-84C7-ADDCC36887DA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3" y="4767264"/>
            <a:ext cx="2895600" cy="273844"/>
          </a:xfrm>
          <a:prstGeom prst="rect">
            <a:avLst/>
          </a:prstGeom>
        </p:spPr>
        <p:txBody>
          <a:bodyPr lIns="91413" tIns="45705" rIns="91413" bIns="45705"/>
          <a:lstStyle/>
          <a:p>
            <a:r>
              <a:rPr lang="nn-NO"/>
              <a:t>MTP Phase I Seminar, Nov. 2024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650" y="205982"/>
            <a:ext cx="7283152" cy="421555"/>
          </a:xfrm>
          <a:prstGeom prst="rect">
            <a:avLst/>
          </a:prstGeom>
        </p:spPr>
        <p:txBody>
          <a:bodyPr vert="horz" lIns="91413" tIns="45705" rIns="91413" bIns="45705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599"/>
            <a:ext cx="8229600" cy="3391025"/>
          </a:xfrm>
          <a:prstGeom prst="rect">
            <a:avLst/>
          </a:prstGeom>
        </p:spPr>
        <p:txBody>
          <a:bodyPr vert="horz" lIns="91413" tIns="45705" rIns="91413" bIns="457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13" tIns="45705" rIns="91413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F642-26F5-451F-8F73-8C381CBB0E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3482"/>
            <a:ext cx="648072" cy="6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6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2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9142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3" indent="-285701" algn="l" defTabSz="91424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6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7" indent="-228561" algn="l" defTabSz="9142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9" indent="-228561" algn="l" defTabSz="9142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1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4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6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37" indent="-228561" algn="l" defTabSz="9142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7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9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0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3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5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7" algn="l" defTabSz="9142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C3861-7096-435B-AB8C-83FB73B5AE64}"/>
              </a:ext>
            </a:extLst>
          </p:cNvPr>
          <p:cNvSpPr txBox="1"/>
          <p:nvPr/>
        </p:nvSpPr>
        <p:spPr>
          <a:xfrm>
            <a:off x="2411762" y="195504"/>
            <a:ext cx="4295954" cy="461635"/>
          </a:xfrm>
          <a:prstGeom prst="rect">
            <a:avLst/>
          </a:prstGeom>
          <a:noFill/>
        </p:spPr>
        <p:txBody>
          <a:bodyPr wrap="square" lIns="91413" tIns="45705" rIns="91413" bIns="45705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MTP Phase I Presentation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39" y="1088575"/>
            <a:ext cx="8191117" cy="800189"/>
          </a:xfrm>
          <a:prstGeom prst="rect">
            <a:avLst/>
          </a:prstGeom>
          <a:noFill/>
        </p:spPr>
        <p:txBody>
          <a:bodyPr wrap="square" lIns="91413" tIns="45705" rIns="91413" bIns="45705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Control of Intelligent Hand Exoskeleton</a:t>
            </a:r>
          </a:p>
          <a:p>
            <a:pPr algn="ctr"/>
            <a:endParaRPr lang="en-IN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559" y="1616031"/>
            <a:ext cx="3240360" cy="1569630"/>
          </a:xfrm>
          <a:prstGeom prst="rect">
            <a:avLst/>
          </a:prstGeom>
          <a:noFill/>
        </p:spPr>
        <p:txBody>
          <a:bodyPr wrap="square" lIns="91413" tIns="45705" rIns="91413" bIns="45705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 Paramhans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234103420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Shyamanta M. Hazarika</a:t>
            </a:r>
          </a:p>
          <a:p>
            <a:pPr algn="ctr"/>
            <a:endParaRPr lang="en-US" sz="1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6374" y="3751632"/>
            <a:ext cx="5509260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Guwahati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Guwahati, Assam-India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2024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15566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FADA8-2CEA-D59D-6F4E-0EFE67649DF1}"/>
              </a:ext>
            </a:extLst>
          </p:cNvPr>
          <p:cNvSpPr txBox="1"/>
          <p:nvPr/>
        </p:nvSpPr>
        <p:spPr>
          <a:xfrm>
            <a:off x="1846374" y="3031741"/>
            <a:ext cx="5509260" cy="89252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EMG Signals and Machine Learning for 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Classification</a:t>
            </a:r>
          </a:p>
          <a:p>
            <a:pPr algn="ctr"/>
            <a:endParaRPr lang="en-US" sz="1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6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0424" y="139218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987575"/>
            <a:ext cx="8892480" cy="25202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EMG-driven systems face challenges like signal variability, noise, and electrode placement sensitivity. Despite advancements in machine learning and signal processing, there is a need for adaptive algorithms that can address these limitations in real-time, ensuring robust and user-friendly control mechanisms for dynamic environments.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10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3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5E585-6341-18D3-BFCC-7F808FADB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C58FB5-1557-59C7-4BEB-4024BF38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24588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13A7A-AE4F-E686-7F15-38BB5DBC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518"/>
            <a:ext cx="9144000" cy="3587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marR="30543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validate a feature-based machine learning approach for accurately classifying hand gestures from EMG signals.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305435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explore future directions that enhance the practical utility of the framework, such as dimensionality reduction and real-time adaptability using reinforcement learning, thereby contributing to the development of intelligent, user-centric hand exoskeletons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C2A9-1C27-5636-493E-5CFE523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11</a:t>
            </a:fld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5FF5C3-B218-193A-2E67-BA2D84D8246F}"/>
              </a:ext>
            </a:extLst>
          </p:cNvPr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156" y="2067694"/>
            <a:ext cx="921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52492" y="2775580"/>
            <a:ext cx="316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2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13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0275" y="229787"/>
            <a:ext cx="7283450" cy="42068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endParaRPr lang="en-IN" sz="40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5C8CF02-593B-3525-8371-A734343DB609}"/>
              </a:ext>
            </a:extLst>
          </p:cNvPr>
          <p:cNvSpPr/>
          <p:nvPr/>
        </p:nvSpPr>
        <p:spPr>
          <a:xfrm>
            <a:off x="1871700" y="1100239"/>
            <a:ext cx="5400600" cy="64807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and Organizing Data</a:t>
            </a:r>
            <a:endParaRPr lang="en-IN" b="1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394AD66-FE44-88CF-FAD8-D2BEB28BC5B7}"/>
              </a:ext>
            </a:extLst>
          </p:cNvPr>
          <p:cNvSpPr/>
          <p:nvPr/>
        </p:nvSpPr>
        <p:spPr>
          <a:xfrm>
            <a:off x="1865980" y="2144944"/>
            <a:ext cx="5400600" cy="64807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from EMG Signals</a:t>
            </a:r>
            <a:endParaRPr lang="en-IN" b="1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58D1AD4-EA9D-6E1E-EFA6-4B0A5E4BC4FB}"/>
              </a:ext>
            </a:extLst>
          </p:cNvPr>
          <p:cNvSpPr/>
          <p:nvPr/>
        </p:nvSpPr>
        <p:spPr>
          <a:xfrm>
            <a:off x="1865980" y="3189649"/>
            <a:ext cx="5400600" cy="64807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Feature Matrix</a:t>
            </a:r>
            <a:endParaRPr lang="en-IN" b="1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E79674E-BAF7-35B5-7437-DF2FE0824A85}"/>
              </a:ext>
            </a:extLst>
          </p:cNvPr>
          <p:cNvSpPr/>
          <p:nvPr/>
        </p:nvSpPr>
        <p:spPr>
          <a:xfrm>
            <a:off x="1865980" y="4234354"/>
            <a:ext cx="5400600" cy="64807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Hand Gestures</a:t>
            </a:r>
            <a:endParaRPr lang="en-IN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6A9E0B-021C-28E3-D5C6-ED6F18C13824}"/>
              </a:ext>
            </a:extLst>
          </p:cNvPr>
          <p:cNvSpPr/>
          <p:nvPr/>
        </p:nvSpPr>
        <p:spPr>
          <a:xfrm>
            <a:off x="4278248" y="1748311"/>
            <a:ext cx="576064" cy="39663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AF2747B-4F55-14EA-5404-B5AE59111077}"/>
              </a:ext>
            </a:extLst>
          </p:cNvPr>
          <p:cNvSpPr/>
          <p:nvPr/>
        </p:nvSpPr>
        <p:spPr>
          <a:xfrm>
            <a:off x="4278248" y="2800240"/>
            <a:ext cx="576064" cy="39663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A51CDB3-51AF-DE67-E1F3-E07F1CF6412B}"/>
              </a:ext>
            </a:extLst>
          </p:cNvPr>
          <p:cNvSpPr/>
          <p:nvPr/>
        </p:nvSpPr>
        <p:spPr>
          <a:xfrm>
            <a:off x="4278248" y="3844944"/>
            <a:ext cx="576064" cy="39663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1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Acquiring and Organizing Data</a:t>
            </a: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6014C8-E25E-5094-C8BE-3FF086DB5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21235"/>
            <a:ext cx="4038600" cy="3389286"/>
          </a:xfrm>
        </p:spPr>
        <p:txBody>
          <a:bodyPr>
            <a:norm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 data was sourced from the online repository by Dr. Rami N. Khushaba. It includes data from 8 participants performing 15 hand gestures across 3 trials. Eight EMG channels recorded signals at 4000 Hz, bandpass filtered between 20-450 Hz, with a notch filter to remove 50 Hz line interference.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first 10 seconds of each 20-second trial were used, yielding 360 trials in total.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2AA7542-9C57-9660-B17F-2753D35F4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8" y="1221235"/>
            <a:ext cx="4715544" cy="25746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14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7E026A-4166-46AE-6861-9A52E12459FF}"/>
              </a:ext>
            </a:extLst>
          </p:cNvPr>
          <p:cNvSpPr txBox="1"/>
          <p:nvPr/>
        </p:nvSpPr>
        <p:spPr>
          <a:xfrm>
            <a:off x="4548534" y="3823300"/>
            <a:ext cx="427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0" u="none" strike="noStrike" baseline="0" dirty="0">
                <a:latin typeface="Times New Roman" panose="02020603050405020304" pitchFamily="18" charset="0"/>
              </a:rPr>
              <a:t>Fig 1</a:t>
            </a:r>
            <a:r>
              <a:rPr lang="en-US" sz="1050" b="0" i="0" u="none" strike="noStrike" baseline="0" dirty="0">
                <a:latin typeface="Times New Roman" panose="02020603050405020304" pitchFamily="18" charset="0"/>
              </a:rPr>
              <a:t>: Different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classes</a:t>
            </a:r>
            <a:r>
              <a:rPr lang="en-US" sz="1050" b="0" i="0" u="none" strike="noStrike" baseline="0" dirty="0">
                <a:latin typeface="Times New Roman" panose="02020603050405020304" pitchFamily="18" charset="0"/>
              </a:rPr>
              <a:t> of individual and combined fingers movement [20]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5213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327C-E6E0-38C7-52B3-C93F57D9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24" y="267494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EMG Signal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D6CDA-76E1-A1A2-D9EE-CD2DCE46F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7981"/>
            <a:ext cx="4104456" cy="349999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19F6-DC84-698A-190D-E87A860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15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D91110-0997-8318-CFF8-3F4803F1C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87487"/>
            <a:ext cx="4104456" cy="3499993"/>
          </a:xfr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C4C1457A-0016-1BB9-42F9-F4BA0FA2ACE5}"/>
              </a:ext>
            </a:extLst>
          </p:cNvPr>
          <p:cNvSpPr/>
          <p:nvPr/>
        </p:nvSpPr>
        <p:spPr>
          <a:xfrm>
            <a:off x="1763688" y="2562631"/>
            <a:ext cx="432048" cy="17828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30503B2-57AC-64F3-062B-1B0E667E0785}"/>
              </a:ext>
            </a:extLst>
          </p:cNvPr>
          <p:cNvSpPr/>
          <p:nvPr/>
        </p:nvSpPr>
        <p:spPr>
          <a:xfrm>
            <a:off x="4427984" y="2562631"/>
            <a:ext cx="216024" cy="254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613B7-24A5-BA50-3AAA-0AD87689BAA6}"/>
              </a:ext>
            </a:extLst>
          </p:cNvPr>
          <p:cNvCxnSpPr>
            <a:cxnSpLocks/>
          </p:cNvCxnSpPr>
          <p:nvPr/>
        </p:nvCxnSpPr>
        <p:spPr>
          <a:xfrm flipV="1">
            <a:off x="1835696" y="1159496"/>
            <a:ext cx="3096344" cy="1484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966284-0A29-0434-231C-51E43428EDCF}"/>
              </a:ext>
            </a:extLst>
          </p:cNvPr>
          <p:cNvSpPr/>
          <p:nvPr/>
        </p:nvSpPr>
        <p:spPr>
          <a:xfrm>
            <a:off x="5485244" y="1722894"/>
            <a:ext cx="648072" cy="124839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0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D3D15-406A-24FA-E263-A35EE5AE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816D1-A270-8442-135A-E8682968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D8504E-841C-15D0-7942-75F8A47D7D81}"/>
              </a:ext>
            </a:extLst>
          </p:cNvPr>
          <p:cNvSpPr/>
          <p:nvPr/>
        </p:nvSpPr>
        <p:spPr>
          <a:xfrm>
            <a:off x="0" y="4391024"/>
            <a:ext cx="251520" cy="124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3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from EMG Signals</a:t>
            </a:r>
            <a:endParaRPr lang="en-I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17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6A76A868-3744-58F2-B929-BB8677161893}"/>
              </a:ext>
            </a:extLst>
          </p:cNvPr>
          <p:cNvSpPr txBox="1">
            <a:spLocks/>
          </p:cNvSpPr>
          <p:nvPr/>
        </p:nvSpPr>
        <p:spPr>
          <a:xfrm>
            <a:off x="457200" y="1203598"/>
            <a:ext cx="8229600" cy="3391025"/>
          </a:xfrm>
          <a:prstGeom prst="rect">
            <a:avLst/>
          </a:prstGeom>
        </p:spPr>
        <p:txBody>
          <a:bodyPr/>
          <a:lstStyle>
            <a:lvl1pPr marL="342842" indent="-342842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3" indent="-28570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9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1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1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3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Features: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RMS, MAV, WL were calculated to capture amplitude and variability.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Frequency-Domain Features: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PSD, MNF, and MDF were derived to provide insights into energy and fatigue.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Skewness and Kurtosis quantified distributional properties and peak sharpness.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libraries (NumPy, pandas, SciPy) were used for extracting these features from raw EMG signals.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24" y="221861"/>
            <a:ext cx="7283152" cy="42155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Feature Matrix</a:t>
            </a: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920E0F-2836-0FFC-9549-99C53340B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5" y="900114"/>
            <a:ext cx="4038600" cy="2823764"/>
          </a:xfrm>
        </p:spPr>
        <p:txBody>
          <a:bodyPr>
            <a:norm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 Construction: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Seven features (RMS, MAV, WL, MNF, MDF, Skewness, Kurtosis) for 8 muscles created an 8×7 matrix per gesture.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8×7 matrix was flattened into a 56-dimensional vector for machine learning compatibility.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Labels were added for each gesture, creating a feature matrix of 360 rows and 56 feature columns for classification. The 57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represents the labels for each gesture.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18</a:t>
            </a:fld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B83A87E-A812-2192-69C7-537108ED8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61038"/>
            <a:ext cx="4038600" cy="242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CA09CA-F417-EF51-20D7-947059CED030}"/>
              </a:ext>
            </a:extLst>
          </p:cNvPr>
          <p:cNvSpPr txBox="1"/>
          <p:nvPr/>
        </p:nvSpPr>
        <p:spPr>
          <a:xfrm>
            <a:off x="5148064" y="3383021"/>
            <a:ext cx="422771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Fig 2</a:t>
            </a: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Features of subject 1 for hand closed gesture (1</a:t>
            </a:r>
            <a:r>
              <a:rPr lang="en-IN" sz="105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Trial)</a:t>
            </a:r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7FA214-15A3-B7DC-94E7-A8253FB76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0" y="3744986"/>
            <a:ext cx="8314140" cy="92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0FBB33-C376-CD09-2034-A85CA02DFCC0}"/>
              </a:ext>
            </a:extLst>
          </p:cNvPr>
          <p:cNvSpPr txBox="1"/>
          <p:nvPr/>
        </p:nvSpPr>
        <p:spPr>
          <a:xfrm>
            <a:off x="2324118" y="4729610"/>
            <a:ext cx="420620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Fig 3</a:t>
            </a: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Flattened features of subject 1 for hand closed gesture (1</a:t>
            </a:r>
            <a:r>
              <a:rPr lang="en-IN" sz="105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Trial)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78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02320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Hand Gestures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19</a:t>
            </a:fld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D30B3CB-AC1F-6EA1-8C4C-1D0036CE44E9}"/>
              </a:ext>
            </a:extLst>
          </p:cNvPr>
          <p:cNvSpPr txBox="1">
            <a:spLocks/>
          </p:cNvSpPr>
          <p:nvPr/>
        </p:nvSpPr>
        <p:spPr>
          <a:xfrm>
            <a:off x="457200" y="1447951"/>
            <a:ext cx="8229600" cy="3391025"/>
          </a:xfrm>
          <a:prstGeom prst="rect">
            <a:avLst/>
          </a:prstGeom>
        </p:spPr>
        <p:txBody>
          <a:bodyPr/>
          <a:lstStyle>
            <a:lvl1pPr marL="342842" indent="-342842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3" indent="-28570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9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1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1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3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Used: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with 100 decision trees, implemented using Scikit-learn.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Stratified train-test split (70% training, 30% testing) and feature standardization with StandardScaler.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classifier achieved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81.48%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on the test set, with results validated using a confusion matrix and classification report.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0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15566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7584" y="258620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52169"/>
            <a:ext cx="8229600" cy="30597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Research Gap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6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3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4A5AEC-EB68-A4B3-0551-FF8A5410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81" y="1151336"/>
            <a:ext cx="4040188" cy="479822"/>
          </a:xfrm>
        </p:spPr>
        <p:txBody>
          <a:bodyPr/>
          <a:lstStyle/>
          <a:p>
            <a:pPr algn="ctr"/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C20B3E8-FB53-75A9-29C9-6A095CEF64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2948159"/>
              </p:ext>
            </p:extLst>
          </p:nvPr>
        </p:nvGraphicFramePr>
        <p:xfrm>
          <a:off x="229378" y="1627248"/>
          <a:ext cx="4185794" cy="310474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869812">
                  <a:extLst>
                    <a:ext uri="{9D8B030D-6E8A-4147-A177-3AD203B41FA5}">
                      <a16:colId xmlns:a16="http://schemas.microsoft.com/office/drawing/2014/main" val="1527152962"/>
                    </a:ext>
                  </a:extLst>
                </a:gridCol>
                <a:gridCol w="939378">
                  <a:extLst>
                    <a:ext uri="{9D8B030D-6E8A-4147-A177-3AD203B41FA5}">
                      <a16:colId xmlns:a16="http://schemas.microsoft.com/office/drawing/2014/main" val="3128795509"/>
                    </a:ext>
                  </a:extLst>
                </a:gridCol>
                <a:gridCol w="938905">
                  <a:extLst>
                    <a:ext uri="{9D8B030D-6E8A-4147-A177-3AD203B41FA5}">
                      <a16:colId xmlns:a16="http://schemas.microsoft.com/office/drawing/2014/main" val="300286066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337936759"/>
                    </a:ext>
                  </a:extLst>
                </a:gridCol>
                <a:gridCol w="431594">
                  <a:extLst>
                    <a:ext uri="{9D8B030D-6E8A-4147-A177-3AD203B41FA5}">
                      <a16:colId xmlns:a16="http://schemas.microsoft.com/office/drawing/2014/main" val="2037401790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Label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Precision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Recall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f1-score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support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79261803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0.85714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54674949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0.83333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0.71429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0.76923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145841405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0.87500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0.93333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051679346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0.87500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0.87500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0.87500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794763438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0.66667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0.75000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355865366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1.00000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1.00000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481189139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0.75000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4110892836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0.85714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0.92308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744918498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0.82353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87353135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0.62500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0.71429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0.66667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75122843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0.85714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3970792437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12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0.71429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0.71429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0.71429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14038658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0.71429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0.62500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0.66667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214548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0.66667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0.57143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0.61538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413597408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1.00000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0.85714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0.92308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499907283"/>
                  </a:ext>
                </a:extLst>
              </a:tr>
              <a:tr h="158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Accuracy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0.81481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0.81481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0.81481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  <a:highlight>
                            <a:srgbClr val="FFFF00"/>
                          </a:highlight>
                        </a:rPr>
                        <a:t>0.81481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3350110897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macro average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0.82563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0.81667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0.81545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108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3544374279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weighted average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0.82668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0.81481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>
                          <a:effectLst/>
                        </a:rPr>
                        <a:t>0.81501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dirty="0">
                          <a:effectLst/>
                        </a:rPr>
                        <a:t>108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8124" marR="48124" marT="0" marB="0" anchor="b"/>
                </a:tc>
                <a:extLst>
                  <a:ext uri="{0D108BD9-81ED-4DB2-BD59-A6C34878D82A}">
                    <a16:rowId xmlns:a16="http://schemas.microsoft.com/office/drawing/2014/main" val="749627173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4EB4844-C272-C01E-7B45-88F7773A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E2F3F2-0299-EDB5-8057-38B1882806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15" y="1627249"/>
            <a:ext cx="4185794" cy="3104741"/>
          </a:xfrm>
          <a:ln>
            <a:solidFill>
              <a:schemeClr val="tx2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20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3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466E-A4E7-B2A1-75F6-6A22E6E97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032881"/>
            <a:ext cx="4038600" cy="3471834"/>
          </a:xfrm>
        </p:spPr>
        <p:txBody>
          <a:bodyPr>
            <a:normAutofit/>
          </a:bodyPr>
          <a:lstStyle/>
          <a:p>
            <a:pPr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macro average precision, recall, and F1-score are 0.82563, 0.81667, and 0.81545, respectively, suggesting a balanced performance across all labels</a:t>
            </a:r>
          </a:p>
          <a:p>
            <a:pPr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Labels 6 achieved F1-score of 1.0. Labels 3, 8 and 15 have a F1- score above 0.9 indicating the model's ability to accurately predict instances of these gestures. Labels 1, 4, 7, and 11 also performed well with F1-scores above 0.85</a:t>
            </a:r>
          </a:p>
          <a:p>
            <a:pPr algn="just"/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Labels 10, 13 and 14 showed relatively low F1-scores (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0.66667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0.66667 and 0.61538) due to reduced recall values (0.62500 and 0.57143, respectively), suggesting the model struggles to capture all instances of these gestures.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21</a:t>
            </a:fld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024124-7321-D2F1-4606-38A2EB88F0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0960437"/>
              </p:ext>
            </p:extLst>
          </p:nvPr>
        </p:nvGraphicFramePr>
        <p:xfrm>
          <a:off x="4644008" y="900112"/>
          <a:ext cx="4248472" cy="3672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245C7-1306-31E5-1AE7-FB8A495A9ED9}"/>
              </a:ext>
            </a:extLst>
          </p:cNvPr>
          <p:cNvCxnSpPr>
            <a:cxnSpLocks/>
          </p:cNvCxnSpPr>
          <p:nvPr/>
        </p:nvCxnSpPr>
        <p:spPr>
          <a:xfrm>
            <a:off x="5136503" y="1635646"/>
            <a:ext cx="3600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F7FEC-828D-83D2-1765-BD9AB06833B7}"/>
              </a:ext>
            </a:extLst>
          </p:cNvPr>
          <p:cNvCxnSpPr>
            <a:cxnSpLocks/>
          </p:cNvCxnSpPr>
          <p:nvPr/>
        </p:nvCxnSpPr>
        <p:spPr>
          <a:xfrm>
            <a:off x="5142988" y="3383293"/>
            <a:ext cx="35939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9FBE78-2FB8-B709-4CB4-49347BC9A67F}"/>
              </a:ext>
            </a:extLst>
          </p:cNvPr>
          <p:cNvSpPr txBox="1"/>
          <p:nvPr/>
        </p:nvSpPr>
        <p:spPr>
          <a:xfrm>
            <a:off x="5921841" y="4295519"/>
            <a:ext cx="202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F1-scores for the labels</a:t>
            </a:r>
          </a:p>
        </p:txBody>
      </p:sp>
    </p:spTree>
    <p:extLst>
      <p:ext uri="{BB962C8B-B14F-4D97-AF65-F5344CB8AC3E}">
        <p14:creationId xmlns:p14="http://schemas.microsoft.com/office/powerpoint/2010/main" val="350219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24" y="195486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22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4010D61-FBDB-AE0B-CA33-DE3F8586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3598"/>
            <a:ext cx="8651304" cy="208823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methodology for hand gesture recognition using EMG signals.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Random Forest classifier's ability to achieve high classification accuracy on the extracted EMG feature set.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its robustness and potential using the classification report and confusion matrix.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2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4D072-FD86-278C-76DA-E69DF417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87EE-558C-A483-7DB2-5CD2C897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24" y="195486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C90BA9-00B7-55A1-2C83-C6742087EE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323472"/>
              </p:ext>
            </p:extLst>
          </p:nvPr>
        </p:nvGraphicFramePr>
        <p:xfrm>
          <a:off x="5148064" y="1249671"/>
          <a:ext cx="3888432" cy="3111480"/>
        </p:xfrm>
        <a:graphic>
          <a:graphicData uri="http://schemas.openxmlformats.org/drawingml/2006/table">
            <a:tbl>
              <a:tblPr firstRow="1" firstCol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277673486"/>
                    </a:ext>
                  </a:extLst>
                </a:gridCol>
                <a:gridCol w="639845">
                  <a:extLst>
                    <a:ext uri="{9D8B030D-6E8A-4147-A177-3AD203B41FA5}">
                      <a16:colId xmlns:a16="http://schemas.microsoft.com/office/drawing/2014/main" val="3853905505"/>
                    </a:ext>
                  </a:extLst>
                </a:gridCol>
                <a:gridCol w="485895">
                  <a:extLst>
                    <a:ext uri="{9D8B030D-6E8A-4147-A177-3AD203B41FA5}">
                      <a16:colId xmlns:a16="http://schemas.microsoft.com/office/drawing/2014/main" val="2240707510"/>
                    </a:ext>
                  </a:extLst>
                </a:gridCol>
                <a:gridCol w="530444">
                  <a:extLst>
                    <a:ext uri="{9D8B030D-6E8A-4147-A177-3AD203B41FA5}">
                      <a16:colId xmlns:a16="http://schemas.microsoft.com/office/drawing/2014/main" val="20010577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6792769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88367353"/>
                    </a:ext>
                  </a:extLst>
                </a:gridCol>
              </a:tblGrid>
              <a:tr h="346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Task\Month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 2024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Jan 2025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Feb 2025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March 2025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April 2025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17966"/>
                  </a:ext>
                </a:extLst>
              </a:tr>
              <a:tr h="574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Learning NMF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7802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Implementing Synergies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2783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Learning RL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33908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Simulation and Testing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8932"/>
                  </a:ext>
                </a:extLst>
              </a:tr>
              <a:tr h="606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Finalization and Documentation</a:t>
                      </a:r>
                      <a:endParaRPr lang="en-IN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601" marR="476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299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B5B5D-7F3A-055E-7F95-C87486DB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23</a:t>
            </a:fld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36C005-58F6-C3E6-6C7F-89CD7E01C013}"/>
              </a:ext>
            </a:extLst>
          </p:cNvPr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064390F-0E11-AB74-1378-EE1CE6DEF70D}"/>
              </a:ext>
            </a:extLst>
          </p:cNvPr>
          <p:cNvSpPr txBox="1">
            <a:spLocks/>
          </p:cNvSpPr>
          <p:nvPr/>
        </p:nvSpPr>
        <p:spPr>
          <a:xfrm>
            <a:off x="189856" y="933203"/>
            <a:ext cx="4608512" cy="3744416"/>
          </a:xfrm>
          <a:prstGeom prst="rect">
            <a:avLst/>
          </a:prstGeom>
        </p:spPr>
        <p:txBody>
          <a:bodyPr vert="horz" lIns="91413" tIns="45705" rIns="91413" bIns="45705" rtlCol="0">
            <a:noAutofit/>
          </a:bodyPr>
          <a:lstStyle>
            <a:lvl1pPr marL="342842" indent="-342842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3" indent="-28570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2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49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71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94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16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37" indent="-228561" algn="l" defTabSz="9142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objectives of the future work to be done are: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Understanding and Implementing NMF: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Gain proficiency in applying NMF to Khushaba's dataset to extract meaningful muscle synergies.</a:t>
            </a:r>
          </a:p>
          <a:p>
            <a:pPr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Interpret the synergies to assess their utility for controlling a hand exoskeleton.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Controller Design Using Synergies: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Develop a control strategy driven by the identified muscle synergies.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Incorporating Reinforcement Learning: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SzPct val="83000"/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Apply RL algorithms to optimize the control strategy, ensuring adaptive and efficient performance in real-time applications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53AA-0F30-BE44-CDA8-C1DFD0F63742}"/>
              </a:ext>
            </a:extLst>
          </p:cNvPr>
          <p:cNvSpPr txBox="1"/>
          <p:nvPr/>
        </p:nvSpPr>
        <p:spPr>
          <a:xfrm>
            <a:off x="6007412" y="4361151"/>
            <a:ext cx="267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Proposed timeline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302789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20" y="197557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9499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Mitchell, T. M., &amp; Mitchell, T. M. (1997).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Machine learning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(Vol. 1, No. 9). New York: McGraw-hill.</a:t>
            </a:r>
            <a:endParaRPr lang="en-IN" sz="11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[2] Sen, P. C.,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Hajra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M., &amp; Ghosh, M. (2020). Supervised classification algorithms in machine learning: A survey and review. In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Emerging Technology in Modelling and Graphics: Proceedings of IEM Graph 2018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99-111). Springer Singapore.</a:t>
            </a:r>
            <a:endParaRPr lang="en-IN" sz="11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[3] Du Plessis, T., Djouani, K., &amp; Oosthuizen, C. (2021). A review of active hand exoskeletons for rehabilitation and assistance.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Robotics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10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40.</a:t>
            </a:r>
            <a:endParaRPr lang="en-IN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[4] Noronha, B., &amp; Accoto, D. (2021). Exoskeletal devices for hand assistance and rehabilitation: A comprehensive analysis of state-of-the-art technologies.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Transactions on Medical Robotics and Bionics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(2), 525-538.</a:t>
            </a:r>
            <a:endParaRPr lang="en-IN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[5] Leonardis, D., Barsotti, M., Loconsole, C., Solazzi, M., Troncossi, M.,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Mazzotti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C., ... &amp;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Frisoli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 (2015). An EMG-controlled robotic hand exoskeleton for bilateral rehabilitation.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transactions on haptics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(2), 140-151.d</a:t>
            </a:r>
            <a:endParaRPr lang="en-IN" sz="1100" dirty="0">
              <a:latin typeface="Times New Roman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[6] Wege, A., &amp; Zimmermann, A. (2007, December). Electromyography sensor based control for a hand exoskeleton. In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2007 IEEE international conference on robotics and biomimetics (ROBIO)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1470-1475). IEEE.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[7] Reaz, M. B. I., Hussain, M. S., &amp; Mohd-Yasin, F. (2006). Techniques of EMG signal analysis: detection, processing, classification and applications.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Biological procedures online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11-35.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100" dirty="0"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latin typeface="Times New Roman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24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0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20" y="178579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81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[8] Artemiadis, P. K., &amp; Kyriakopoulos, K. J. (2010). An EMG-based robot control scheme robust to time-varying EMG signal features.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Transactions on Information Technology in Biomedicine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14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(3), 582-588.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[9]</a:t>
            </a:r>
            <a:r>
              <a:rPr lang="en-IN" sz="1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Yousefi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J., &amp; Hamilton-Wright, A. (2014). Characterizing EMG data using machine-learning tools.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Computers in biology and medicine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51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1-13.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[10] Phinyomark, A., Phukpattaranont, P., &amp; Limsakul, C. (2012). Feature reduction and selection for EMG signal classification.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Expert systems with applications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39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(8), 7420-7431.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[11] Sharma, S., Kumar, G., Kumar, S., &amp; Mohapatra, D. (2012). Techniques for feature extraction from EMG signal.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Journal of Advanced Research in Computer Science and Software Engineering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(1).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[12] Seyidbayli, C., Salhi, F., &amp; Akdogan, E. (2020). Comparison of machine learning algorithms for EMG signal classification.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Periodicals of Engineering and Natural Sciences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(2), 1165-1176.</a:t>
            </a: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[13] Jaiswal, J. K., &amp; Samikannu, R. (2017, February). Application of random forest algorithm on feature subset selection and classification and regression. In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2017 world congress on computing and communication technologies (WCCCT)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65-68). Ieee.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[14]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Gajowniczek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K.,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Grzegorczyk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I., Ząbkowski, T., &amp; Bajaj, C. (2020). Weighted random forests to improve arrhythmia classification.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Electronics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9</a:t>
            </a: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99.</a:t>
            </a: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Times New Roman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3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25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8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B2E5-96B6-4CC3-252A-618DE9DF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7B4C-E0CA-693E-2295-92F07ACE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20" y="184886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E68A-4388-53C1-1722-C9ECB87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81642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[15] Chaudhary, A.,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Kolhe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&amp; Kamal, R. (2016). An improved random forest classifier for multi-class classification.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Information Processing in Agriculture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215-222.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[16] Ren, Y., Zhang, L., &amp;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Suganthan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P. N. (2016). Ensemble classification and regression-recent developments, applications and future directions.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Computational intelligence magazine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41-53.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[17] Lee, D. D., &amp; Seung, H. S. (1999). Learning the parts of objects by non-negative matrix factorization.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nature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401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(6755), 788-791.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[18]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Ajiboye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 B., &amp; Weir, R. F. (2009). Muscle synergies as a predictive framework for the EMG patterns of new hand postures.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neural engineering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6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(3), 036004.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[19]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Tresch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C., Cheung, V. C., &amp; d'Avella, A. (2006). Matrix factorization algorithms for the identification of muscle synergies: evaluation on simulated and experimental data sets.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neurophysiology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95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2199-2212.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[20] Khushaba, R. N., &amp; Kodagoda, S. (2012, December). Electromyogram (EMG) feature reduction using mutual components analysis for multifunction prosthetic fingers control. In 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2012 12th International Conference on Control Automation Robotics &amp; Vision (ICARCV)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1534-1539). IEEE.</a:t>
            </a: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Times New Roman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3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C8F1-3AC7-E205-27FB-2810DAF9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26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2A22E9-97B2-9B97-F6B3-25CBCC5D1439}"/>
              </a:ext>
            </a:extLst>
          </p:cNvPr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1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491630"/>
            <a:ext cx="7772400" cy="194421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4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07654"/>
            <a:ext cx="7772400" cy="110251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5779" y="2715766"/>
            <a:ext cx="40324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0424" y="191171"/>
            <a:ext cx="7283152" cy="4215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1EDE1C-BB92-1178-D118-9167F4A6E4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1520" y="789475"/>
            <a:ext cx="43924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impairments due to injuries, neurological disorders, or aging significantly affect daily life.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 exoskeletons offer a promising solution by aiding in rehabilitation and restoring motor functions.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key challenge: creating intuitive and responsive control mechanisms for hand exoskeletons.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Electromyography (EMG) signals provide a direct interface for controlling these devices by capturing muscle activity.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9F7D53-A0BF-9B51-2A5C-2DEDBB3B9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59580"/>
            <a:ext cx="4499992" cy="3294445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4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9EF447-A348-C9AB-ADFA-A29FA501E7E4}"/>
              </a:ext>
            </a:extLst>
          </p:cNvPr>
          <p:cNvSpPr txBox="1"/>
          <p:nvPr/>
        </p:nvSpPr>
        <p:spPr>
          <a:xfrm>
            <a:off x="4895525" y="4354025"/>
            <a:ext cx="4600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 baseline="0" dirty="0">
                <a:latin typeface="Times New Roman" panose="02020603050405020304" pitchFamily="18" charset="0"/>
              </a:rPr>
              <a:t>Fig 1</a:t>
            </a:r>
            <a:r>
              <a:rPr lang="en-US" sz="9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900" b="0" i="0" u="none" strike="noStrike" baseline="0" dirty="0">
                <a:latin typeface="PalatinoLinotype"/>
              </a:rPr>
              <a:t>The internal bone structure of the hand as well as the wrist movements.</a:t>
            </a:r>
            <a:r>
              <a:rPr lang="en-US" sz="900" b="0" i="0" u="none" strike="noStrike" baseline="0" dirty="0">
                <a:latin typeface="Times New Roman" panose="02020603050405020304" pitchFamily="18" charset="0"/>
              </a:rPr>
              <a:t>[3]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130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6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       </a:t>
            </a: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5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3" y="915566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B3E4C977-EC0B-72C4-C21C-8E618413C0E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323528" y="1230440"/>
            <a:ext cx="82089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Hand Movements: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human hand performs intricate movements driven by neuromuscular signals.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signals is vital for replicating natural hand motions.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EMG Signals: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EMG captures electrical activity during muscle contractions, enabling gesture classification.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potential for intuitive, user-driven control in assistive devices.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Machine Learning: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facilitates classification of EMG signals into distinct gestures.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0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804466"/>
            <a:ext cx="7772400" cy="110251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67747" y="2787774"/>
            <a:ext cx="468052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8" y="195489"/>
            <a:ext cx="7283152" cy="421555"/>
          </a:xfrm>
        </p:spPr>
        <p:txBody>
          <a:bodyPr>
            <a:noAutofit/>
          </a:bodyPr>
          <a:lstStyle/>
          <a:p>
            <a:pPr marL="457200" lvl="1"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Rehabilitation and Hand Exoskeletons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7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716D46-D60B-63BC-D852-3AD09247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113803"/>
              </p:ext>
            </p:extLst>
          </p:nvPr>
        </p:nvGraphicFramePr>
        <p:xfrm>
          <a:off x="333873" y="1010317"/>
          <a:ext cx="8630615" cy="37569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6152">
                  <a:extLst>
                    <a:ext uri="{9D8B030D-6E8A-4147-A177-3AD203B41FA5}">
                      <a16:colId xmlns:a16="http://schemas.microsoft.com/office/drawing/2014/main" val="2833235819"/>
                    </a:ext>
                  </a:extLst>
                </a:gridCol>
                <a:gridCol w="3375108">
                  <a:extLst>
                    <a:ext uri="{9D8B030D-6E8A-4147-A177-3AD203B41FA5}">
                      <a16:colId xmlns:a16="http://schemas.microsoft.com/office/drawing/2014/main" val="2536876998"/>
                    </a:ext>
                  </a:extLst>
                </a:gridCol>
                <a:gridCol w="3629355">
                  <a:extLst>
                    <a:ext uri="{9D8B030D-6E8A-4147-A177-3AD203B41FA5}">
                      <a16:colId xmlns:a16="http://schemas.microsoft.com/office/drawing/2014/main" val="2678210864"/>
                    </a:ext>
                  </a:extLst>
                </a:gridCol>
              </a:tblGrid>
              <a:tr h="27489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Results/Conclusions/Remarks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0568"/>
                  </a:ext>
                </a:extLst>
              </a:tr>
              <a:tr h="1741022">
                <a:tc>
                  <a:txBody>
                    <a:bodyPr/>
                    <a:lstStyle/>
                    <a:p>
                      <a:pPr algn="l"/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 Plessis et al.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Review of Active Hand Exoskeletons for Rehabilitation 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Assistance.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Conducted a comprehensive review of advancements in active hand exoskeleton technologies over the past decade, categorizing their applications into rehabilitation, assistance, augmentation, and haptics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emphasis on rehabilitation and assistive technologies further aligns with the focus on developing data-driven control for an intelligent hand exoskeleton.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9521"/>
                  </a:ext>
                </a:extLst>
              </a:tr>
              <a:tr h="1741022"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Noronha et al.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Exoskeletal Devices for Hand Assistance and 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Rehabilitation: A Comprehensive Analysis of State-of-the-Art Technologies.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Analyzed 97 active hand exoskeletons, and revealed a preference for underactuated devices due to their simplicity and robustness, alongside a growing adoption of soft robotics technologies for improved flexibility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highlights the importance of lightweight and portable designs, which is relevant when considering the integration of EMG-based control for efficient and comfortable gesture detection.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8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195486"/>
            <a:ext cx="7715501" cy="422275"/>
          </a:xfrm>
        </p:spPr>
        <p:txBody>
          <a:bodyPr>
            <a:noAutofit/>
          </a:bodyPr>
          <a:lstStyle/>
          <a:p>
            <a:pPr marL="457200" lvl="1"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EMG-Driven Control Systems for Hand Exoskeletons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D48D0328-9BA7-B80C-3279-4C86B0887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00966"/>
              </p:ext>
            </p:extLst>
          </p:nvPr>
        </p:nvGraphicFramePr>
        <p:xfrm>
          <a:off x="179512" y="1009451"/>
          <a:ext cx="8784976" cy="39823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20512">
                  <a:extLst>
                    <a:ext uri="{9D8B030D-6E8A-4147-A177-3AD203B41FA5}">
                      <a16:colId xmlns:a16="http://schemas.microsoft.com/office/drawing/2014/main" val="2833235819"/>
                    </a:ext>
                  </a:extLst>
                </a:gridCol>
                <a:gridCol w="3635163">
                  <a:extLst>
                    <a:ext uri="{9D8B030D-6E8A-4147-A177-3AD203B41FA5}">
                      <a16:colId xmlns:a16="http://schemas.microsoft.com/office/drawing/2014/main" val="2536876998"/>
                    </a:ext>
                  </a:extLst>
                </a:gridCol>
                <a:gridCol w="3029301">
                  <a:extLst>
                    <a:ext uri="{9D8B030D-6E8A-4147-A177-3AD203B41FA5}">
                      <a16:colId xmlns:a16="http://schemas.microsoft.com/office/drawing/2014/main" val="2678210864"/>
                    </a:ext>
                  </a:extLst>
                </a:gridCol>
              </a:tblGrid>
              <a:tr h="48217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Results/Conclusions/Remarks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0568"/>
                  </a:ext>
                </a:extLst>
              </a:tr>
              <a:tr h="1371171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Leonardis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EMG-controlled robotic hand exoskeleton for bilateral rehabilitation.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Introduced a bilateral EMG-driven hand exoskeleton for stroke rehabilitation, emphasizing its free-palm and free-fingertip design, which preserved residual sensory perception.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need to develop accurate control systems (such as EMG-based detection) that ensure precise task performance and sensory feedback in exoskeleton-assisted gestures is emphasized.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9521"/>
                  </a:ext>
                </a:extLst>
              </a:tr>
              <a:tr h="818385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Reaz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of EMG signal analysis: detection, processing, classification and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Reviewed various EMG signal analysis techniques, including decomposition, classification, and feature extraction, focusing on their applications in prosthetic control and human-computer interaction.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46835"/>
                  </a:ext>
                </a:extLst>
              </a:tr>
              <a:tr h="1211733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Phinyomark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reduction and selection for EMG signal classification.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just" defTabSz="9142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Evaluated 37 time-domain and frequency-domain features, identifying the most effective ones for classification tasks.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paper’s identification of the most effective time-domain and frequency-domain features (MAV, WL, etc.) for EMG signal classification is directly relevant to the project work, where similar features are used.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0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1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8" y="195489"/>
            <a:ext cx="7283152" cy="421555"/>
          </a:xfrm>
        </p:spPr>
        <p:txBody>
          <a:bodyPr>
            <a:noAutofit/>
          </a:bodyPr>
          <a:lstStyle/>
          <a:p>
            <a:pPr marL="457200" lvl="1" algn="ctr">
              <a:lnSpc>
                <a:spcPct val="107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ML Approaches for EMG Signal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642-26F5-451F-8F73-8C381CBB0EBE}" type="slidenum">
              <a:rPr lang="en-IN" smtClean="0"/>
              <a:t>9</a:t>
            </a:fld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3" y="84355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A0AEB5E-4B8A-8DC4-7E3D-4EB0690A4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495322"/>
              </p:ext>
            </p:extLst>
          </p:nvPr>
        </p:nvGraphicFramePr>
        <p:xfrm>
          <a:off x="-1" y="787949"/>
          <a:ext cx="9143997" cy="40253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7172">
                  <a:extLst>
                    <a:ext uri="{9D8B030D-6E8A-4147-A177-3AD203B41FA5}">
                      <a16:colId xmlns:a16="http://schemas.microsoft.com/office/drawing/2014/main" val="2833235819"/>
                    </a:ext>
                  </a:extLst>
                </a:gridCol>
                <a:gridCol w="3783723">
                  <a:extLst>
                    <a:ext uri="{9D8B030D-6E8A-4147-A177-3AD203B41FA5}">
                      <a16:colId xmlns:a16="http://schemas.microsoft.com/office/drawing/2014/main" val="2536876998"/>
                    </a:ext>
                  </a:extLst>
                </a:gridCol>
                <a:gridCol w="3153102">
                  <a:extLst>
                    <a:ext uri="{9D8B030D-6E8A-4147-A177-3AD203B41FA5}">
                      <a16:colId xmlns:a16="http://schemas.microsoft.com/office/drawing/2014/main" val="2678210864"/>
                    </a:ext>
                  </a:extLst>
                </a:gridCol>
              </a:tblGrid>
              <a:tr h="36362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Results/Conclusions/Remarks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0568"/>
                  </a:ext>
                </a:extLst>
              </a:tr>
              <a:tr h="1204148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Seyidbayli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Comparison of machine learning algorithms for EMG signal classification.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Demonstrated the effectiveness of ensemble models, particularly Bagged Trees, in classifying hand gestures and achieved an impressive accuracy of 98.55%, highlighting the potential of ensemble methods to handle the variability and non-linearity of EMG signals. Random Forest (RF) algorithms have also gained prominence in EMG signal analysis.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9521"/>
                  </a:ext>
                </a:extLst>
              </a:tr>
              <a:tr h="777747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Jaiswal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of random forest algorithm on feature subset selection and classification and regression.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Showcased the utility of RF in feature selection, classification, and regression, particularly for datasets with numerous variables.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46835"/>
                  </a:ext>
                </a:extLst>
              </a:tr>
              <a:tr h="826429">
                <a:tc>
                  <a:txBody>
                    <a:bodyPr/>
                    <a:lstStyle/>
                    <a:p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Chaudhary et al. 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improved random forest classifier for multi-class classification.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an improved RF classifier that incorporated attribute evaluation and instance filtering, achieving superior performance in multi-class classification tasks.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06875"/>
                  </a:ext>
                </a:extLst>
              </a:tr>
              <a:tr h="777747">
                <a:tc>
                  <a:txBody>
                    <a:bodyPr/>
                    <a:lstStyle/>
                    <a:p>
                      <a:r>
                        <a:rPr lang="en-IN" sz="1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Khushaba</a:t>
                      </a:r>
                      <a:r>
                        <a:rPr lang="en-IN" sz="1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</a:t>
                      </a:r>
                      <a:endParaRPr lang="en-IN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Electromyogram (EMG) feature reduction using mutual components analysis for multifunction prosthetic fingers control.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proposes the Mutual Components Analysis (MCA) algorithm, which combines feature selection and projection, achieving over 95% classification accuracy for 15 finger movement classes using only four EMG channels.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7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7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2560</Words>
  <Application>Microsoft Office PowerPoint</Application>
  <PresentationFormat>On-screen Show (16:9)</PresentationFormat>
  <Paragraphs>351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PalatinoLinotype</vt:lpstr>
      <vt:lpstr>Times New Roman</vt:lpstr>
      <vt:lpstr>Wingdings</vt:lpstr>
      <vt:lpstr>Office Theme</vt:lpstr>
      <vt:lpstr>PowerPoint Presentation</vt:lpstr>
      <vt:lpstr>Outline</vt:lpstr>
      <vt:lpstr>Introduction</vt:lpstr>
      <vt:lpstr>Motivation</vt:lpstr>
      <vt:lpstr>Background</vt:lpstr>
      <vt:lpstr>Literature Review</vt:lpstr>
      <vt:lpstr>Rehabilitation and Hand Exoskeletons</vt:lpstr>
      <vt:lpstr>EMG-Driven Control Systems for Hand Exoskeletons</vt:lpstr>
      <vt:lpstr>ML Approaches for EMG Signal Classification</vt:lpstr>
      <vt:lpstr>Research Gap</vt:lpstr>
      <vt:lpstr>Objectives </vt:lpstr>
      <vt:lpstr>PowerPoint Presentation</vt:lpstr>
      <vt:lpstr>Flowchart </vt:lpstr>
      <vt:lpstr>Acquiring and Organizing Data</vt:lpstr>
      <vt:lpstr>Raw EMG Signal Data</vt:lpstr>
      <vt:lpstr>PowerPoint Presentation</vt:lpstr>
      <vt:lpstr>Extracting Features from EMG Signals</vt:lpstr>
      <vt:lpstr>Creating Feature Matrix</vt:lpstr>
      <vt:lpstr>Classification of Hand Gestures</vt:lpstr>
      <vt:lpstr>Results</vt:lpstr>
      <vt:lpstr>Observations</vt:lpstr>
      <vt:lpstr>Conclusions</vt:lpstr>
      <vt:lpstr>Future Work</vt:lpstr>
      <vt:lpstr>References</vt:lpstr>
      <vt:lpstr>References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Harshit Paramhans</cp:lastModifiedBy>
  <cp:revision>197</cp:revision>
  <dcterms:created xsi:type="dcterms:W3CDTF">2023-08-07T09:03:36Z</dcterms:created>
  <dcterms:modified xsi:type="dcterms:W3CDTF">2024-11-27T04:56:09Z</dcterms:modified>
</cp:coreProperties>
</file>