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257" r:id="rId3"/>
    <p:sldId id="273" r:id="rId4"/>
    <p:sldId id="258" r:id="rId5"/>
    <p:sldId id="272" r:id="rId6"/>
    <p:sldId id="261" r:id="rId7"/>
    <p:sldId id="280" r:id="rId8"/>
    <p:sldId id="262" r:id="rId9"/>
    <p:sldId id="260" r:id="rId10"/>
    <p:sldId id="271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67" r:id="rId19"/>
    <p:sldId id="263" r:id="rId20"/>
    <p:sldId id="268" r:id="rId21"/>
    <p:sldId id="269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58D7A-F68F-4491-A15C-992E983E2E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19DFD6-2BAC-497C-BA3A-C73FDB60CE4F}">
      <dgm:prSet phldrT="[Text]"/>
      <dgm:spPr/>
      <dgm:t>
        <a:bodyPr/>
        <a:lstStyle/>
        <a:p>
          <a:r>
            <a:rPr lang="en-GB" dirty="0"/>
            <a:t>Excessive vibration of a driver's seat in a vehicle can have several effects on the driver, potentially leading to discomfort, fatigue, and even health issues over time.</a:t>
          </a:r>
          <a:endParaRPr lang="en-IN" dirty="0"/>
        </a:p>
      </dgm:t>
    </dgm:pt>
    <dgm:pt modelId="{196E256F-2290-434B-99E0-A9E80F269D5C}" type="parTrans" cxnId="{2AE26C7A-EFE5-4107-B2F2-CD597B87D310}">
      <dgm:prSet/>
      <dgm:spPr/>
      <dgm:t>
        <a:bodyPr/>
        <a:lstStyle/>
        <a:p>
          <a:endParaRPr lang="en-IN"/>
        </a:p>
      </dgm:t>
    </dgm:pt>
    <dgm:pt modelId="{75C8CB40-DD68-45CB-AAEF-9BE034FDF67E}" type="sibTrans" cxnId="{2AE26C7A-EFE5-4107-B2F2-CD597B87D310}">
      <dgm:prSet/>
      <dgm:spPr/>
      <dgm:t>
        <a:bodyPr/>
        <a:lstStyle/>
        <a:p>
          <a:endParaRPr lang="en-IN"/>
        </a:p>
      </dgm:t>
    </dgm:pt>
    <dgm:pt modelId="{75A1F801-02A5-495A-A8F2-7A537F55A11C}">
      <dgm:prSet/>
      <dgm:spPr/>
      <dgm:t>
        <a:bodyPr/>
        <a:lstStyle/>
        <a:p>
          <a:r>
            <a:rPr lang="en-GB" dirty="0"/>
            <a:t>To improve the driver’s ride quality, the suspension systems of the vehicle were optimized and controlled. However, the structure of the semi-active or active suspension systems was very complicated and expensive. Thus, it was limited in application on all vehicles and the driver's ride quality was also limited. </a:t>
          </a:r>
        </a:p>
      </dgm:t>
    </dgm:pt>
    <dgm:pt modelId="{CD0890F3-6BBF-4A8F-92B8-50ABA6FD60B4}" type="parTrans" cxnId="{D555942E-2796-4AAE-B2B7-90770D1FE68D}">
      <dgm:prSet/>
      <dgm:spPr/>
      <dgm:t>
        <a:bodyPr/>
        <a:lstStyle/>
        <a:p>
          <a:endParaRPr lang="en-IN"/>
        </a:p>
      </dgm:t>
    </dgm:pt>
    <dgm:pt modelId="{F5C419F5-220B-486C-9132-E4B90CE063CD}" type="sibTrans" cxnId="{D555942E-2796-4AAE-B2B7-90770D1FE68D}">
      <dgm:prSet/>
      <dgm:spPr/>
      <dgm:t>
        <a:bodyPr/>
        <a:lstStyle/>
        <a:p>
          <a:endParaRPr lang="en-IN"/>
        </a:p>
      </dgm:t>
    </dgm:pt>
    <dgm:pt modelId="{AA072A3B-7AB1-491A-9762-A9A3B4123A08}" type="pres">
      <dgm:prSet presAssocID="{0EE58D7A-F68F-4491-A15C-992E983E2E2D}" presName="linear" presStyleCnt="0">
        <dgm:presLayoutVars>
          <dgm:animLvl val="lvl"/>
          <dgm:resizeHandles val="exact"/>
        </dgm:presLayoutVars>
      </dgm:prSet>
      <dgm:spPr/>
    </dgm:pt>
    <dgm:pt modelId="{2ECF0F7A-4C89-408F-A02E-B67D24C44D77}" type="pres">
      <dgm:prSet presAssocID="{7019DFD6-2BAC-497C-BA3A-C73FDB60CE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07D4DA-4EBC-42A3-AFEF-96E10F3582B6}" type="pres">
      <dgm:prSet presAssocID="{75C8CB40-DD68-45CB-AAEF-9BE034FDF67E}" presName="spacer" presStyleCnt="0"/>
      <dgm:spPr/>
    </dgm:pt>
    <dgm:pt modelId="{723AD506-6C34-4292-8A98-89C4897693DE}" type="pres">
      <dgm:prSet presAssocID="{75A1F801-02A5-495A-A8F2-7A537F55A11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555942E-2796-4AAE-B2B7-90770D1FE68D}" srcId="{0EE58D7A-F68F-4491-A15C-992E983E2E2D}" destId="{75A1F801-02A5-495A-A8F2-7A537F55A11C}" srcOrd="1" destOrd="0" parTransId="{CD0890F3-6BBF-4A8F-92B8-50ABA6FD60B4}" sibTransId="{F5C419F5-220B-486C-9132-E4B90CE063CD}"/>
    <dgm:cxn modelId="{2AE26C7A-EFE5-4107-B2F2-CD597B87D310}" srcId="{0EE58D7A-F68F-4491-A15C-992E983E2E2D}" destId="{7019DFD6-2BAC-497C-BA3A-C73FDB60CE4F}" srcOrd="0" destOrd="0" parTransId="{196E256F-2290-434B-99E0-A9E80F269D5C}" sibTransId="{75C8CB40-DD68-45CB-AAEF-9BE034FDF67E}"/>
    <dgm:cxn modelId="{18F0947D-3491-4DFE-85B9-228CFCC6BAC0}" type="presOf" srcId="{0EE58D7A-F68F-4491-A15C-992E983E2E2D}" destId="{AA072A3B-7AB1-491A-9762-A9A3B4123A08}" srcOrd="0" destOrd="0" presId="urn:microsoft.com/office/officeart/2005/8/layout/vList2"/>
    <dgm:cxn modelId="{DC355BDF-1700-4005-9A37-A8CAA603700D}" type="presOf" srcId="{75A1F801-02A5-495A-A8F2-7A537F55A11C}" destId="{723AD506-6C34-4292-8A98-89C4897693DE}" srcOrd="0" destOrd="0" presId="urn:microsoft.com/office/officeart/2005/8/layout/vList2"/>
    <dgm:cxn modelId="{3683F5FE-C60D-4339-B0D4-0BE1F74ED841}" type="presOf" srcId="{7019DFD6-2BAC-497C-BA3A-C73FDB60CE4F}" destId="{2ECF0F7A-4C89-408F-A02E-B67D24C44D77}" srcOrd="0" destOrd="0" presId="urn:microsoft.com/office/officeart/2005/8/layout/vList2"/>
    <dgm:cxn modelId="{BE5D3FA6-889B-464D-B4CD-43C4B81666A3}" type="presParOf" srcId="{AA072A3B-7AB1-491A-9762-A9A3B4123A08}" destId="{2ECF0F7A-4C89-408F-A02E-B67D24C44D77}" srcOrd="0" destOrd="0" presId="urn:microsoft.com/office/officeart/2005/8/layout/vList2"/>
    <dgm:cxn modelId="{034089BB-0DCB-4F3B-A1B5-0D0D21BB542F}" type="presParOf" srcId="{AA072A3B-7AB1-491A-9762-A9A3B4123A08}" destId="{2C07D4DA-4EBC-42A3-AFEF-96E10F3582B6}" srcOrd="1" destOrd="0" presId="urn:microsoft.com/office/officeart/2005/8/layout/vList2"/>
    <dgm:cxn modelId="{03B1F2A1-CEFF-46F8-B694-52D5946BF845}" type="presParOf" srcId="{AA072A3B-7AB1-491A-9762-A9A3B4123A08}" destId="{723AD506-6C34-4292-8A98-89C4897693D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1614B-43DF-4E34-A147-A7F1DFB1E5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7746FA-5CAA-4CCA-B8CD-5674D63C4CE5}">
      <dgm:prSet phldrT="[Text]"/>
      <dgm:spPr/>
      <dgm:t>
        <a:bodyPr/>
        <a:lstStyle/>
        <a:p>
          <a:r>
            <a:rPr lang="en-GB" dirty="0"/>
            <a:t>To enhance the driver's ride quality .</a:t>
          </a:r>
        </a:p>
        <a:p>
          <a:r>
            <a:rPr lang="en-GB" dirty="0"/>
            <a:t>The seat suspension with negative stiffness structure was added to reduce the vibrations of the driver’s seat.</a:t>
          </a:r>
          <a:endParaRPr lang="en-IN" dirty="0"/>
        </a:p>
      </dgm:t>
    </dgm:pt>
    <dgm:pt modelId="{8C8F27CB-EC77-47CC-8059-17309E6441ED}" type="parTrans" cxnId="{C7F8274E-6AA3-4812-B6FB-4227777BBCD7}">
      <dgm:prSet/>
      <dgm:spPr/>
      <dgm:t>
        <a:bodyPr/>
        <a:lstStyle/>
        <a:p>
          <a:endParaRPr lang="en-IN"/>
        </a:p>
      </dgm:t>
    </dgm:pt>
    <dgm:pt modelId="{A2F6250D-4363-4321-9765-8D2D81EAACBE}" type="sibTrans" cxnId="{C7F8274E-6AA3-4812-B6FB-4227777BBCD7}">
      <dgm:prSet/>
      <dgm:spPr/>
      <dgm:t>
        <a:bodyPr/>
        <a:lstStyle/>
        <a:p>
          <a:endParaRPr lang="en-IN"/>
        </a:p>
      </dgm:t>
    </dgm:pt>
    <dgm:pt modelId="{01796D08-C0E7-4C52-B825-000418AC450F}" type="pres">
      <dgm:prSet presAssocID="{DFC1614B-43DF-4E34-A147-A7F1DFB1E557}" presName="linear" presStyleCnt="0">
        <dgm:presLayoutVars>
          <dgm:animLvl val="lvl"/>
          <dgm:resizeHandles val="exact"/>
        </dgm:presLayoutVars>
      </dgm:prSet>
      <dgm:spPr/>
    </dgm:pt>
    <dgm:pt modelId="{EA99E636-F0D5-4132-97FC-ABD1CDED551B}" type="pres">
      <dgm:prSet presAssocID="{537746FA-5CAA-4CCA-B8CD-5674D63C4CE5}" presName="parentText" presStyleLbl="node1" presStyleIdx="0" presStyleCnt="1" custLinFactNeighborX="1327" custLinFactNeighborY="1323">
        <dgm:presLayoutVars>
          <dgm:chMax val="0"/>
          <dgm:bulletEnabled val="1"/>
        </dgm:presLayoutVars>
      </dgm:prSet>
      <dgm:spPr/>
    </dgm:pt>
  </dgm:ptLst>
  <dgm:cxnLst>
    <dgm:cxn modelId="{392D226B-158F-4AB7-A379-BFFE9D7E431D}" type="presOf" srcId="{DFC1614B-43DF-4E34-A147-A7F1DFB1E557}" destId="{01796D08-C0E7-4C52-B825-000418AC450F}" srcOrd="0" destOrd="0" presId="urn:microsoft.com/office/officeart/2005/8/layout/vList2"/>
    <dgm:cxn modelId="{C7F8274E-6AA3-4812-B6FB-4227777BBCD7}" srcId="{DFC1614B-43DF-4E34-A147-A7F1DFB1E557}" destId="{537746FA-5CAA-4CCA-B8CD-5674D63C4CE5}" srcOrd="0" destOrd="0" parTransId="{8C8F27CB-EC77-47CC-8059-17309E6441ED}" sibTransId="{A2F6250D-4363-4321-9765-8D2D81EAACBE}"/>
    <dgm:cxn modelId="{43204AF0-D15D-4510-BF8F-172EE70B7B97}" type="presOf" srcId="{537746FA-5CAA-4CCA-B8CD-5674D63C4CE5}" destId="{EA99E636-F0D5-4132-97FC-ABD1CDED551B}" srcOrd="0" destOrd="0" presId="urn:microsoft.com/office/officeart/2005/8/layout/vList2"/>
    <dgm:cxn modelId="{E2C4987D-37A2-4A7C-96DD-55CAEC795E39}" type="presParOf" srcId="{01796D08-C0E7-4C52-B825-000418AC450F}" destId="{EA99E636-F0D5-4132-97FC-ABD1CDED55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89D72-1944-491A-B75E-53B700FF22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214507-5C72-4A5F-95FB-18CC2DBFA247}">
      <dgm:prSet/>
      <dgm:spPr/>
      <dgm:t>
        <a:bodyPr/>
        <a:lstStyle/>
        <a:p>
          <a:r>
            <a:rPr lang="en-GB"/>
            <a:t>Root Mean Square Displacement (RMSD)-NSS: </a:t>
          </a:r>
          <a:r>
            <a:rPr lang="en-GB" b="1"/>
            <a:t>0.016081</a:t>
          </a:r>
          <a:endParaRPr lang="en-US"/>
        </a:p>
      </dgm:t>
    </dgm:pt>
    <dgm:pt modelId="{253133C8-B86E-4309-B115-EB1F93F15661}" type="parTrans" cxnId="{AB1E4FE0-6EF5-4F64-B237-E0CB96CF3996}">
      <dgm:prSet/>
      <dgm:spPr/>
      <dgm:t>
        <a:bodyPr/>
        <a:lstStyle/>
        <a:p>
          <a:endParaRPr lang="en-US"/>
        </a:p>
      </dgm:t>
    </dgm:pt>
    <dgm:pt modelId="{6B90776A-2291-4B37-B0F5-36D62952F2A6}" type="sibTrans" cxnId="{AB1E4FE0-6EF5-4F64-B237-E0CB96CF3996}">
      <dgm:prSet/>
      <dgm:spPr/>
      <dgm:t>
        <a:bodyPr/>
        <a:lstStyle/>
        <a:p>
          <a:endParaRPr lang="en-US"/>
        </a:p>
      </dgm:t>
    </dgm:pt>
    <dgm:pt modelId="{20A7B562-DDF2-4730-B6CE-B85090531F85}">
      <dgm:prSet/>
      <dgm:spPr/>
      <dgm:t>
        <a:bodyPr/>
        <a:lstStyle/>
        <a:p>
          <a:r>
            <a:rPr lang="en-GB"/>
            <a:t>Root Mean Square Displacement (RMSD)-SS: </a:t>
          </a:r>
          <a:r>
            <a:rPr lang="en-GB" b="1"/>
            <a:t>0.024531</a:t>
          </a:r>
          <a:endParaRPr lang="en-US"/>
        </a:p>
      </dgm:t>
    </dgm:pt>
    <dgm:pt modelId="{CB799A44-8909-4FF4-8977-BD85C710F768}" type="parTrans" cxnId="{10D1B9EB-7070-4A6A-9644-310B41E16B61}">
      <dgm:prSet/>
      <dgm:spPr/>
      <dgm:t>
        <a:bodyPr/>
        <a:lstStyle/>
        <a:p>
          <a:endParaRPr lang="en-US"/>
        </a:p>
      </dgm:t>
    </dgm:pt>
    <dgm:pt modelId="{096FF1DE-CBC8-4099-8333-CF63E574D9C8}" type="sibTrans" cxnId="{10D1B9EB-7070-4A6A-9644-310B41E16B61}">
      <dgm:prSet/>
      <dgm:spPr/>
      <dgm:t>
        <a:bodyPr/>
        <a:lstStyle/>
        <a:p>
          <a:endParaRPr lang="en-US"/>
        </a:p>
      </dgm:t>
    </dgm:pt>
    <dgm:pt modelId="{9DF3CE3F-698D-4210-BCAB-E1A9D16D36A3}">
      <dgm:prSet/>
      <dgm:spPr/>
      <dgm:t>
        <a:bodyPr/>
        <a:lstStyle/>
        <a:p>
          <a:r>
            <a:rPr lang="en-GB"/>
            <a:t>The calculation results of the (Zws) shows that by using NSS there is reduction of </a:t>
          </a:r>
          <a:r>
            <a:rPr lang="en-GB" b="1"/>
            <a:t>52.546% </a:t>
          </a:r>
          <a:r>
            <a:rPr lang="en-GB"/>
            <a:t>comparing to the SS system.</a:t>
          </a:r>
          <a:endParaRPr lang="en-US"/>
        </a:p>
      </dgm:t>
    </dgm:pt>
    <dgm:pt modelId="{1873E533-80F2-4AFB-8EE7-1C7993206ADB}" type="parTrans" cxnId="{A9EAD94A-0E0C-484F-B21D-6C69F9D4265E}">
      <dgm:prSet/>
      <dgm:spPr/>
      <dgm:t>
        <a:bodyPr/>
        <a:lstStyle/>
        <a:p>
          <a:endParaRPr lang="en-US"/>
        </a:p>
      </dgm:t>
    </dgm:pt>
    <dgm:pt modelId="{DA4F8D70-4678-4FE5-A043-496A338CFFA4}" type="sibTrans" cxnId="{A9EAD94A-0E0C-484F-B21D-6C69F9D4265E}">
      <dgm:prSet/>
      <dgm:spPr/>
      <dgm:t>
        <a:bodyPr/>
        <a:lstStyle/>
        <a:p>
          <a:endParaRPr lang="en-US"/>
        </a:p>
      </dgm:t>
    </dgm:pt>
    <dgm:pt modelId="{BE8F73FB-FB06-4CA9-B173-59D34CA13355}">
      <dgm:prSet/>
      <dgm:spPr/>
      <dgm:t>
        <a:bodyPr/>
        <a:lstStyle/>
        <a:p>
          <a:r>
            <a:rPr lang="en-GB"/>
            <a:t>The results show that the driver's seat ride comfort and isolation efficiency of the seat’s NSS are better than that of SS</a:t>
          </a:r>
          <a:endParaRPr lang="en-US"/>
        </a:p>
      </dgm:t>
    </dgm:pt>
    <dgm:pt modelId="{F06820BA-9680-4499-BBB6-B3A1E18EC0EA}" type="parTrans" cxnId="{08971499-379B-4720-9305-E6D6070121C7}">
      <dgm:prSet/>
      <dgm:spPr/>
      <dgm:t>
        <a:bodyPr/>
        <a:lstStyle/>
        <a:p>
          <a:endParaRPr lang="en-US"/>
        </a:p>
      </dgm:t>
    </dgm:pt>
    <dgm:pt modelId="{D8DF0592-A7F6-4DAC-879E-0D088FD2648F}" type="sibTrans" cxnId="{08971499-379B-4720-9305-E6D6070121C7}">
      <dgm:prSet/>
      <dgm:spPr/>
      <dgm:t>
        <a:bodyPr/>
        <a:lstStyle/>
        <a:p>
          <a:endParaRPr lang="en-US"/>
        </a:p>
      </dgm:t>
    </dgm:pt>
    <dgm:pt modelId="{60B8F77C-15D4-496F-8041-2467838529CC}" type="pres">
      <dgm:prSet presAssocID="{51D89D72-1944-491A-B75E-53B700FF221D}" presName="linear" presStyleCnt="0">
        <dgm:presLayoutVars>
          <dgm:animLvl val="lvl"/>
          <dgm:resizeHandles val="exact"/>
        </dgm:presLayoutVars>
      </dgm:prSet>
      <dgm:spPr/>
    </dgm:pt>
    <dgm:pt modelId="{6966E5E3-817E-4F61-89C0-E75F08E9AEB3}" type="pres">
      <dgm:prSet presAssocID="{7B214507-5C72-4A5F-95FB-18CC2DBFA2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714E95-9119-4C4B-9FA3-498BB35905D7}" type="pres">
      <dgm:prSet presAssocID="{6B90776A-2291-4B37-B0F5-36D62952F2A6}" presName="spacer" presStyleCnt="0"/>
      <dgm:spPr/>
    </dgm:pt>
    <dgm:pt modelId="{3568CAC2-CEDD-4911-A5A7-A5158C330DEB}" type="pres">
      <dgm:prSet presAssocID="{20A7B562-DDF2-4730-B6CE-B85090531F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829137-9B5A-4F6D-9157-934EEBF6187F}" type="pres">
      <dgm:prSet presAssocID="{096FF1DE-CBC8-4099-8333-CF63E574D9C8}" presName="spacer" presStyleCnt="0"/>
      <dgm:spPr/>
    </dgm:pt>
    <dgm:pt modelId="{CDBFA9E3-6D60-4C38-A207-8D2BC6439817}" type="pres">
      <dgm:prSet presAssocID="{9DF3CE3F-698D-4210-BCAB-E1A9D16D36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F07643-47ED-4656-8CA5-1DA8C8FC81B9}" type="pres">
      <dgm:prSet presAssocID="{DA4F8D70-4678-4FE5-A043-496A338CFFA4}" presName="spacer" presStyleCnt="0"/>
      <dgm:spPr/>
    </dgm:pt>
    <dgm:pt modelId="{B2AD670D-B327-4C36-8963-FD347EEBC3C9}" type="pres">
      <dgm:prSet presAssocID="{BE8F73FB-FB06-4CA9-B173-59D34CA133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EAD94A-0E0C-484F-B21D-6C69F9D4265E}" srcId="{51D89D72-1944-491A-B75E-53B700FF221D}" destId="{9DF3CE3F-698D-4210-BCAB-E1A9D16D36A3}" srcOrd="2" destOrd="0" parTransId="{1873E533-80F2-4AFB-8EE7-1C7993206ADB}" sibTransId="{DA4F8D70-4678-4FE5-A043-496A338CFFA4}"/>
    <dgm:cxn modelId="{945EC470-4576-4BE6-9568-18D40B604EBB}" type="presOf" srcId="{BE8F73FB-FB06-4CA9-B173-59D34CA13355}" destId="{B2AD670D-B327-4C36-8963-FD347EEBC3C9}" srcOrd="0" destOrd="0" presId="urn:microsoft.com/office/officeart/2005/8/layout/vList2"/>
    <dgm:cxn modelId="{4FBA937A-6633-42D9-B518-04292211DBC0}" type="presOf" srcId="{51D89D72-1944-491A-B75E-53B700FF221D}" destId="{60B8F77C-15D4-496F-8041-2467838529CC}" srcOrd="0" destOrd="0" presId="urn:microsoft.com/office/officeart/2005/8/layout/vList2"/>
    <dgm:cxn modelId="{08971499-379B-4720-9305-E6D6070121C7}" srcId="{51D89D72-1944-491A-B75E-53B700FF221D}" destId="{BE8F73FB-FB06-4CA9-B173-59D34CA13355}" srcOrd="3" destOrd="0" parTransId="{F06820BA-9680-4499-BBB6-B3A1E18EC0EA}" sibTransId="{D8DF0592-A7F6-4DAC-879E-0D088FD2648F}"/>
    <dgm:cxn modelId="{69B84FD1-F828-43D4-97AE-CC2BB6C91EB0}" type="presOf" srcId="{7B214507-5C72-4A5F-95FB-18CC2DBFA247}" destId="{6966E5E3-817E-4F61-89C0-E75F08E9AEB3}" srcOrd="0" destOrd="0" presId="urn:microsoft.com/office/officeart/2005/8/layout/vList2"/>
    <dgm:cxn modelId="{AB1E4FE0-6EF5-4F64-B237-E0CB96CF3996}" srcId="{51D89D72-1944-491A-B75E-53B700FF221D}" destId="{7B214507-5C72-4A5F-95FB-18CC2DBFA247}" srcOrd="0" destOrd="0" parTransId="{253133C8-B86E-4309-B115-EB1F93F15661}" sibTransId="{6B90776A-2291-4B37-B0F5-36D62952F2A6}"/>
    <dgm:cxn modelId="{836AC0E2-0B9D-44E7-9A3A-96AE912B91DB}" type="presOf" srcId="{20A7B562-DDF2-4730-B6CE-B85090531F85}" destId="{3568CAC2-CEDD-4911-A5A7-A5158C330DEB}" srcOrd="0" destOrd="0" presId="urn:microsoft.com/office/officeart/2005/8/layout/vList2"/>
    <dgm:cxn modelId="{10D1B9EB-7070-4A6A-9644-310B41E16B61}" srcId="{51D89D72-1944-491A-B75E-53B700FF221D}" destId="{20A7B562-DDF2-4730-B6CE-B85090531F85}" srcOrd="1" destOrd="0" parTransId="{CB799A44-8909-4FF4-8977-BD85C710F768}" sibTransId="{096FF1DE-CBC8-4099-8333-CF63E574D9C8}"/>
    <dgm:cxn modelId="{E49862F5-F610-49B9-BC0F-9A64FDA86816}" type="presOf" srcId="{9DF3CE3F-698D-4210-BCAB-E1A9D16D36A3}" destId="{CDBFA9E3-6D60-4C38-A207-8D2BC6439817}" srcOrd="0" destOrd="0" presId="urn:microsoft.com/office/officeart/2005/8/layout/vList2"/>
    <dgm:cxn modelId="{BE143812-23EF-4A4E-A3ED-7F31A8D995BE}" type="presParOf" srcId="{60B8F77C-15D4-496F-8041-2467838529CC}" destId="{6966E5E3-817E-4F61-89C0-E75F08E9AEB3}" srcOrd="0" destOrd="0" presId="urn:microsoft.com/office/officeart/2005/8/layout/vList2"/>
    <dgm:cxn modelId="{3A9E4B39-413C-40B3-9AFB-DDE075E50E01}" type="presParOf" srcId="{60B8F77C-15D4-496F-8041-2467838529CC}" destId="{62714E95-9119-4C4B-9FA3-498BB35905D7}" srcOrd="1" destOrd="0" presId="urn:microsoft.com/office/officeart/2005/8/layout/vList2"/>
    <dgm:cxn modelId="{8BD3275E-3EC4-4748-AA44-8BAE0917AB8B}" type="presParOf" srcId="{60B8F77C-15D4-496F-8041-2467838529CC}" destId="{3568CAC2-CEDD-4911-A5A7-A5158C330DEB}" srcOrd="2" destOrd="0" presId="urn:microsoft.com/office/officeart/2005/8/layout/vList2"/>
    <dgm:cxn modelId="{78023991-9DC0-4B0A-BF47-D90979EF6DCF}" type="presParOf" srcId="{60B8F77C-15D4-496F-8041-2467838529CC}" destId="{65829137-9B5A-4F6D-9157-934EEBF6187F}" srcOrd="3" destOrd="0" presId="urn:microsoft.com/office/officeart/2005/8/layout/vList2"/>
    <dgm:cxn modelId="{731BA12F-F0C6-4A6C-9A46-501FB9BE7A0D}" type="presParOf" srcId="{60B8F77C-15D4-496F-8041-2467838529CC}" destId="{CDBFA9E3-6D60-4C38-A207-8D2BC6439817}" srcOrd="4" destOrd="0" presId="urn:microsoft.com/office/officeart/2005/8/layout/vList2"/>
    <dgm:cxn modelId="{CCB25FC7-D166-41EC-8176-9CDC4BC4F834}" type="presParOf" srcId="{60B8F77C-15D4-496F-8041-2467838529CC}" destId="{EBF07643-47ED-4656-8CA5-1DA8C8FC81B9}" srcOrd="5" destOrd="0" presId="urn:microsoft.com/office/officeart/2005/8/layout/vList2"/>
    <dgm:cxn modelId="{6B5B37F9-5BB3-4816-99D0-806A70304BAA}" type="presParOf" srcId="{60B8F77C-15D4-496F-8041-2467838529CC}" destId="{B2AD670D-B327-4C36-8963-FD347EEBC3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F0F7A-4C89-408F-A02E-B67D24C44D77}">
      <dsp:nvSpPr>
        <dsp:cNvPr id="0" name=""/>
        <dsp:cNvSpPr/>
      </dsp:nvSpPr>
      <dsp:spPr>
        <a:xfrm>
          <a:off x="0" y="401812"/>
          <a:ext cx="7236401" cy="2431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Excessive vibration of a driver's seat in a vehicle can have several effects on the driver, potentially leading to discomfort, fatigue, and even health issues over time.</a:t>
          </a:r>
          <a:endParaRPr lang="en-IN" sz="2300" kern="1200" dirty="0"/>
        </a:p>
      </dsp:txBody>
      <dsp:txXfrm>
        <a:off x="118679" y="520491"/>
        <a:ext cx="6999043" cy="2193792"/>
      </dsp:txXfrm>
    </dsp:sp>
    <dsp:sp modelId="{723AD506-6C34-4292-8A98-89C4897693DE}">
      <dsp:nvSpPr>
        <dsp:cNvPr id="0" name=""/>
        <dsp:cNvSpPr/>
      </dsp:nvSpPr>
      <dsp:spPr>
        <a:xfrm>
          <a:off x="0" y="2899203"/>
          <a:ext cx="7236401" cy="2431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To improve the driver’s ride quality, the suspension systems of the vehicle were optimized and controlled. However, the structure of the semi-active or active suspension systems was very complicated and expensive. Thus, it was limited in application on all vehicles and the driver's ride quality was also limited. </a:t>
          </a:r>
        </a:p>
      </dsp:txBody>
      <dsp:txXfrm>
        <a:off x="118679" y="3017882"/>
        <a:ext cx="6999043" cy="2193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9E636-F0D5-4132-97FC-ABD1CDED551B}">
      <dsp:nvSpPr>
        <dsp:cNvPr id="0" name=""/>
        <dsp:cNvSpPr/>
      </dsp:nvSpPr>
      <dsp:spPr>
        <a:xfrm>
          <a:off x="0" y="41679"/>
          <a:ext cx="7076743" cy="5812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To enhance the driver's ride quality .</a:t>
          </a:r>
        </a:p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The seat suspension with negative stiffness structure was added to reduce the vibrations of the driver’s seat.</a:t>
          </a:r>
          <a:endParaRPr lang="en-IN" sz="4600" kern="1200" dirty="0"/>
        </a:p>
      </dsp:txBody>
      <dsp:txXfrm>
        <a:off x="283746" y="325425"/>
        <a:ext cx="6509251" cy="5245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6E5E3-817E-4F61-89C0-E75F08E9AEB3}">
      <dsp:nvSpPr>
        <dsp:cNvPr id="0" name=""/>
        <dsp:cNvSpPr/>
      </dsp:nvSpPr>
      <dsp:spPr>
        <a:xfrm>
          <a:off x="0" y="32965"/>
          <a:ext cx="10515600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Root Mean Square Displacement (RMSD)-NSS: </a:t>
          </a:r>
          <a:r>
            <a:rPr lang="en-GB" sz="2500" b="1" kern="1200"/>
            <a:t>0.016081</a:t>
          </a:r>
          <a:endParaRPr lang="en-US" sz="2500" kern="1200"/>
        </a:p>
      </dsp:txBody>
      <dsp:txXfrm>
        <a:off x="49663" y="82628"/>
        <a:ext cx="10416274" cy="918025"/>
      </dsp:txXfrm>
    </dsp:sp>
    <dsp:sp modelId="{3568CAC2-CEDD-4911-A5A7-A5158C330DEB}">
      <dsp:nvSpPr>
        <dsp:cNvPr id="0" name=""/>
        <dsp:cNvSpPr/>
      </dsp:nvSpPr>
      <dsp:spPr>
        <a:xfrm>
          <a:off x="0" y="1122317"/>
          <a:ext cx="10515600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Root Mean Square Displacement (RMSD)-SS: </a:t>
          </a:r>
          <a:r>
            <a:rPr lang="en-GB" sz="2500" b="1" kern="1200"/>
            <a:t>0.024531</a:t>
          </a:r>
          <a:endParaRPr lang="en-US" sz="2500" kern="1200"/>
        </a:p>
      </dsp:txBody>
      <dsp:txXfrm>
        <a:off x="49663" y="1171980"/>
        <a:ext cx="10416274" cy="918025"/>
      </dsp:txXfrm>
    </dsp:sp>
    <dsp:sp modelId="{CDBFA9E3-6D60-4C38-A207-8D2BC6439817}">
      <dsp:nvSpPr>
        <dsp:cNvPr id="0" name=""/>
        <dsp:cNvSpPr/>
      </dsp:nvSpPr>
      <dsp:spPr>
        <a:xfrm>
          <a:off x="0" y="2211669"/>
          <a:ext cx="10515600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calculation results of the (Zws) shows that by using NSS there is reduction of </a:t>
          </a:r>
          <a:r>
            <a:rPr lang="en-GB" sz="2500" b="1" kern="1200"/>
            <a:t>52.546% </a:t>
          </a:r>
          <a:r>
            <a:rPr lang="en-GB" sz="2500" kern="1200"/>
            <a:t>comparing to the SS system.</a:t>
          </a:r>
          <a:endParaRPr lang="en-US" sz="2500" kern="1200"/>
        </a:p>
      </dsp:txBody>
      <dsp:txXfrm>
        <a:off x="49663" y="2261332"/>
        <a:ext cx="10416274" cy="918025"/>
      </dsp:txXfrm>
    </dsp:sp>
    <dsp:sp modelId="{B2AD670D-B327-4C36-8963-FD347EEBC3C9}">
      <dsp:nvSpPr>
        <dsp:cNvPr id="0" name=""/>
        <dsp:cNvSpPr/>
      </dsp:nvSpPr>
      <dsp:spPr>
        <a:xfrm>
          <a:off x="0" y="3301020"/>
          <a:ext cx="10515600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results show that the driver's seat ride comfort and isolation efficiency of the seat’s NSS are better than that of SS</a:t>
          </a:r>
          <a:endParaRPr lang="en-US" sz="2500" kern="1200"/>
        </a:p>
      </dsp:txBody>
      <dsp:txXfrm>
        <a:off x="49663" y="3350683"/>
        <a:ext cx="10416274" cy="91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3D7B4-AA51-4BFA-9CA7-77A319D2F01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AC10-2A9C-4F02-B9A4-B083A365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9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AC10-2A9C-4F02-B9A4-B083A365C6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6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0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8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1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2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7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11/10/2023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832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73" r:id="rId6"/>
    <p:sldLayoutId id="2147483769" r:id="rId7"/>
    <p:sldLayoutId id="2147483770" r:id="rId8"/>
    <p:sldLayoutId id="2147483771" r:id="rId9"/>
    <p:sldLayoutId id="2147483772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79283-8487-A97F-C27B-C3BDABA3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500" y="998736"/>
            <a:ext cx="8988854" cy="1937031"/>
          </a:xfrm>
        </p:spPr>
        <p:txBody>
          <a:bodyPr anchor="b">
            <a:normAutofit/>
          </a:bodyPr>
          <a:lstStyle/>
          <a:p>
            <a:pPr algn="l"/>
            <a:r>
              <a:rPr lang="en-GB" sz="3600" b="0" i="0" dirty="0">
                <a:solidFill>
                  <a:srgbClr val="FFFF00"/>
                </a:solidFill>
                <a:effectLst/>
                <a:latin typeface="Söhne"/>
              </a:rPr>
              <a:t>Engineering a Smoother Ride:</a:t>
            </a: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31FFE-F8EF-3D66-0174-36BACEFFA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99" y="3337681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Vibration Reduction in Driver Seat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olorful logo with black background">
            <a:extLst>
              <a:ext uri="{FF2B5EF4-FFF2-40B4-BE49-F238E27FC236}">
                <a16:creationId xmlns:a16="http://schemas.microsoft.com/office/drawing/2014/main" id="{DFA83FBE-69EE-4AE9-B10E-9194D2389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477" y="678678"/>
            <a:ext cx="2735951" cy="2745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8A2FA2-4348-67C0-6051-6018E5E2C4FF}"/>
              </a:ext>
            </a:extLst>
          </p:cNvPr>
          <p:cNvSpPr txBox="1"/>
          <p:nvPr/>
        </p:nvSpPr>
        <p:spPr>
          <a:xfrm>
            <a:off x="6879770" y="4337602"/>
            <a:ext cx="378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Pavan Prudhvi - 234103427</a:t>
            </a:r>
          </a:p>
          <a:p>
            <a:r>
              <a:rPr lang="en-IN" dirty="0"/>
              <a:t>Harshith - 234103420</a:t>
            </a:r>
          </a:p>
          <a:p>
            <a:r>
              <a:rPr lang="en-IN" dirty="0" err="1"/>
              <a:t>Anjeet</a:t>
            </a:r>
            <a:r>
              <a:rPr lang="en-IN" dirty="0"/>
              <a:t> - 234103407</a:t>
            </a:r>
          </a:p>
        </p:txBody>
      </p:sp>
    </p:spTree>
    <p:extLst>
      <p:ext uri="{BB962C8B-B14F-4D97-AF65-F5344CB8AC3E}">
        <p14:creationId xmlns:p14="http://schemas.microsoft.com/office/powerpoint/2010/main" val="367234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450D-D70F-6005-D6AD-5309B47E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 – ode45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2FFF-6F3A-97EA-CB8B-E9BA76FC1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08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sz="1800" b="0" i="0" dirty="0">
                <a:effectLst/>
                <a:latin typeface="Menlo"/>
              </a:rPr>
            </a:b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Solve the first ODE using ode45	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[t1, Z1] = ode45(@myODE3, </a:t>
            </a:r>
            <a:r>
              <a:rPr lang="en-IN" sz="1800" b="0" i="0" dirty="0" err="1">
                <a:effectLst/>
                <a:latin typeface="Menlo"/>
              </a:rPr>
              <a:t>tspan</a:t>
            </a:r>
            <a:r>
              <a:rPr lang="en-IN" sz="1800" b="0" i="0" dirty="0">
                <a:effectLst/>
                <a:latin typeface="Menlo"/>
              </a:rPr>
              <a:t>, z0);</a:t>
            </a:r>
          </a:p>
          <a:p>
            <a:pPr marL="0" indent="0">
              <a:buNone/>
            </a:pP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Solve the second ODE using ode45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[t2, Z2] = ode45(@myODE4, </a:t>
            </a:r>
            <a:r>
              <a:rPr lang="en-IN" sz="1800" b="0" i="0" dirty="0" err="1">
                <a:effectLst/>
                <a:latin typeface="Menlo"/>
              </a:rPr>
              <a:t>tspan</a:t>
            </a:r>
            <a:r>
              <a:rPr lang="en-IN" sz="1800" b="0" i="0" dirty="0">
                <a:effectLst/>
                <a:latin typeface="Menlo"/>
              </a:rPr>
              <a:t>, z0);</a:t>
            </a:r>
          </a:p>
          <a:p>
            <a:pPr marL="0" indent="0">
              <a:buNone/>
            </a:pPr>
            <a:br>
              <a:rPr lang="en-IN" sz="1800" b="0" i="0" dirty="0">
                <a:effectLst/>
                <a:latin typeface="Menlo"/>
              </a:rPr>
            </a:b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Extract z values for both equations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z_values1 = Z1(:, 1);</a:t>
            </a:r>
          </a:p>
          <a:p>
            <a:r>
              <a:rPr lang="en-IN" sz="1800" b="0" i="0" dirty="0">
                <a:effectLst/>
                <a:latin typeface="Menlo"/>
              </a:rPr>
              <a:t>z_values2 = Z2(:, 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6C851-E283-C814-D0AF-60F1803EABA3}"/>
              </a:ext>
            </a:extLst>
          </p:cNvPr>
          <p:cNvSpPr txBox="1"/>
          <p:nvPr/>
        </p:nvSpPr>
        <p:spPr>
          <a:xfrm>
            <a:off x="5497976" y="2361235"/>
            <a:ext cx="5764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Create a single graph to compare the results of both equations</a:t>
            </a:r>
            <a:endParaRPr lang="en-IN" sz="1800" b="0" i="0" dirty="0">
              <a:effectLst/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Menlo"/>
              </a:rPr>
              <a:t>figure;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Menlo"/>
              </a:rPr>
              <a:t>plot(t1, z_values1,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IN" sz="1800" b="0" i="0" dirty="0">
                <a:effectLst/>
                <a:latin typeface="Menlo"/>
              </a:rPr>
              <a:t>,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IN" sz="1800" b="0" i="0" dirty="0">
                <a:effectLst/>
                <a:latin typeface="Menlo"/>
              </a:rPr>
              <a:t>, 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Menlo"/>
              </a:rPr>
              <a:t>hold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IN" sz="1800" b="0" i="0" dirty="0">
                <a:effectLst/>
                <a:latin typeface="Menlo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Menlo"/>
              </a:rPr>
              <a:t>plot(t2, z_values2,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IN" sz="1800" b="0" i="0" dirty="0">
                <a:effectLst/>
                <a:latin typeface="Menlo"/>
              </a:rPr>
              <a:t>,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IN" sz="1800" b="0" i="0" dirty="0">
                <a:effectLst/>
                <a:latin typeface="Menlo"/>
              </a:rPr>
              <a:t>, 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 err="1">
                <a:effectLst/>
                <a:latin typeface="Menlo"/>
              </a:rPr>
              <a:t>xlabel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'Time (t)'</a:t>
            </a:r>
            <a:r>
              <a:rPr lang="en-IN" sz="1800" b="0" i="0" dirty="0">
                <a:effectLst/>
                <a:latin typeface="Menlo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 err="1">
                <a:effectLst/>
                <a:latin typeface="Menlo"/>
              </a:rPr>
              <a:t>ylabel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'z(t)'</a:t>
            </a:r>
            <a:r>
              <a:rPr lang="en-IN" sz="1800" b="0" i="0" dirty="0">
                <a:effectLst/>
                <a:latin typeface="Menlo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Menlo"/>
              </a:rPr>
              <a:t>title(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'Comparison of Two Differential Equations'</a:t>
            </a:r>
            <a:r>
              <a:rPr lang="en-IN" sz="1800" b="0" i="0" dirty="0">
                <a:effectLst/>
                <a:latin typeface="Menlo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Menlo"/>
              </a:rPr>
              <a:t>legend(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'Equation 1'</a:t>
            </a:r>
            <a:r>
              <a:rPr lang="en-IN" sz="1800" b="0" i="0" dirty="0">
                <a:effectLst/>
                <a:latin typeface="Menlo"/>
              </a:rPr>
              <a:t>,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'Equation 2'</a:t>
            </a:r>
            <a:r>
              <a:rPr lang="en-IN" sz="1800" b="0" i="0" dirty="0">
                <a:effectLst/>
                <a:latin typeface="Menlo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14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B586-194D-2C63-4DEA-017B9E0E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 – RK4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47D2-60BA-205F-2C30-6303D9A1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37" y="1469985"/>
            <a:ext cx="10914926" cy="488451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[t, z] = R2(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initial_conditions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h)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t_initial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t_final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Number of steps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num_steps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t_final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t_initial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h);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Initialize arrays to store results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 = zeros(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num_steps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z = zeros(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num_steps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length(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initial_conditions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9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2871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51DB-97A4-D280-7635-9EE3302C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838"/>
            <a:ext cx="10423967" cy="57371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t(1) = 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t_initial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z(1, :) = 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initial_conditions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3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lang="en-IN" sz="3600" kern="0" dirty="0">
                <a:solidFill>
                  <a:srgbClr val="0E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1:num_steps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6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Current time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t(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6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Current state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zi = z(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:);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k1 = h * 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zi)';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k2 = h * 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h/2, zi + k1/2)';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k3 = h * 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h/2, zi + k2/2)';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k4 = h * 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h, zi + k3)';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6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Update time and state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t(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 = 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h;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z(</a:t>
            </a:r>
            <a:r>
              <a:rPr lang="en-IN" sz="36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+ 1, :) = zi + (k1 + 2*k2 + 2*k3 + k4)/6;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6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34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859D-7ACE-DDAE-5865-2E40A04E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29" y="567159"/>
            <a:ext cx="10589871" cy="560980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function 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dzdt1 = myODE3(t, z)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m1 = 85;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Mass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c1 = 250;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Damping coefficient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k1 = 25000;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Spring </a:t>
            </a:r>
            <a:r>
              <a:rPr lang="en-IN" sz="9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constat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k2 = 13600;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Another spring constant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omega1 = 3.14;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Frequency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Y1 = 1;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Amplitude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l1 = 0.23;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Constant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l2 = 0.17;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Constant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l3 = 0.14;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Constant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(l3- l1) / sqrt(l2^2 - z(1)^2) + 1;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Define the first differential equation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dzdt1 = [z(2); (m1 * (omega1^2) * Y1 * sin(omega1 * t) - c1 * z(2) - k1 * z(1) - 2 * k2 * p * z(1)) / m1];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04615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DD36-CF6B-DD3D-FCC5-9D9FCC22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29" y="532435"/>
            <a:ext cx="10589871" cy="564452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[t, z] = R3(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initial_conditions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h)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t_initial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t_final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Number of steps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num_steps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t_final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t_initial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h);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Initialize arrays to store results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 = zeros(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num_steps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z = zeros(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num_steps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length(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initial_conditions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Set initial conditions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t(1) =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t_initial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z(1, :) =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initial_conditions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68793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3B81-E4FD-F5A5-E429-E5826445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626339"/>
            <a:ext cx="10705618" cy="595965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Runge-</a:t>
            </a:r>
            <a:r>
              <a:rPr lang="en-IN" sz="9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1:num_steps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Current time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Current state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zi = z(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:);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Runge-</a:t>
            </a:r>
            <a:r>
              <a:rPr lang="en-IN" sz="9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coefficients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k1 = h *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zi)';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k2 = h *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h/2, zi + k1/2)';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k3 = h *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h/2, zi + k2/2)';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k4 = h *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myODE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h, zi + k3)';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Update time and state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 =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h;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z(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+ 1, :) = zi + (k1 + 2*k2 + 2*k3 + k4)/6;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65185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6DD4-ACBD-4D39-C49F-39C0E397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54" y="381965"/>
            <a:ext cx="10601446" cy="57949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Solve the second differential equation: </a:t>
            </a:r>
            <a:r>
              <a:rPr lang="en-IN" sz="18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mz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 + </a:t>
            </a:r>
            <a:r>
              <a:rPr lang="en-IN" sz="18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cz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+ k1z = m(ω^2)</a:t>
            </a:r>
            <a:r>
              <a:rPr lang="en-IN" sz="18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Ysin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ωt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dzdt2 = myODE4(t, z)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Define the parameters for the second equation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m2 = 85; 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Mass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c2 = 250; 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Damping coefficient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k2 = 25000; 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Spring constant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omega2 = 3.14; 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Frequency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Y2 = 1; 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Amplitude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Define the second differential equation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dzdt2 = [z(2); (m2 * (omega2^2) * Y2 * sin(omega2 * t) - c2 * z(2) - k2 * z(1)) / m2];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38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36BF-7C45-9D4D-0D47-822C0735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80" y="625032"/>
            <a:ext cx="4791919" cy="623296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Define time span and initial conditions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[0, 10];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initial_conditions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[0, 0];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[</a:t>
            </a:r>
            <a:r>
              <a:rPr lang="en-IN" sz="9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z_initial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z'_initial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= 0.01;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Step size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Call the Runge-</a:t>
            </a:r>
            <a:r>
              <a:rPr lang="en-IN" sz="9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for the first ODE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[t1, z1] = R2(@myODE3,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initial_conditions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Call the Runge-</a:t>
            </a:r>
            <a:r>
              <a:rPr lang="en-IN" sz="900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for the second ODE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[t2, z2] = R3(@myODE4,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initial_conditions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Plot the results for both ODEs in one plot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plot(t1, z1(:, 1), 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'b-'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900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plot(t2, z2(:, 1), 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'r-'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900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5FE80-09BA-B78F-D2E6-096798A43EB6}"/>
              </a:ext>
            </a:extLst>
          </p:cNvPr>
          <p:cNvSpPr txBox="1"/>
          <p:nvPr/>
        </p:nvSpPr>
        <p:spPr>
          <a:xfrm>
            <a:off x="5069712" y="625032"/>
            <a:ext cx="4480714" cy="324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'Time'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'Displacement'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'Comparison of Two ODEs using Runge-</a:t>
            </a:r>
            <a:r>
              <a:rPr lang="en-IN" sz="900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4th Order Method'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'show'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Calculate root mean square displacement (RMSD)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t(end);  </a:t>
            </a: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Total time span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rmsd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sqrt(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trapz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(t, z(:, 1).^2) / T);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Display the calculated RMSD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9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'Root Mean Square Displacement (RMSD): '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num2str(</a:t>
            </a:r>
            <a:r>
              <a:rPr lang="en-IN" sz="9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rmsd</a:t>
            </a:r>
            <a:r>
              <a:rPr lang="en-IN" sz="9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)]);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01523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8" name="Oval 74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49" name="Rectangle 74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2FE50-0770-AE9E-CD6F-6A95B7E8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5" y="1621988"/>
            <a:ext cx="3590672" cy="2678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cap="all" spc="1500" dirty="0">
                <a:ea typeface="Source Sans Pro SemiBold" panose="020B0603030403020204" pitchFamily="34" charset="0"/>
              </a:rPr>
              <a:t>Simulink 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36F69-AADA-AAED-80DC-E09AC1636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496" y="641335"/>
            <a:ext cx="7980849" cy="5815418"/>
          </a:xfrm>
          <a:prstGeom prst="rect">
            <a:avLst/>
          </a:prstGeom>
        </p:spPr>
      </p:pic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390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1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752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55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402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58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09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CDDD-16C3-D9A7-C1DF-CBFD0079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741D18E-570F-4CEC-61FE-88EBC24DA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86" y="2114367"/>
            <a:ext cx="9672227" cy="45388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597BF-1549-FCBE-CBB1-C87C1C8C6F2E}"/>
              </a:ext>
            </a:extLst>
          </p:cNvPr>
          <p:cNvSpPr txBox="1"/>
          <p:nvPr/>
        </p:nvSpPr>
        <p:spPr>
          <a:xfrm>
            <a:off x="3117014" y="1506022"/>
            <a:ext cx="533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Random Excitation for both NSS an SS using Simulink</a:t>
            </a:r>
          </a:p>
        </p:txBody>
      </p:sp>
    </p:spTree>
    <p:extLst>
      <p:ext uri="{BB962C8B-B14F-4D97-AF65-F5344CB8AC3E}">
        <p14:creationId xmlns:p14="http://schemas.microsoft.com/office/powerpoint/2010/main" val="76757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2" name="Rectangle 50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peed Bump">
            <a:extLst>
              <a:ext uri="{FF2B5EF4-FFF2-40B4-BE49-F238E27FC236}">
                <a16:creationId xmlns:a16="http://schemas.microsoft.com/office/drawing/2014/main" id="{384CCCA8-3734-D442-E787-F38D06B80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167" y="3268499"/>
            <a:ext cx="2415955" cy="2415955"/>
          </a:xfrm>
          <a:prstGeom prst="rect">
            <a:avLst/>
          </a:prstGeom>
        </p:spPr>
      </p:pic>
      <p:grpSp>
        <p:nvGrpSpPr>
          <p:cNvPr id="504" name="Group 503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508" name="Rectangle 50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62415-8646-167C-CFAC-44ECE54D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5" y="859808"/>
            <a:ext cx="3221120" cy="256919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Problem Statement:</a:t>
            </a:r>
          </a:p>
        </p:txBody>
      </p:sp>
      <p:grpSp>
        <p:nvGrpSpPr>
          <p:cNvPr id="510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9067AC-C5AB-CD20-BDF1-F9E977628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695972"/>
              </p:ext>
            </p:extLst>
          </p:nvPr>
        </p:nvGraphicFramePr>
        <p:xfrm>
          <a:off x="4523477" y="402416"/>
          <a:ext cx="7236401" cy="573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857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A755-496A-ADB9-1192-A83C245D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B24F2181-304B-C02D-AA5A-DB498F65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24" y="1952947"/>
            <a:ext cx="927255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EC9C8-B7D0-9D4C-8A8A-EAA6E7670AA6}"/>
              </a:ext>
            </a:extLst>
          </p:cNvPr>
          <p:cNvSpPr txBox="1"/>
          <p:nvPr/>
        </p:nvSpPr>
        <p:spPr>
          <a:xfrm>
            <a:off x="3588412" y="1421569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Sinusoidal input for both NSS and SS system</a:t>
            </a:r>
          </a:p>
        </p:txBody>
      </p:sp>
    </p:spTree>
    <p:extLst>
      <p:ext uri="{BB962C8B-B14F-4D97-AF65-F5344CB8AC3E}">
        <p14:creationId xmlns:p14="http://schemas.microsoft.com/office/powerpoint/2010/main" val="144485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AB91-762E-0F98-1BD4-08ECBA0A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pic>
        <p:nvPicPr>
          <p:cNvPr id="5" name="Content Placeholder 4" descr="A graph of a function">
            <a:extLst>
              <a:ext uri="{FF2B5EF4-FFF2-40B4-BE49-F238E27FC236}">
                <a16:creationId xmlns:a16="http://schemas.microsoft.com/office/drawing/2014/main" id="{984FE1B2-EA8E-5161-0C5B-2F191415E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76" y="1841213"/>
            <a:ext cx="8992482" cy="45735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4558D-0B32-C9FF-C7FB-03ACC858541B}"/>
              </a:ext>
            </a:extLst>
          </p:cNvPr>
          <p:cNvSpPr txBox="1"/>
          <p:nvPr/>
        </p:nvSpPr>
        <p:spPr>
          <a:xfrm>
            <a:off x="3362719" y="1321356"/>
            <a:ext cx="546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Using MATLAB code and sinusoidal excitation as input </a:t>
            </a:r>
          </a:p>
        </p:txBody>
      </p:sp>
    </p:spTree>
    <p:extLst>
      <p:ext uri="{BB962C8B-B14F-4D97-AF65-F5344CB8AC3E}">
        <p14:creationId xmlns:p14="http://schemas.microsoft.com/office/powerpoint/2010/main" val="66919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B46F-79D4-2AAB-B7C6-8C439E0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7C2BB9-16C8-A798-5EA3-F931CCB079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01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0C8-EFF0-6136-C54F-567A72C5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B66B-C31C-685A-C2D7-4D5E05D8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2631-1. Mechanical vibration and shock – evaluation of human exposure to whole body vibration– Part 1: General requirements,” Geneve, Switzerland, 1997.  Workers exposed to whole-body vibration (WBV) can be at increased risk for musculoskeletal disorders including low back problems, neck problems, and muscle fatigue. The ISO 2631-1 (1997) is a widely accepted standard for WBV assessment and provides guidelines on how to properly measure and interpret WBV exposure in relation to human health and comfort</a:t>
            </a:r>
          </a:p>
          <a:p>
            <a:pPr algn="l"/>
            <a:r>
              <a:rPr lang="en-GB" sz="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design of seat suspension using different models </a:t>
            </a:r>
            <a:r>
              <a:rPr lang="en-IN" sz="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negative stiffness structure</a:t>
            </a:r>
          </a:p>
          <a:p>
            <a:pPr algn="l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stiffness devices for vibration isolation applications: A review   Huan Li, Yancheng Li, and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Jianchun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  <a:p>
            <a:pPr algn="l"/>
            <a:endParaRPr lang="en-IN" sz="1200" dirty="0"/>
          </a:p>
          <a:p>
            <a:pPr marL="0" indent="0" algn="l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195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16916-0007-782F-CC98-F1E94C87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4113880" cy="4068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EB45F96-30A6-840F-6059-A6E6906E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199" y="952100"/>
            <a:ext cx="4795184" cy="47951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6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4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5401-CBDC-4BEF-3B9C-923FC3D8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:</a:t>
            </a:r>
          </a:p>
        </p:txBody>
      </p:sp>
      <p:pic>
        <p:nvPicPr>
          <p:cNvPr id="4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FBDD5786-23FE-B253-24D4-52536D67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788659"/>
            <a:ext cx="59980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292440-A97C-0C73-32E1-CBB743F49BD2}"/>
              </a:ext>
            </a:extLst>
          </p:cNvPr>
          <p:cNvSpPr txBox="1"/>
          <p:nvPr/>
        </p:nvSpPr>
        <p:spPr>
          <a:xfrm>
            <a:off x="8109857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43842-4339-4B76-4659-E4394C09B400}"/>
              </a:ext>
            </a:extLst>
          </p:cNvPr>
          <p:cNvSpPr txBox="1"/>
          <p:nvPr/>
        </p:nvSpPr>
        <p:spPr>
          <a:xfrm>
            <a:off x="7141029" y="2728911"/>
            <a:ext cx="46699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reduce natural frequency by reducing the stiffness.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Reducing stiffness will leads to reduction in load bearing capacity of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11FF62-4433-8D73-82E2-55AF60096583}"/>
                  </a:ext>
                </a:extLst>
              </p:cNvPr>
              <p:cNvSpPr txBox="1"/>
              <p:nvPr/>
            </p:nvSpPr>
            <p:spPr>
              <a:xfrm>
                <a:off x="9568225" y="1946843"/>
                <a:ext cx="1709056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√(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11FF62-4433-8D73-82E2-55AF60096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225" y="1946843"/>
                <a:ext cx="1709056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51E1A2-E842-558C-3CB4-6375BFF29A7E}"/>
                  </a:ext>
                </a:extLst>
              </p:cNvPr>
              <p:cNvSpPr txBox="1"/>
              <p:nvPr/>
            </p:nvSpPr>
            <p:spPr>
              <a:xfrm>
                <a:off x="7656110" y="1910640"/>
                <a:ext cx="907493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&gt;√2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51E1A2-E842-558C-3CB4-6375BFF2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110" y="1910640"/>
                <a:ext cx="907493" cy="521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3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A79D-AF40-079C-6A88-452BD930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89" y="1016129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Moving Towards the Solution:</a:t>
            </a:r>
            <a:endParaRPr lang="en-IN" dirty="0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BAE764-7ED9-66C8-91EF-91807E048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945791"/>
              </p:ext>
            </p:extLst>
          </p:nvPr>
        </p:nvGraphicFramePr>
        <p:xfrm>
          <a:off x="4634889" y="564903"/>
          <a:ext cx="7076743" cy="5854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23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DB4D-F54C-8DBC-A2E0-6B6029DD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Stiffness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CD7F-7E09-F3B6-F058-8E78250E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5632"/>
          </a:xfrm>
        </p:spPr>
        <p:txBody>
          <a:bodyPr>
            <a:normAutofit/>
          </a:bodyPr>
          <a:lstStyle/>
          <a:p>
            <a:r>
              <a:rPr lang="en-GB" sz="1600" dirty="0"/>
              <a:t>In a typical structure, an increase in force causes an increase in displacement.</a:t>
            </a:r>
          </a:p>
          <a:p>
            <a:r>
              <a:rPr lang="en-GB" sz="1600" dirty="0"/>
              <a:t>Negative-stiffness mechanisms are those that can, exhibit increasing displacement with decreasing force during some region of their force-displacement relationship.</a:t>
            </a:r>
          </a:p>
          <a:p>
            <a:r>
              <a:rPr lang="en-GB" sz="1600" dirty="0"/>
              <a:t>It is a passive approach for achieving low vibration environments and isolation against low frequency vibrations</a:t>
            </a:r>
          </a:p>
          <a:p>
            <a:r>
              <a:rPr lang="en-GB" sz="1600" dirty="0"/>
              <a:t>Negative Stiffness Mechanism(NSM) reduces effective stiffness of the system without reducing the weight bearing capacity and leads to High-Static Low-Dynamic stiffness</a:t>
            </a:r>
            <a:endParaRPr lang="en-IN" sz="16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E57B1B7-5A24-5E35-AEEF-015B78162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4F126B36-D8D2-88B8-3615-9F3E83BB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546907"/>
            <a:ext cx="3331029" cy="2715136"/>
          </a:xfrm>
          <a:prstGeom prst="rect">
            <a:avLst/>
          </a:prstGeom>
        </p:spPr>
      </p:pic>
      <p:pic>
        <p:nvPicPr>
          <p:cNvPr id="8" name="Picture 7" descr="A diagram of a line with a red arrow pointing to the center&#10;&#10;Description automatically generated">
            <a:extLst>
              <a:ext uri="{FF2B5EF4-FFF2-40B4-BE49-F238E27FC236}">
                <a16:creationId xmlns:a16="http://schemas.microsoft.com/office/drawing/2014/main" id="{3DA7CA91-60B3-FA45-B44B-F7DE92D69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3839798"/>
            <a:ext cx="556260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6F069-5E6C-90F4-5A18-4D76D3E6D43D}"/>
              </a:ext>
            </a:extLst>
          </p:cNvPr>
          <p:cNvSpPr txBox="1"/>
          <p:nvPr/>
        </p:nvSpPr>
        <p:spPr>
          <a:xfrm>
            <a:off x="838200" y="6262043"/>
            <a:ext cx="636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rgbClr val="FFFF00"/>
                </a:solidFill>
                <a:latin typeface="Raleway" pitchFamily="2" charset="0"/>
              </a:rPr>
              <a:t>B</a:t>
            </a:r>
            <a:r>
              <a:rPr lang="en-GB" sz="900" b="0" i="1" dirty="0">
                <a:solidFill>
                  <a:srgbClr val="FFFF00"/>
                </a:solidFill>
                <a:effectLst/>
                <a:latin typeface="Raleway" pitchFamily="2" charset="0"/>
              </a:rPr>
              <a:t>etween points A and B, displacement is increasing while force is decreasing. Thus, the structure’s stiffness is negative in that region.</a:t>
            </a:r>
            <a:endParaRPr lang="en-IN" sz="9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8B047-77EB-E9B8-AB9B-76AA040EA15D}"/>
              </a:ext>
            </a:extLst>
          </p:cNvPr>
          <p:cNvSpPr txBox="1"/>
          <p:nvPr/>
        </p:nvSpPr>
        <p:spPr>
          <a:xfrm>
            <a:off x="7236967" y="6286181"/>
            <a:ext cx="3935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FF00"/>
                </a:solidFill>
              </a:rPr>
              <a:t>Force (P/EAκ3) vs Displacement (δ) of a two-bar structure under compression.</a:t>
            </a:r>
            <a:endParaRPr lang="en-IN" sz="9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56C88-3AB8-B2CA-39A6-613B58341F53}"/>
              </a:ext>
            </a:extLst>
          </p:cNvPr>
          <p:cNvSpPr txBox="1"/>
          <p:nvPr/>
        </p:nvSpPr>
        <p:spPr>
          <a:xfrm>
            <a:off x="2678177" y="5687648"/>
            <a:ext cx="2178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>
                <a:solidFill>
                  <a:srgbClr val="FFFF00"/>
                </a:solidFill>
                <a:latin typeface="Raleway" pitchFamily="2" charset="0"/>
              </a:rPr>
              <a:t>T</a:t>
            </a:r>
            <a:r>
              <a:rPr lang="en-GB" sz="900" b="0" i="1" dirty="0">
                <a:solidFill>
                  <a:srgbClr val="FFFF00"/>
                </a:solidFill>
                <a:effectLst/>
                <a:latin typeface="Raleway" pitchFamily="2" charset="0"/>
              </a:rPr>
              <a:t>wo-bar structure under compression</a:t>
            </a:r>
            <a:endParaRPr lang="en-IN" sz="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0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F624-7F2F-D437-E180-F33C30F5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55"/>
            <a:ext cx="10515600" cy="1325563"/>
          </a:xfrm>
        </p:spPr>
        <p:txBody>
          <a:bodyPr/>
          <a:lstStyle/>
          <a:p>
            <a:r>
              <a:rPr lang="en-IN" dirty="0"/>
              <a:t>Negative Stiffness Structure(NSS) system: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C10470-CE73-E029-C41F-D31E7F4F3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39" y="1504962"/>
            <a:ext cx="5963521" cy="302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F45F0AF2-F91E-0089-2006-4B59404387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0328" y="5175863"/>
                <a:ext cx="8496783" cy="4927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𝑌𝑠𝑖𝑛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F45F0AF2-F91E-0089-2006-4B594043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28" y="5175863"/>
                <a:ext cx="8496783" cy="492709"/>
              </a:xfrm>
              <a:prstGeom prst="rect">
                <a:avLst/>
              </a:prstGeom>
              <a:blipFill>
                <a:blip r:embed="rId3"/>
                <a:stretch>
                  <a:fillRect t="-32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B8A53684-B151-4FCE-66AC-1B308FF52B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0328" y="5404333"/>
                <a:ext cx="9259747" cy="12674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endParaRPr lang="en-IN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B8A53684-B151-4FCE-66AC-1B308FF52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28" y="5404333"/>
                <a:ext cx="9259747" cy="1267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471D674-EBA0-2A9A-1418-56FCC8EFB055}"/>
              </a:ext>
            </a:extLst>
          </p:cNvPr>
          <p:cNvSpPr/>
          <p:nvPr/>
        </p:nvSpPr>
        <p:spPr>
          <a:xfrm>
            <a:off x="5421086" y="3018094"/>
            <a:ext cx="65314" cy="3701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A016BE-DD42-C2B7-3F33-956EE23988C1}"/>
                  </a:ext>
                </a:extLst>
              </p:cNvPr>
              <p:cNvSpPr txBox="1"/>
              <p:nvPr/>
            </p:nvSpPr>
            <p:spPr>
              <a:xfrm>
                <a:off x="10156371" y="3203151"/>
                <a:ext cx="1017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Z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- q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A016BE-DD42-C2B7-3F33-956EE239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371" y="3203151"/>
                <a:ext cx="1017586" cy="369332"/>
              </a:xfrm>
              <a:prstGeom prst="rect">
                <a:avLst/>
              </a:prstGeom>
              <a:blipFill>
                <a:blip r:embed="rId5"/>
                <a:stretch>
                  <a:fillRect l="-4790" t="-8197" r="-419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8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824A-C17E-FECE-B000-EDC09FAF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F80CB-924C-5AF5-F6B6-9DCCE3D40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IN" dirty="0"/>
                  <a:t> </a:t>
                </a:r>
                <a:r>
                  <a:rPr lang="en-GB" sz="1800" dirty="0">
                    <a:latin typeface="TimesNewRoman"/>
                  </a:rPr>
                  <a:t>T</a:t>
                </a:r>
                <a:r>
                  <a:rPr lang="en-GB" sz="1800" b="0" i="0" u="none" strike="noStrike" baseline="0" dirty="0">
                    <a:latin typeface="TimesNewRoman"/>
                  </a:rPr>
                  <a:t>he isolation efficiency of the suspension system was evaluated via its root mean square displacement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𝑤𝑠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TimesNewRoman"/>
                  </a:rPr>
                  <a:t>).</a:t>
                </a:r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𝑤𝑠</m:t>
                            </m:r>
                          </m:sub>
                        </m:sSub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dt</a:t>
                </a:r>
              </a:p>
              <a:p>
                <a:pPr algn="l"/>
                <a:r>
                  <a:rPr lang="en-GB" sz="1800" b="0" i="0" u="none" strike="noStrike" baseline="0" dirty="0">
                    <a:latin typeface="TimesNewRoman"/>
                  </a:rPr>
                  <a:t>In order to evaluate the isolation efficiency of the seat’s NSS and SS system, the smaller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𝑤𝑠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ambriaMath"/>
                  </a:rPr>
                  <a:t> </a:t>
                </a:r>
                <a:r>
                  <a:rPr lang="en-GB" sz="1800" b="0" i="0" u="none" strike="noStrike" baseline="0" dirty="0">
                    <a:latin typeface="TimesNewRoman"/>
                  </a:rPr>
                  <a:t>are chosen as the objective functions.</a:t>
                </a:r>
              </a:p>
              <a:p>
                <a:r>
                  <a:rPr lang="en-GB" sz="1800" dirty="0">
                    <a:latin typeface="TimesNewRoman"/>
                  </a:rPr>
                  <a:t>Root Mean Square Displacement (RMSD)-SS: 0.024531</a:t>
                </a:r>
              </a:p>
              <a:p>
                <a:r>
                  <a:rPr lang="en-GB" sz="1800" dirty="0">
                    <a:latin typeface="TimesNewRoman"/>
                  </a:rPr>
                  <a:t>Root Mean Square Displacement (RMSD)-SS: 0.024531</a:t>
                </a:r>
                <a:endParaRPr lang="en-US" sz="1800" dirty="0">
                  <a:latin typeface="TimesNewRoman"/>
                </a:endParaRPr>
              </a:p>
              <a:p>
                <a:endParaRPr lang="en-US" dirty="0"/>
              </a:p>
              <a:p>
                <a:pPr algn="l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F80CB-924C-5AF5-F6B6-9DCCE3D40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53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525F-58E3-7515-E392-6B938AFB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D98DF-E346-1FEC-386E-C64C4318CC8B}"/>
              </a:ext>
            </a:extLst>
          </p:cNvPr>
          <p:cNvSpPr txBox="1"/>
          <p:nvPr/>
        </p:nvSpPr>
        <p:spPr>
          <a:xfrm>
            <a:off x="659756" y="1990845"/>
            <a:ext cx="70605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first assume the seat and suspension to consist of a simple mass, spring and damper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1486F-392B-5FFE-E474-3929DE9DEB9D}"/>
              </a:ext>
            </a:extLst>
          </p:cNvPr>
          <p:cNvSpPr txBox="1"/>
          <p:nvPr/>
        </p:nvSpPr>
        <p:spPr>
          <a:xfrm>
            <a:off x="815409" y="3429000"/>
            <a:ext cx="5775768" cy="12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FFC000"/>
                </a:solidFill>
                <a:effectLst/>
                <a:latin typeface="Menlo"/>
              </a:rPr>
              <a:t>Equation of motion:</a:t>
            </a:r>
          </a:p>
          <a:p>
            <a:endParaRPr lang="en-IN" sz="2400" b="0" i="0" dirty="0">
              <a:solidFill>
                <a:srgbClr val="FF0000"/>
              </a:solidFill>
              <a:effectLst/>
              <a:latin typeface="Menlo"/>
            </a:endParaRPr>
          </a:p>
          <a:p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D50E0D74-0D65-5790-246D-CCB16D7C69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756" y="4056100"/>
                <a:ext cx="7697165" cy="4579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𝑌𝑠𝑖𝑛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     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D50E0D74-0D65-5790-246D-CCB16D7C6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6" y="4056100"/>
                <a:ext cx="7697165" cy="457984"/>
              </a:xfrm>
              <a:prstGeom prst="rect">
                <a:avLst/>
              </a:prstGeom>
              <a:blipFill>
                <a:blip r:embed="rId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diagram of a device&#10;&#10;Description automatically generated">
            <a:extLst>
              <a:ext uri="{FF2B5EF4-FFF2-40B4-BE49-F238E27FC236}">
                <a16:creationId xmlns:a16="http://schemas.microsoft.com/office/drawing/2014/main" id="{D9D5B355-C74A-555A-7129-52595CAF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61" y="2138969"/>
            <a:ext cx="4336684" cy="3397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026B70-126B-5144-F206-90219083AA7D}"/>
              </a:ext>
            </a:extLst>
          </p:cNvPr>
          <p:cNvSpPr txBox="1"/>
          <p:nvPr/>
        </p:nvSpPr>
        <p:spPr>
          <a:xfrm>
            <a:off x="5853637" y="410042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 = x - y</a:t>
            </a:r>
          </a:p>
        </p:txBody>
      </p:sp>
    </p:spTree>
    <p:extLst>
      <p:ext uri="{BB962C8B-B14F-4D97-AF65-F5344CB8AC3E}">
        <p14:creationId xmlns:p14="http://schemas.microsoft.com/office/powerpoint/2010/main" val="228489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DC52F-DD00-D48D-AB5B-CDD2522C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IN" dirty="0"/>
              <a:t>MATLAB code – ode45 </a:t>
            </a:r>
          </a:p>
        </p:txBody>
      </p:sp>
      <p:grpSp>
        <p:nvGrpSpPr>
          <p:cNvPr id="55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65B-6E99-0AAA-B0F1-43CDA149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" y="1690688"/>
            <a:ext cx="5127585" cy="5030784"/>
          </a:xfrm>
        </p:spPr>
        <p:txBody>
          <a:bodyPr>
            <a:noAutofit/>
          </a:bodyPr>
          <a:lstStyle/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Solve the first differential equation: </a:t>
            </a:r>
            <a:r>
              <a:rPr lang="en-IN" sz="800" kern="0" dirty="0" err="1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mz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'' + </a:t>
            </a:r>
            <a:r>
              <a:rPr lang="en-IN" sz="800" kern="0" dirty="0" err="1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cz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' + k1z + 2k2pz = m(ω^2)</a:t>
            </a:r>
            <a:r>
              <a:rPr lang="en-IN" sz="800" kern="0" dirty="0" err="1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Ysin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IN" sz="800" kern="0" dirty="0" err="1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ωt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)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rgbClr val="0E00FF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function </a:t>
            </a: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dzdt1 = myODE3(t, z)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Define the parameters for the first equation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m1 = 85;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Mass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c1 = 250;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Damping coefficient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k1 = 25000;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Spring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k2 = 13600;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Another spring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omega1 = 3.14;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Frequency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Y1 = 1;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Amplitude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l1 = 0.23;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l2 = 0.17;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l3 = 0.14;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Calculate p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p = (l3- l1) / sqrt(l2^2 - z(1)^2) + 1;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Define the first differential equation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dzdt1 = [z(2); (m1 * (omega1^2) * Y1 * sin(omega1 * t) - c1 * z(2) - k1 * z(1) - 2 * k2 * p * z(1)) / m1];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160020" indent="-160020" defTabSz="640080">
              <a:lnSpc>
                <a:spcPct val="107000"/>
              </a:lnSpc>
              <a:spcBef>
                <a:spcPts val="700"/>
              </a:spcBef>
              <a:spcAft>
                <a:spcPts val="560"/>
              </a:spcAft>
            </a:pPr>
            <a:r>
              <a:rPr lang="en-IN" sz="800" kern="0" dirty="0">
                <a:solidFill>
                  <a:srgbClr val="0E00FF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end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IN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2E5E0-844D-21DE-45CF-C4508B54E097}"/>
              </a:ext>
            </a:extLst>
          </p:cNvPr>
          <p:cNvSpPr txBox="1"/>
          <p:nvPr/>
        </p:nvSpPr>
        <p:spPr>
          <a:xfrm>
            <a:off x="6096000" y="1690688"/>
            <a:ext cx="5033034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Solve the second differential equation: </a:t>
            </a:r>
            <a:r>
              <a:rPr lang="en-IN" sz="800" kern="0" dirty="0" err="1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mz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'' + </a:t>
            </a:r>
            <a:r>
              <a:rPr lang="en-IN" sz="800" kern="0" dirty="0" err="1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cz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' + k1z = m(ω^2)</a:t>
            </a:r>
            <a:r>
              <a:rPr lang="en-IN" sz="800" kern="0" dirty="0" err="1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Ysin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IN" sz="800" kern="0" dirty="0" err="1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ωt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)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rgbClr val="0E00FF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function </a:t>
            </a: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dzdt2 = myODE4(t, z)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Define the parameters for the second equation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m2 = 85;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Mass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c2 = 250;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Damping coefficient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k2 = 25000;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Spring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omega2 = 3.14;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Frequency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Y2 = 1;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Amplitude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 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Define the second differential equation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dzdt2 = [z(2); (m2 * (omega2^2) * Y2 * sin(omega2 * t) - c2 * z(2) - k2 * z(1)) / m2];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rgbClr val="0E00FF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end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 </a:t>
            </a: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Define the parameters for the first equation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m1 = 85;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Mass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c1 = 250;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Damping coefficient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k1 = 25000;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Spring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k2 = 13600;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Another spring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omega1 = 3.14;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Frequency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Y1 = 1;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Amplitude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l1 = 0.23;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l2 = 0.17;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07000"/>
              </a:lnSpc>
              <a:spcAft>
                <a:spcPts val="560"/>
              </a:spcAft>
            </a:pPr>
            <a:r>
              <a:rPr lang="en-IN" sz="800" kern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   l3 = 0.14; </a:t>
            </a:r>
            <a:r>
              <a:rPr lang="en-IN" sz="800" kern="0" dirty="0">
                <a:solidFill>
                  <a:srgbClr val="008013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% Constant</a:t>
            </a:r>
            <a:endParaRPr lang="en-IN" sz="800" kern="1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04919189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2275</Words>
  <Application>Microsoft Office PowerPoint</Application>
  <PresentationFormat>Widescreen</PresentationFormat>
  <Paragraphs>231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Cambria Math</vt:lpstr>
      <vt:lpstr>CambriaMath</vt:lpstr>
      <vt:lpstr>Consolas</vt:lpstr>
      <vt:lpstr>Menlo</vt:lpstr>
      <vt:lpstr>Raleway</vt:lpstr>
      <vt:lpstr>Söhne</vt:lpstr>
      <vt:lpstr>Source Sans Pro</vt:lpstr>
      <vt:lpstr>Times New Roman</vt:lpstr>
      <vt:lpstr>TimesNewRoman</vt:lpstr>
      <vt:lpstr>FunkyShapesDarkVTI</vt:lpstr>
      <vt:lpstr>Engineering a Smoother Ride:</vt:lpstr>
      <vt:lpstr>Problem Statement:</vt:lpstr>
      <vt:lpstr>Problem :</vt:lpstr>
      <vt:lpstr>Moving Towards the Solution:</vt:lpstr>
      <vt:lpstr>Negative Stiffness Mechanism</vt:lpstr>
      <vt:lpstr>Negative Stiffness Structure(NSS) system:</vt:lpstr>
      <vt:lpstr>Calculation</vt:lpstr>
      <vt:lpstr>SS system</vt:lpstr>
      <vt:lpstr>MATLAB code – ode45 </vt:lpstr>
      <vt:lpstr>MATLAB code – ode45 </vt:lpstr>
      <vt:lpstr>MATLAB code – RK4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Simulink Model:</vt:lpstr>
      <vt:lpstr>Results:</vt:lpstr>
      <vt:lpstr>Results:</vt:lpstr>
      <vt:lpstr>Results:</vt:lpstr>
      <vt:lpstr>Conclusion 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a Smoother Ride:</dc:title>
  <dc:creator>Pavan Prudhvi</dc:creator>
  <cp:lastModifiedBy>Pavan Prudhvi</cp:lastModifiedBy>
  <cp:revision>13</cp:revision>
  <dcterms:created xsi:type="dcterms:W3CDTF">2023-11-10T05:02:22Z</dcterms:created>
  <dcterms:modified xsi:type="dcterms:W3CDTF">2023-11-10T10:15:28Z</dcterms:modified>
</cp:coreProperties>
</file>