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de92cf5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de92cf5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de92cf510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de92cf510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dececc6c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dececc6c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df76339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df76339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df76339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df76339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df76339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df76339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dfa2d0a4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dfa2d0a4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dfa2d0a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dfa2d0a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astapi.tiangolo.com/" TargetMode="External"/><Relationship Id="rId4" Type="http://schemas.openxmlformats.org/officeDocument/2006/relationships/hyperlink" Target="https://www.geeksforgeeks.org/python/fastapi-introduction/" TargetMode="External"/><Relationship Id="rId9" Type="http://schemas.openxmlformats.org/officeDocument/2006/relationships/hyperlink" Target="https://github.com/Harshit1234G/ProductsWork/tree/master/assignment_1" TargetMode="External"/><Relationship Id="rId5" Type="http://schemas.openxmlformats.org/officeDocument/2006/relationships/hyperlink" Target="https://www.youtube.com/playlist?list=PLZoTAELRMXVPgsojPOHF9i0u2L83-m9P7" TargetMode="External"/><Relationship Id="rId6" Type="http://schemas.openxmlformats.org/officeDocument/2006/relationships/hyperlink" Target="https://www.youtube.com/watch?v=iWS9ogMPOI0" TargetMode="External"/><Relationship Id="rId7" Type="http://schemas.openxmlformats.org/officeDocument/2006/relationships/hyperlink" Target="mailto:harshitkumawat849@gmail.com" TargetMode="External"/><Relationship Id="rId8" Type="http://schemas.openxmlformats.org/officeDocument/2006/relationships/hyperlink" Target="https://www.linkedin.com/in/harshit-kumawat-8778ba25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450" y="780125"/>
            <a:ext cx="7688100" cy="14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ML Meets the Web:</a:t>
            </a: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latin typeface="Montserrat"/>
                <a:ea typeface="Montserrat"/>
                <a:cs typeface="Montserrat"/>
                <a:sym typeface="Montserrat"/>
              </a:rPr>
              <a:t>ML Model Deployment using FastAPI</a:t>
            </a:r>
            <a:endParaRPr b="0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04250" y="3928800"/>
            <a:ext cx="24000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Harshit Kumawat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804100" y="2882250"/>
            <a:ext cx="3856200" cy="1445025"/>
            <a:chOff x="804100" y="3110850"/>
            <a:chExt cx="3856200" cy="1445025"/>
          </a:xfrm>
        </p:grpSpPr>
        <p:sp>
          <p:nvSpPr>
            <p:cNvPr id="57" name="Google Shape;57;p13"/>
            <p:cNvSpPr/>
            <p:nvPr/>
          </p:nvSpPr>
          <p:spPr>
            <a:xfrm>
              <a:off x="804100" y="3954375"/>
              <a:ext cx="1113000" cy="6015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8" name="Google Shape;58;p13" title="icons8-python-240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0688" y="3110850"/>
              <a:ext cx="719825" cy="71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13"/>
            <p:cNvSpPr/>
            <p:nvPr/>
          </p:nvSpPr>
          <p:spPr>
            <a:xfrm>
              <a:off x="2175700" y="3954375"/>
              <a:ext cx="1113000" cy="6015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FastAPI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31450" y="3170013"/>
              <a:ext cx="601500" cy="60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/>
            <p:nvPr/>
          </p:nvSpPr>
          <p:spPr>
            <a:xfrm>
              <a:off x="1892975" y="3368850"/>
              <a:ext cx="282600" cy="141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334775" y="3368850"/>
              <a:ext cx="282600" cy="1413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547300" y="3954375"/>
              <a:ext cx="1113000" cy="6015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4" name="Google Shape;6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43900" y="3110863"/>
              <a:ext cx="719800" cy="719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3"/>
          <p:cNvSpPr/>
          <p:nvPr/>
        </p:nvSpPr>
        <p:spPr>
          <a:xfrm>
            <a:off x="931450" y="2225225"/>
            <a:ext cx="7272900" cy="75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88250"/>
            <a:ext cx="35082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What is Model Deployment?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389600"/>
            <a:ext cx="32811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Model-to-production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Real-world ML integration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 access of model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with simple input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Deployment Methods: API, cloud, docker, etc.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3895225" y="488250"/>
            <a:ext cx="4726148" cy="4167000"/>
            <a:chOff x="4214050" y="555600"/>
            <a:chExt cx="4726148" cy="4167000"/>
          </a:xfrm>
        </p:grpSpPr>
        <p:sp>
          <p:nvSpPr>
            <p:cNvPr id="73" name="Google Shape;73;p14"/>
            <p:cNvSpPr/>
            <p:nvPr/>
          </p:nvSpPr>
          <p:spPr>
            <a:xfrm>
              <a:off x="4214050" y="555600"/>
              <a:ext cx="4706100" cy="416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14"/>
            <p:cNvGrpSpPr/>
            <p:nvPr/>
          </p:nvGrpSpPr>
          <p:grpSpPr>
            <a:xfrm>
              <a:off x="4234088" y="813500"/>
              <a:ext cx="4706111" cy="3743350"/>
              <a:chOff x="4234088" y="813500"/>
              <a:chExt cx="4706111" cy="3743350"/>
            </a:xfrm>
          </p:grpSpPr>
          <p:pic>
            <p:nvPicPr>
              <p:cNvPr id="75" name="Google Shape;7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873588" y="3472625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" name="Google Shape;76;p14"/>
              <p:cNvSpPr txBox="1"/>
              <p:nvPr/>
            </p:nvSpPr>
            <p:spPr>
              <a:xfrm>
                <a:off x="4259500" y="3941250"/>
                <a:ext cx="1696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Preprocessing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77" name="Google Shape;77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44975" y="3499488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" name="Google Shape;78;p14"/>
              <p:cNvSpPr txBox="1"/>
              <p:nvPr/>
            </p:nvSpPr>
            <p:spPr>
              <a:xfrm>
                <a:off x="5930888" y="3941250"/>
                <a:ext cx="1696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Selection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&amp;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Training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79" name="Google Shape;79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44975" y="1892300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80;p14"/>
              <p:cNvSpPr txBox="1"/>
              <p:nvPr/>
            </p:nvSpPr>
            <p:spPr>
              <a:xfrm>
                <a:off x="6083298" y="1274250"/>
                <a:ext cx="14253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Evaluation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" name="Google Shape;81;p14"/>
              <p:cNvSpPr txBox="1"/>
              <p:nvPr/>
            </p:nvSpPr>
            <p:spPr>
              <a:xfrm>
                <a:off x="4234088" y="1429100"/>
                <a:ext cx="1696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Collection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82" name="Google Shape;82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873600" y="1892300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Google Shape;83;p14"/>
              <p:cNvSpPr/>
              <p:nvPr/>
            </p:nvSpPr>
            <p:spPr>
              <a:xfrm>
                <a:off x="5994400" y="2203775"/>
                <a:ext cx="468600" cy="1369200"/>
              </a:xfrm>
              <a:prstGeom prst="curvedRightArrow">
                <a:avLst>
                  <a:gd fmla="val 25000" name="adj1"/>
                  <a:gd fmla="val 50000" name="adj2"/>
                  <a:gd fmla="val 25000" name="adj3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5626050" y="3694713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rot="-5400000">
                <a:off x="6461738" y="2867817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rot="5400000">
                <a:off x="4790351" y="2854367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87" name="Google Shape;87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898375" y="1892300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" name="Google Shape;88;p14"/>
              <p:cNvSpPr/>
              <p:nvPr/>
            </p:nvSpPr>
            <p:spPr>
              <a:xfrm>
                <a:off x="7138438" y="2064200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rot="5400000">
                <a:off x="7815138" y="2825967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90" name="Google Shape;90;p1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898388" y="3499483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" name="Google Shape;91;p14"/>
              <p:cNvSpPr/>
              <p:nvPr/>
            </p:nvSpPr>
            <p:spPr>
              <a:xfrm flipH="1">
                <a:off x="5045500" y="813500"/>
                <a:ext cx="3300900" cy="468600"/>
              </a:xfrm>
              <a:prstGeom prst="curvedDownArrow">
                <a:avLst>
                  <a:gd fmla="val 25000" name="adj1"/>
                  <a:gd fmla="val 50000" name="adj2"/>
                  <a:gd fmla="val 25000" name="adj3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14"/>
              <p:cNvSpPr txBox="1"/>
              <p:nvPr/>
            </p:nvSpPr>
            <p:spPr>
              <a:xfrm>
                <a:off x="7454898" y="1274250"/>
                <a:ext cx="14853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14"/>
              <p:cNvSpPr txBox="1"/>
              <p:nvPr/>
            </p:nvSpPr>
            <p:spPr>
              <a:xfrm rot="-5400000">
                <a:off x="5076414" y="2714303"/>
                <a:ext cx="1425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Fine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Tuning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" name="Google Shape;94;p14"/>
              <p:cNvSpPr txBox="1"/>
              <p:nvPr/>
            </p:nvSpPr>
            <p:spPr>
              <a:xfrm>
                <a:off x="7499084" y="4048950"/>
                <a:ext cx="1267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End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What is FastAPI &amp; Why Use It?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836025"/>
            <a:ext cx="3999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 documentation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Pydantic-based data validation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Asynchronous support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 to code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Fewer bugs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Easy, short, robust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832400" y="1836025"/>
            <a:ext cx="3999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Drawbacks: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Async complexity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Fewer built-in tools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Smaller ecosystem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Debugging difficulty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51150" y="1140525"/>
            <a:ext cx="8441700" cy="572700"/>
          </a:xfrm>
          <a:prstGeom prst="roundRect">
            <a:avLst>
              <a:gd fmla="val 295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FastAPI is a modern, fast (high-performance), web framework for building APIs with Python based on standard Python type hints.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4475700" y="1906825"/>
            <a:ext cx="0" cy="23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Installation &amp; Key Concepts of FastAPI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351150" y="1170125"/>
            <a:ext cx="82515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Installation: </a:t>
            </a:r>
            <a:r>
              <a:rPr i="1"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fastapi, uvicorn, pydantic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Concepts: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L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Endpoints: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GET, POST, PUT, PATCH, DELETE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L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Response Structure: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JSON responses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L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Request Validation: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Done using Pydantic models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L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ASGI Server: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using Uvicorn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Iris Dataset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of 3 iris species (classes)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0: Setosa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1: Versicolor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2: Virginica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150 instances (50 per class)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features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050" y="864225"/>
            <a:ext cx="4974526" cy="178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050" y="3310675"/>
            <a:ext cx="4974526" cy="781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366150"/>
            <a:ext cx="2096775" cy="7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394400"/>
            <a:ext cx="2808000" cy="5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271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008600"/>
            <a:ext cx="29217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Gini Impurity (of i</a:t>
            </a:r>
            <a:r>
              <a:rPr b="1"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node):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8" title="a4a0ca38-184e-4d5d-b828-dcbf7c1048f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112" y="3061575"/>
            <a:ext cx="3883276" cy="17954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6" name="Google Shape;126;p18"/>
          <p:cNvGrpSpPr/>
          <p:nvPr/>
        </p:nvGrpSpPr>
        <p:grpSpPr>
          <a:xfrm>
            <a:off x="4207875" y="269075"/>
            <a:ext cx="4469750" cy="2721000"/>
            <a:chOff x="4207875" y="269075"/>
            <a:chExt cx="4469750" cy="2721000"/>
          </a:xfrm>
        </p:grpSpPr>
        <p:sp>
          <p:nvSpPr>
            <p:cNvPr id="127" name="Google Shape;127;p18"/>
            <p:cNvSpPr/>
            <p:nvPr/>
          </p:nvSpPr>
          <p:spPr>
            <a:xfrm>
              <a:off x="4207875" y="269075"/>
              <a:ext cx="4469700" cy="272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18" title="f2282025-5300-4a1d-9eae-aaba831f1538.png"/>
            <p:cNvPicPr preferRelativeResize="0"/>
            <p:nvPr/>
          </p:nvPicPr>
          <p:blipFill rotWithShape="1">
            <a:blip r:embed="rId5">
              <a:alphaModFix/>
            </a:blip>
            <a:srcRect b="5141" l="0" r="1048" t="0"/>
            <a:stretch/>
          </p:blipFill>
          <p:spPr>
            <a:xfrm>
              <a:off x="5032900" y="394400"/>
              <a:ext cx="3606325" cy="2535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9" name="Google Shape;129;p18"/>
            <p:cNvCxnSpPr/>
            <p:nvPr/>
          </p:nvCxnSpPr>
          <p:spPr>
            <a:xfrm>
              <a:off x="5566000" y="631525"/>
              <a:ext cx="37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0" name="Google Shape;130;p18"/>
            <p:cNvSpPr txBox="1"/>
            <p:nvPr/>
          </p:nvSpPr>
          <p:spPr>
            <a:xfrm>
              <a:off x="4234300" y="459325"/>
              <a:ext cx="14205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Condition on feature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" name="Google Shape;131;p18"/>
            <p:cNvCxnSpPr/>
            <p:nvPr/>
          </p:nvCxnSpPr>
          <p:spPr>
            <a:xfrm>
              <a:off x="5566000" y="860125"/>
              <a:ext cx="37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" name="Google Shape;132;p18"/>
            <p:cNvSpPr txBox="1"/>
            <p:nvPr/>
          </p:nvSpPr>
          <p:spPr>
            <a:xfrm>
              <a:off x="4572000" y="687925"/>
              <a:ext cx="984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No. of training instances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3" name="Google Shape;133;p18"/>
            <p:cNvCxnSpPr/>
            <p:nvPr/>
          </p:nvCxnSpPr>
          <p:spPr>
            <a:xfrm rot="10797274">
              <a:off x="6937449" y="707893"/>
              <a:ext cx="37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" name="Google Shape;134;p18"/>
            <p:cNvSpPr txBox="1"/>
            <p:nvPr/>
          </p:nvSpPr>
          <p:spPr>
            <a:xfrm>
              <a:off x="7303625" y="535525"/>
              <a:ext cx="13740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Gini Impurity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" name="Google Shape;135;p18"/>
            <p:cNvCxnSpPr/>
            <p:nvPr/>
          </p:nvCxnSpPr>
          <p:spPr>
            <a:xfrm rot="10797274">
              <a:off x="6937449" y="936493"/>
              <a:ext cx="37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18"/>
            <p:cNvSpPr txBox="1"/>
            <p:nvPr/>
          </p:nvSpPr>
          <p:spPr>
            <a:xfrm>
              <a:off x="7303625" y="764125"/>
              <a:ext cx="13740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No. of instances in separate class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6059200" y="287125"/>
              <a:ext cx="8400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Root Node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4459000" y="1201525"/>
              <a:ext cx="573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Leaf 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Node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18"/>
            <p:cNvCxnSpPr>
              <a:stCxn id="138" idx="3"/>
            </p:cNvCxnSpPr>
            <p:nvPr/>
          </p:nvCxnSpPr>
          <p:spPr>
            <a:xfrm>
              <a:off x="5032900" y="1373725"/>
              <a:ext cx="38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4822150" y="1622125"/>
              <a:ext cx="354300" cy="8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1" name="Google Shape;141;p18"/>
            <p:cNvSpPr txBox="1"/>
            <p:nvPr/>
          </p:nvSpPr>
          <p:spPr>
            <a:xfrm>
              <a:off x="7799225" y="1201525"/>
              <a:ext cx="8400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Split 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Node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2" name="Google Shape;142;p18"/>
            <p:cNvCxnSpPr/>
            <p:nvPr/>
          </p:nvCxnSpPr>
          <p:spPr>
            <a:xfrm rot="10800000">
              <a:off x="7379825" y="1373725"/>
              <a:ext cx="38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3" name="Google Shape;143;p18"/>
          <p:cNvGrpSpPr/>
          <p:nvPr/>
        </p:nvGrpSpPr>
        <p:grpSpPr>
          <a:xfrm>
            <a:off x="235500" y="3294875"/>
            <a:ext cx="3883275" cy="1562150"/>
            <a:chOff x="235500" y="2990075"/>
            <a:chExt cx="3883275" cy="1562150"/>
          </a:xfrm>
        </p:grpSpPr>
        <p:pic>
          <p:nvPicPr>
            <p:cNvPr id="144" name="Google Shape;144;p18"/>
            <p:cNvPicPr preferRelativeResize="0"/>
            <p:nvPr/>
          </p:nvPicPr>
          <p:blipFill rotWithShape="1">
            <a:blip r:embed="rId6">
              <a:alphaModFix/>
            </a:blip>
            <a:srcRect b="57233" l="0" r="0" t="0"/>
            <a:stretch/>
          </p:blipFill>
          <p:spPr>
            <a:xfrm>
              <a:off x="311700" y="2990075"/>
              <a:ext cx="3807075" cy="76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 rotWithShape="1">
            <a:blip r:embed="rId6">
              <a:alphaModFix/>
            </a:blip>
            <a:srcRect b="0" l="-1780" r="1779" t="55539"/>
            <a:stretch/>
          </p:blipFill>
          <p:spPr>
            <a:xfrm>
              <a:off x="235500" y="3755975"/>
              <a:ext cx="3807075" cy="796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2913600"/>
            <a:ext cx="15252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example,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2075400"/>
            <a:ext cx="380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Where, P</a:t>
            </a:r>
            <a:r>
              <a:rPr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i, k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k</a:t>
            </a:r>
            <a:r>
              <a:rPr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class in i</a:t>
            </a:r>
            <a:r>
              <a:rPr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node, n is no. of classes</a:t>
            </a:r>
            <a:endParaRPr b="1"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45025"/>
            <a:ext cx="32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CART Algorithm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11700" y="1152475"/>
            <a:ext cx="3999900" cy="23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Classification And Regression Tree Algorithm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to train decision tree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Inference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function (for classification)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825" y="2480900"/>
            <a:ext cx="2001250" cy="3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 b="0" l="0" r="7978" t="0"/>
          <a:stretch/>
        </p:blipFill>
        <p:spPr>
          <a:xfrm>
            <a:off x="2299325" y="2793975"/>
            <a:ext cx="1270425" cy="3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5">
            <a:alphaModFix/>
          </a:blip>
          <a:srcRect b="0" l="0" r="6507" t="0"/>
          <a:stretch/>
        </p:blipFill>
        <p:spPr>
          <a:xfrm>
            <a:off x="572100" y="3531475"/>
            <a:ext cx="3739500" cy="7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9"/>
          <p:cNvGrpSpPr/>
          <p:nvPr/>
        </p:nvGrpSpPr>
        <p:grpSpPr>
          <a:xfrm>
            <a:off x="4446725" y="441625"/>
            <a:ext cx="4434000" cy="3800700"/>
            <a:chOff x="4434050" y="405400"/>
            <a:chExt cx="4434000" cy="3800700"/>
          </a:xfrm>
        </p:grpSpPr>
        <p:sp>
          <p:nvSpPr>
            <p:cNvPr id="158" name="Google Shape;158;p19"/>
            <p:cNvSpPr/>
            <p:nvPr/>
          </p:nvSpPr>
          <p:spPr>
            <a:xfrm>
              <a:off x="4434050" y="405400"/>
              <a:ext cx="4434000" cy="3800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19"/>
            <p:cNvGrpSpPr/>
            <p:nvPr/>
          </p:nvGrpSpPr>
          <p:grpSpPr>
            <a:xfrm>
              <a:off x="4572000" y="445025"/>
              <a:ext cx="4241425" cy="3624725"/>
              <a:chOff x="4572000" y="445025"/>
              <a:chExt cx="4241425" cy="3624725"/>
            </a:xfrm>
          </p:grpSpPr>
          <p:pic>
            <p:nvPicPr>
              <p:cNvPr id="160" name="Google Shape;160;p19" title="9561474c-2249-4778-8b6a-3b82e995a65f.png"/>
              <p:cNvPicPr preferRelativeResize="0"/>
              <p:nvPr/>
            </p:nvPicPr>
            <p:blipFill rotWithShape="1">
              <a:blip r:embed="rId6">
                <a:alphaModFix/>
              </a:blip>
              <a:srcRect b="76503" l="25339" r="49723" t="5728"/>
              <a:stretch/>
            </p:blipFill>
            <p:spPr>
              <a:xfrm>
                <a:off x="4572000" y="521225"/>
                <a:ext cx="106415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1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762850" y="445025"/>
                <a:ext cx="2973224" cy="104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19" title="9561474c-2249-4778-8b6a-3b82e995a65f.png"/>
              <p:cNvPicPr preferRelativeResize="0"/>
              <p:nvPr/>
            </p:nvPicPr>
            <p:blipFill rotWithShape="1">
              <a:blip r:embed="rId6">
                <a:alphaModFix/>
              </a:blip>
              <a:srcRect b="53708" l="14677" r="62198" t="31207"/>
              <a:stretch/>
            </p:blipFill>
            <p:spPr>
              <a:xfrm>
                <a:off x="4572000" y="1862875"/>
                <a:ext cx="986725" cy="486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572000" y="2400125"/>
                <a:ext cx="2052321" cy="486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19" title="9561474c-2249-4778-8b6a-3b82e995a65f.png"/>
              <p:cNvPicPr preferRelativeResize="0"/>
              <p:nvPr/>
            </p:nvPicPr>
            <p:blipFill rotWithShape="1">
              <a:blip r:embed="rId6">
                <a:alphaModFix/>
              </a:blip>
              <a:srcRect b="53709" l="37530" r="37530" t="28522"/>
              <a:stretch/>
            </p:blipFill>
            <p:spPr>
              <a:xfrm>
                <a:off x="6876675" y="1776375"/>
                <a:ext cx="106415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1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624329" y="2401950"/>
                <a:ext cx="2189096" cy="104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572000" y="3682775"/>
                <a:ext cx="3403390" cy="386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772300" y="4700100"/>
            <a:ext cx="3599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FastAPI-Based Model Prediction Flow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" name="Google Shape;172;p20"/>
          <p:cNvGrpSpPr/>
          <p:nvPr/>
        </p:nvGrpSpPr>
        <p:grpSpPr>
          <a:xfrm>
            <a:off x="283650" y="265050"/>
            <a:ext cx="8576700" cy="4308600"/>
            <a:chOff x="283650" y="265050"/>
            <a:chExt cx="8576700" cy="4308600"/>
          </a:xfrm>
        </p:grpSpPr>
        <p:grpSp>
          <p:nvGrpSpPr>
            <p:cNvPr id="173" name="Google Shape;173;p20"/>
            <p:cNvGrpSpPr/>
            <p:nvPr/>
          </p:nvGrpSpPr>
          <p:grpSpPr>
            <a:xfrm>
              <a:off x="283650" y="265050"/>
              <a:ext cx="8576700" cy="4308600"/>
              <a:chOff x="283650" y="417450"/>
              <a:chExt cx="8576700" cy="4308600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283650" y="417450"/>
                <a:ext cx="8576700" cy="43086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" name="Google Shape;175;p20"/>
              <p:cNvCxnSpPr/>
              <p:nvPr/>
            </p:nvCxnSpPr>
            <p:spPr>
              <a:xfrm>
                <a:off x="1852875" y="10440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6" name="Google Shape;176;p20"/>
              <p:cNvSpPr/>
              <p:nvPr/>
            </p:nvSpPr>
            <p:spPr>
              <a:xfrm>
                <a:off x="409025" y="695600"/>
                <a:ext cx="13935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POST /predict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Request Sent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2409925" y="695600"/>
                <a:ext cx="1812000" cy="3486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Request Received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2409850" y="1050325"/>
                <a:ext cx="1812000" cy="13980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{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 "sepal_length": 5.1,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 "sepal_width": 3.9,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 "petal_length": 1.2,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 "petal_width": 0.2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}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79" name="Google Shape;179;p20"/>
              <p:cNvCxnSpPr/>
              <p:nvPr/>
            </p:nvCxnSpPr>
            <p:spPr>
              <a:xfrm>
                <a:off x="4303950" y="10440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0" name="Google Shape;180;p20"/>
              <p:cNvCxnSpPr/>
              <p:nvPr/>
            </p:nvCxnSpPr>
            <p:spPr>
              <a:xfrm>
                <a:off x="6954675" y="1044050"/>
                <a:ext cx="47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1" name="Google Shape;181;p20"/>
              <p:cNvSpPr/>
              <p:nvPr/>
            </p:nvSpPr>
            <p:spPr>
              <a:xfrm>
                <a:off x="7504275" y="695600"/>
                <a:ext cx="10680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Error: 422 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7012263" y="652400"/>
                <a:ext cx="282600" cy="282600"/>
              </a:xfrm>
              <a:prstGeom prst="mathMultiply">
                <a:avLst>
                  <a:gd fmla="val 23520" name="adj1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3" name="Google Shape;183;p20"/>
              <p:cNvCxnSpPr>
                <a:endCxn id="184" idx="0"/>
              </p:cNvCxnSpPr>
              <p:nvPr/>
            </p:nvCxnSpPr>
            <p:spPr>
              <a:xfrm>
                <a:off x="5872338" y="1641650"/>
                <a:ext cx="0" cy="632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5" name="Google Shape;185;p20"/>
              <p:cNvSpPr/>
              <p:nvPr/>
            </p:nvSpPr>
            <p:spPr>
              <a:xfrm>
                <a:off x="4844838" y="521450"/>
                <a:ext cx="2055000" cy="1045200"/>
              </a:xfrm>
              <a:prstGeom prst="diamond">
                <a:avLst/>
              </a:prstGeom>
              <a:solidFill>
                <a:srgbClr val="E69138"/>
              </a:solidFill>
              <a:ln cap="flat" cmpd="sng" w="28575">
                <a:solidFill>
                  <a:srgbClr val="783F0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Pydantic Validation</a:t>
                </a: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4844838" y="2274050"/>
                <a:ext cx="2055000" cy="1045200"/>
              </a:xfrm>
              <a:prstGeom prst="diamond">
                <a:avLst/>
              </a:prstGeom>
              <a:solidFill>
                <a:srgbClr val="E69138"/>
              </a:solidFill>
              <a:ln cap="flat" cmpd="sng" w="28575">
                <a:solidFill>
                  <a:srgbClr val="783F0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Loaded?</a:t>
                </a:r>
                <a:endParaRPr/>
              </a:p>
            </p:txBody>
          </p:sp>
          <p:cxnSp>
            <p:nvCxnSpPr>
              <p:cNvPr id="186" name="Google Shape;186;p20"/>
              <p:cNvCxnSpPr/>
              <p:nvPr/>
            </p:nvCxnSpPr>
            <p:spPr>
              <a:xfrm>
                <a:off x="6954675" y="2796650"/>
                <a:ext cx="47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7" name="Google Shape;187;p20"/>
              <p:cNvSpPr/>
              <p:nvPr/>
            </p:nvSpPr>
            <p:spPr>
              <a:xfrm>
                <a:off x="7504275" y="2448200"/>
                <a:ext cx="10680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Error: 500 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7012263" y="2405000"/>
                <a:ext cx="282600" cy="282600"/>
              </a:xfrm>
              <a:prstGeom prst="mathMultiply">
                <a:avLst>
                  <a:gd fmla="val 23520" name="adj1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9" name="Google Shape;189;p20"/>
              <p:cNvCxnSpPr/>
              <p:nvPr/>
            </p:nvCxnSpPr>
            <p:spPr>
              <a:xfrm rot="10800000">
                <a:off x="4303950" y="27966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0" name="Google Shape;190;p20"/>
              <p:cNvSpPr/>
              <p:nvPr/>
            </p:nvSpPr>
            <p:spPr>
              <a:xfrm>
                <a:off x="2428925" y="2600600"/>
                <a:ext cx="1812000" cy="3486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JSON into 2D list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739800" y="3417050"/>
                <a:ext cx="1208700" cy="1045200"/>
              </a:xfrm>
              <a:prstGeom prst="diamond">
                <a:avLst/>
              </a:prstGeom>
              <a:solidFill>
                <a:srgbClr val="E69138"/>
              </a:solidFill>
              <a:ln cap="flat" cmpd="sng" w="28575">
                <a:solidFill>
                  <a:srgbClr val="783F0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Error?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810150" y="2233250"/>
                <a:ext cx="10680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Error: 400 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93" name="Google Shape;193;p20"/>
              <p:cNvCxnSpPr/>
              <p:nvPr/>
            </p:nvCxnSpPr>
            <p:spPr>
              <a:xfrm rot="-5400000">
                <a:off x="1107450" y="3173600"/>
                <a:ext cx="47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4" name="Google Shape;194;p20"/>
              <p:cNvCxnSpPr/>
              <p:nvPr/>
            </p:nvCxnSpPr>
            <p:spPr>
              <a:xfrm rot="10800000">
                <a:off x="1948500" y="39396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5" name="Google Shape;195;p20"/>
              <p:cNvCxnSpPr/>
              <p:nvPr/>
            </p:nvCxnSpPr>
            <p:spPr>
              <a:xfrm>
                <a:off x="3315838" y="2976000"/>
                <a:ext cx="0" cy="632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6" name="Google Shape;196;p20"/>
              <p:cNvSpPr/>
              <p:nvPr/>
            </p:nvSpPr>
            <p:spPr>
              <a:xfrm>
                <a:off x="2545300" y="3635200"/>
                <a:ext cx="15411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 Class &amp; Probabilities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4683200" y="3635200"/>
                <a:ext cx="13935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index to class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98" name="Google Shape;198;p20"/>
              <p:cNvCxnSpPr/>
              <p:nvPr/>
            </p:nvCxnSpPr>
            <p:spPr>
              <a:xfrm>
                <a:off x="4131450" y="39836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9" name="Google Shape;199;p20"/>
              <p:cNvCxnSpPr/>
              <p:nvPr/>
            </p:nvCxnSpPr>
            <p:spPr>
              <a:xfrm>
                <a:off x="6112650" y="39836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0" name="Google Shape;200;p20"/>
              <p:cNvSpPr/>
              <p:nvPr/>
            </p:nvSpPr>
            <p:spPr>
              <a:xfrm>
                <a:off x="6660175" y="3255050"/>
                <a:ext cx="2055000" cy="3486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Return Prediction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6660100" y="3609775"/>
                <a:ext cx="2055000" cy="97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{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“</a:t>
                </a: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prediction”:</a:t>
                </a: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“Setosa”,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“</a:t>
                </a: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probas”:</a:t>
                </a: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[1, 0, 0]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}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202" name="Google Shape;20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62650" y="1639425"/>
              <a:ext cx="329400" cy="32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7300" y="2254650"/>
              <a:ext cx="329400" cy="32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1125" y="2919700"/>
              <a:ext cx="329400" cy="329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4294967295" type="ctrTitle"/>
          </p:nvPr>
        </p:nvSpPr>
        <p:spPr>
          <a:xfrm>
            <a:off x="729450" y="475325"/>
            <a:ext cx="76881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Thank you for your time and consideration. I hope this walkthrough clearly explained the model deployment process using FastAPI.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0" name="Google Shape;210;p21"/>
          <p:cNvGrpSpPr/>
          <p:nvPr/>
        </p:nvGrpSpPr>
        <p:grpSpPr>
          <a:xfrm>
            <a:off x="422400" y="1920417"/>
            <a:ext cx="2660400" cy="2564342"/>
            <a:chOff x="823475" y="2047475"/>
            <a:chExt cx="2660400" cy="2424222"/>
          </a:xfrm>
        </p:grpSpPr>
        <p:sp>
          <p:nvSpPr>
            <p:cNvPr id="211" name="Google Shape;211;p21"/>
            <p:cNvSpPr/>
            <p:nvPr/>
          </p:nvSpPr>
          <p:spPr>
            <a:xfrm>
              <a:off x="823475" y="2317997"/>
              <a:ext cx="2660400" cy="2153700"/>
            </a:xfrm>
            <a:prstGeom prst="roundRect">
              <a:avLst>
                <a:gd fmla="val 8235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Internship Assignment by: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TheProductWorks.in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Learning Resources: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FastAPI Documentation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GeeksForGeeks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FastAPI Deployment Tutorials Playlist - Krish Naik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6"/>
                </a:rPr>
                <a:t>Python FastAPI Tutorial: Build a REST API in 15 Minutes - pixegami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152725" y="2047475"/>
              <a:ext cx="2001900" cy="544800"/>
            </a:xfrm>
            <a:prstGeom prst="roundRect">
              <a:avLst>
                <a:gd fmla="val 50000" name="adj"/>
              </a:avLst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Acknowledgements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1"/>
          <p:cNvGrpSpPr/>
          <p:nvPr/>
        </p:nvGrpSpPr>
        <p:grpSpPr>
          <a:xfrm>
            <a:off x="3241800" y="1920417"/>
            <a:ext cx="2660400" cy="2564342"/>
            <a:chOff x="823475" y="2047475"/>
            <a:chExt cx="2660400" cy="2424222"/>
          </a:xfrm>
        </p:grpSpPr>
        <p:sp>
          <p:nvSpPr>
            <p:cNvPr id="214" name="Google Shape;214;p21"/>
            <p:cNvSpPr/>
            <p:nvPr/>
          </p:nvSpPr>
          <p:spPr>
            <a:xfrm>
              <a:off x="823475" y="2317997"/>
              <a:ext cx="2660400" cy="2153700"/>
            </a:xfrm>
            <a:prstGeom prst="roundRect">
              <a:avLst>
                <a:gd fmla="val 8235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Python, FastAPI and other icons for the diagrams are taken from Icons8.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Dataset: UCI Machine Learning Repository - Iris Dataset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152725" y="2047475"/>
              <a:ext cx="2001900" cy="544800"/>
            </a:xfrm>
            <a:prstGeom prst="roundRect">
              <a:avLst>
                <a:gd fmla="val 50000" name="adj"/>
              </a:avLst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Attributions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6061200" y="1920417"/>
            <a:ext cx="2660400" cy="2564342"/>
            <a:chOff x="823475" y="2047475"/>
            <a:chExt cx="2660400" cy="2424222"/>
          </a:xfrm>
        </p:grpSpPr>
        <p:sp>
          <p:nvSpPr>
            <p:cNvPr id="217" name="Google Shape;217;p21"/>
            <p:cNvSpPr/>
            <p:nvPr/>
          </p:nvSpPr>
          <p:spPr>
            <a:xfrm>
              <a:off x="823475" y="2317997"/>
              <a:ext cx="2660400" cy="2153700"/>
            </a:xfrm>
            <a:prstGeom prst="roundRect">
              <a:avLst>
                <a:gd fmla="val 8235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Name: </a:t>
              </a: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Harshit Kumawat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Email:</a:t>
              </a: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7"/>
                </a:rPr>
                <a:t>harshitkumawat849@gmail.com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LinkedIn:</a:t>
              </a: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https://www.linkedin.com/in/harshit-kumawat-8778ba259/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9"/>
                </a:rPr>
                <a:t>Project Repository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152725" y="2047475"/>
              <a:ext cx="2001900" cy="544800"/>
            </a:xfrm>
            <a:prstGeom prst="roundRect">
              <a:avLst>
                <a:gd fmla="val 50000" name="adj"/>
              </a:avLst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Contact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