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8288000" cy="10287000"/>
  <p:notesSz cx="6858000" cy="9144000"/>
  <p:embeddedFontLst>
    <p:embeddedFont>
      <p:font typeface="Canva Sans" panose="020B0604020202020204" charset="0"/>
      <p:regular r:id="rId31"/>
    </p:embeddedFont>
    <p:embeddedFont>
      <p:font typeface="Canva Sans Bold" panose="020B0604020202020204" charset="0"/>
      <p:regular r:id="rId32"/>
    </p:embeddedFont>
    <p:embeddedFont>
      <p:font typeface="DM Sans" pitchFamily="2" charset="0"/>
      <p:regular r:id="rId33"/>
    </p:embeddedFont>
    <p:embeddedFont>
      <p:font typeface="DM Sans Bold"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3" d="100"/>
          <a:sy n="63" d="100"/>
        </p:scale>
        <p:origin x="12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31" Type="http://schemas.openxmlformats.org/officeDocument/2006/relationships/hyperlink" Target="https://hello.iitk.ac.in/ee675sem22324/" TargetMode="External"/><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31" Type="http://schemas.openxmlformats.org/officeDocument/2006/relationships/image" Target="../media/image35.sv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1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16.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19" Type="http://schemas.openxmlformats.org/officeDocument/2006/relationships/image" Target="../media/image36.pn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17.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19" Type="http://schemas.openxmlformats.org/officeDocument/2006/relationships/image" Target="../media/image37.pn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1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hyperlink" Target="https://ieeexplore.ieee.org/document/10092874" TargetMode="Externa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3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hyperlink" Target="https://youtu.be/sDtvw6kunVA" TargetMode="Externa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43.png"/><Relationship Id="rId7" Type="http://schemas.openxmlformats.org/officeDocument/2006/relationships/image" Target="../media/image10.png"/><Relationship Id="rId12" Type="http://schemas.openxmlformats.org/officeDocument/2006/relationships/image" Target="../media/image21.svg"/><Relationship Id="rId17" Type="http://schemas.openxmlformats.org/officeDocument/2006/relationships/image" Target="../media/image47.png"/><Relationship Id="rId2" Type="http://schemas.openxmlformats.org/officeDocument/2006/relationships/image" Target="../media/image1.png"/><Relationship Id="rId16"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5" Type="http://schemas.openxmlformats.org/officeDocument/2006/relationships/image" Target="../media/image45.png"/><Relationship Id="rId10" Type="http://schemas.openxmlformats.org/officeDocument/2006/relationships/image" Target="../media/image15.svg"/><Relationship Id="rId4" Type="http://schemas.openxmlformats.org/officeDocument/2006/relationships/image" Target="../media/image44.svg"/><Relationship Id="rId9" Type="http://schemas.openxmlformats.org/officeDocument/2006/relationships/image" Target="../media/image14.png"/><Relationship Id="rId14" Type="http://schemas.openxmlformats.org/officeDocument/2006/relationships/image" Target="../media/image27.svg"/></Relationships>
</file>

<file path=ppt/slides/_rels/slide2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hyperlink" Target="https://faculty.cc.gatech.edu/~vigoda/RandAlgs/MIS.pdf" TargetMode="Externa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9.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50.png"/></Relationships>
</file>

<file path=ppt/slides/_rels/slide2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www.marl-book.com/download/marl-book.pdf" TargetMode="Externa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2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30.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19" Type="http://schemas.openxmlformats.org/officeDocument/2006/relationships/hyperlink" Target="https://proceedings.mlr.press/v119/ahn20a/ahn20a.pdf" TargetMode="External"/><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791377" y="1535654"/>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164164" y="8880805"/>
            <a:ext cx="4602314" cy="3618569"/>
          </a:xfrm>
          <a:custGeom>
            <a:avLst/>
            <a:gdLst/>
            <a:ahLst/>
            <a:cxnLst/>
            <a:rect l="l" t="t" r="r" b="b"/>
            <a:pathLst>
              <a:path w="4602314" h="3618569">
                <a:moveTo>
                  <a:pt x="0" y="0"/>
                </a:moveTo>
                <a:lnTo>
                  <a:pt x="4602313" y="0"/>
                </a:lnTo>
                <a:lnTo>
                  <a:pt x="4602313" y="3618569"/>
                </a:lnTo>
                <a:lnTo>
                  <a:pt x="0" y="361856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1720266" y="3139503"/>
            <a:ext cx="14740544" cy="1717020"/>
          </a:xfrm>
          <a:prstGeom prst="rect">
            <a:avLst/>
          </a:prstGeom>
        </p:spPr>
        <p:txBody>
          <a:bodyPr lIns="0" tIns="0" rIns="0" bIns="0" rtlCol="0" anchor="t">
            <a:spAutoFit/>
          </a:bodyPr>
          <a:lstStyle/>
          <a:p>
            <a:pPr algn="ctr">
              <a:lnSpc>
                <a:spcPts val="6579"/>
              </a:lnSpc>
            </a:pPr>
            <a:r>
              <a:rPr lang="en-US" sz="6999">
                <a:solidFill>
                  <a:srgbClr val="000000"/>
                </a:solidFill>
                <a:latin typeface="DM Sans Bold"/>
              </a:rPr>
              <a:t>Optimization on Graphs using Decentralized/Distributed RL</a:t>
            </a:r>
          </a:p>
        </p:txBody>
      </p:sp>
      <p:sp>
        <p:nvSpPr>
          <p:cNvPr id="18" name="TextBox 18"/>
          <p:cNvSpPr txBox="1"/>
          <p:nvPr/>
        </p:nvSpPr>
        <p:spPr>
          <a:xfrm>
            <a:off x="9672067" y="7047558"/>
            <a:ext cx="8459795" cy="1570531"/>
          </a:xfrm>
          <a:prstGeom prst="rect">
            <a:avLst/>
          </a:prstGeom>
        </p:spPr>
        <p:txBody>
          <a:bodyPr lIns="0" tIns="0" rIns="0" bIns="0" rtlCol="0" anchor="t">
            <a:spAutoFit/>
          </a:bodyPr>
          <a:lstStyle/>
          <a:p>
            <a:pPr algn="ctr">
              <a:lnSpc>
                <a:spcPts val="4081"/>
              </a:lnSpc>
            </a:pPr>
            <a:r>
              <a:rPr lang="en-US" sz="4081" spc="-81">
                <a:solidFill>
                  <a:srgbClr val="000000"/>
                </a:solidFill>
                <a:latin typeface="DM Sans"/>
              </a:rPr>
              <a:t> Shivam Gupta - 210980</a:t>
            </a:r>
          </a:p>
          <a:p>
            <a:pPr algn="ctr">
              <a:lnSpc>
                <a:spcPts val="4081"/>
              </a:lnSpc>
            </a:pPr>
            <a:r>
              <a:rPr lang="en-US" sz="4081" spc="-81">
                <a:solidFill>
                  <a:srgbClr val="000000"/>
                </a:solidFill>
                <a:latin typeface="DM Sans"/>
              </a:rPr>
              <a:t>Monkesh Singh - 210631</a:t>
            </a:r>
          </a:p>
          <a:p>
            <a:pPr algn="ctr">
              <a:lnSpc>
                <a:spcPts val="4081"/>
              </a:lnSpc>
            </a:pPr>
            <a:r>
              <a:rPr lang="en-US" sz="4081" spc="-81">
                <a:solidFill>
                  <a:srgbClr val="000000"/>
                </a:solidFill>
                <a:latin typeface="DM Sans"/>
              </a:rPr>
              <a:t>Harshit Gupta - 210422</a:t>
            </a:r>
          </a:p>
        </p:txBody>
      </p:sp>
      <p:sp>
        <p:nvSpPr>
          <p:cNvPr id="19" name="Freeform 19"/>
          <p:cNvSpPr/>
          <p:nvPr/>
        </p:nvSpPr>
        <p:spPr>
          <a:xfrm>
            <a:off x="1280812" y="2371030"/>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 name="TextBox 20"/>
          <p:cNvSpPr txBox="1"/>
          <p:nvPr/>
        </p:nvSpPr>
        <p:spPr>
          <a:xfrm>
            <a:off x="4696247" y="2196528"/>
            <a:ext cx="8895506" cy="590550"/>
          </a:xfrm>
          <a:prstGeom prst="rect">
            <a:avLst/>
          </a:prstGeom>
        </p:spPr>
        <p:txBody>
          <a:bodyPr lIns="0" tIns="0" rIns="0" bIns="0" rtlCol="0" anchor="t">
            <a:spAutoFit/>
          </a:bodyPr>
          <a:lstStyle/>
          <a:p>
            <a:pPr algn="ctr">
              <a:lnSpc>
                <a:spcPts val="4499"/>
              </a:lnSpc>
            </a:pPr>
            <a:r>
              <a:rPr lang="en-US" sz="4499" spc="-89">
                <a:solidFill>
                  <a:srgbClr val="000000"/>
                </a:solidFill>
                <a:latin typeface="DM Sans"/>
              </a:rPr>
              <a:t>EE675 Project Report</a:t>
            </a:r>
          </a:p>
        </p:txBody>
      </p:sp>
      <p:sp>
        <p:nvSpPr>
          <p:cNvPr id="21" name="TextBox 21"/>
          <p:cNvSpPr txBox="1"/>
          <p:nvPr/>
        </p:nvSpPr>
        <p:spPr>
          <a:xfrm>
            <a:off x="4006540" y="5118889"/>
            <a:ext cx="10274920"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a:rPr>
              <a:t>Instructor: </a:t>
            </a:r>
            <a:r>
              <a:rPr lang="en-US" sz="4381" spc="-87">
                <a:solidFill>
                  <a:srgbClr val="000000"/>
                </a:solidFill>
                <a:latin typeface="DM Sans"/>
                <a:hlinkClick r:id="rId31" tooltip="https://hello.iitk.ac.in/ee675sem22324/"/>
              </a:rPr>
              <a:t>Dr. Subrahmanya Peruru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0242051" y="1399948"/>
            <a:ext cx="6381215" cy="3267302"/>
          </a:xfrm>
          <a:custGeom>
            <a:avLst/>
            <a:gdLst/>
            <a:ahLst/>
            <a:cxnLst/>
            <a:rect l="l" t="t" r="r" b="b"/>
            <a:pathLst>
              <a:path w="6381215" h="3267302">
                <a:moveTo>
                  <a:pt x="0" y="0"/>
                </a:moveTo>
                <a:lnTo>
                  <a:pt x="6381215" y="0"/>
                </a:lnTo>
                <a:lnTo>
                  <a:pt x="6381215" y="3267302"/>
                </a:lnTo>
                <a:lnTo>
                  <a:pt x="0" y="3267302"/>
                </a:lnTo>
                <a:lnTo>
                  <a:pt x="0" y="0"/>
                </a:lnTo>
                <a:close/>
              </a:path>
            </a:pathLst>
          </a:custGeom>
          <a:blipFill>
            <a:blip r:embed="rId29"/>
            <a:stretch>
              <a:fillRect t="-917" b="-917"/>
            </a:stretch>
          </a:blipFill>
        </p:spPr>
      </p:sp>
      <p:sp>
        <p:nvSpPr>
          <p:cNvPr id="17" name="TextBox 17"/>
          <p:cNvSpPr txBox="1"/>
          <p:nvPr/>
        </p:nvSpPr>
        <p:spPr>
          <a:xfrm>
            <a:off x="1686576" y="2523430"/>
            <a:ext cx="5488604" cy="909320"/>
          </a:xfrm>
          <a:prstGeom prst="rect">
            <a:avLst/>
          </a:prstGeom>
        </p:spPr>
        <p:txBody>
          <a:bodyPr lIns="0" tIns="0" rIns="0" bIns="0" rtlCol="0" anchor="t">
            <a:spAutoFit/>
          </a:bodyPr>
          <a:lstStyle/>
          <a:p>
            <a:pPr>
              <a:lnSpc>
                <a:spcPts val="6789"/>
              </a:lnSpc>
            </a:pPr>
            <a:r>
              <a:rPr lang="en-US" sz="6999">
                <a:solidFill>
                  <a:srgbClr val="000000"/>
                </a:solidFill>
                <a:latin typeface="DM Sans Bold"/>
              </a:rPr>
              <a:t>3. Transition</a:t>
            </a:r>
          </a:p>
        </p:txBody>
      </p:sp>
      <p:sp>
        <p:nvSpPr>
          <p:cNvPr id="18" name="TextBox 18"/>
          <p:cNvSpPr txBox="1"/>
          <p:nvPr/>
        </p:nvSpPr>
        <p:spPr>
          <a:xfrm>
            <a:off x="1675655" y="3957463"/>
            <a:ext cx="14936690" cy="4497705"/>
          </a:xfrm>
          <a:prstGeom prst="rect">
            <a:avLst/>
          </a:prstGeom>
        </p:spPr>
        <p:txBody>
          <a:bodyPr lIns="0" tIns="0" rIns="0" bIns="0" rtlCol="0" anchor="t">
            <a:spAutoFit/>
          </a:bodyPr>
          <a:lstStyle/>
          <a:p>
            <a:pPr>
              <a:lnSpc>
                <a:spcPts val="3239"/>
              </a:lnSpc>
            </a:pPr>
            <a:r>
              <a:rPr lang="en-US" sz="2399" spc="143">
                <a:solidFill>
                  <a:srgbClr val="000000"/>
                </a:solidFill>
                <a:latin typeface="DM Sans"/>
              </a:rPr>
              <a:t>Given two consecutive states s, s 0 and the </a:t>
            </a:r>
          </a:p>
          <a:p>
            <a:pPr>
              <a:lnSpc>
                <a:spcPts val="3239"/>
              </a:lnSpc>
            </a:pPr>
            <a:r>
              <a:rPr lang="en-US" sz="2399" spc="143">
                <a:solidFill>
                  <a:srgbClr val="000000"/>
                </a:solidFill>
                <a:latin typeface="DM Sans"/>
              </a:rPr>
              <a:t>corresponding assignment a∗, the transition </a:t>
            </a:r>
          </a:p>
          <a:p>
            <a:pPr>
              <a:lnSpc>
                <a:spcPts val="3239"/>
              </a:lnSpc>
            </a:pPr>
            <a:r>
              <a:rPr lang="en-US" sz="2399" spc="143">
                <a:solidFill>
                  <a:srgbClr val="000000"/>
                </a:solidFill>
                <a:latin typeface="DM Sans"/>
              </a:rPr>
              <a:t>Pa∗ (s, s 0 ) consists of two deterministic phases: </a:t>
            </a:r>
          </a:p>
          <a:p>
            <a:pPr marL="0" lvl="0" indent="0">
              <a:lnSpc>
                <a:spcPts val="3239"/>
              </a:lnSpc>
              <a:spcBef>
                <a:spcPct val="0"/>
              </a:spcBef>
            </a:pPr>
            <a:r>
              <a:rPr lang="en-US" sz="2399" spc="143">
                <a:solidFill>
                  <a:srgbClr val="000000"/>
                </a:solidFill>
                <a:latin typeface="DM Sans"/>
              </a:rPr>
              <a:t>the update phase and the cleanup phase. The update phase takes account of the assignment a∗ generated by the policy for the corresponding vertices V∗ to result in an intermediate vertex-state sb, i.e., sbi = ai if i ∈ V∗ and sbi = si otherwise. The clean-up phase modifies the intermediate vertex-state vector sb to yield a valid vertexstate vector s 0 , where the included vertices are only adjacent to the excluded vertices. To this end, whenever there exists a pair of included vertices adjacent to each other, they are both mapped back to the deferred vertex-state. Next, the MDP excludes any deferred vertex neighboring with an included </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1686576" y="2523430"/>
            <a:ext cx="8452360" cy="909320"/>
          </a:xfrm>
          <a:prstGeom prst="rect">
            <a:avLst/>
          </a:prstGeom>
        </p:spPr>
        <p:txBody>
          <a:bodyPr lIns="0" tIns="0" rIns="0" bIns="0" rtlCol="0" anchor="t">
            <a:spAutoFit/>
          </a:bodyPr>
          <a:lstStyle/>
          <a:p>
            <a:pPr>
              <a:lnSpc>
                <a:spcPts val="6789"/>
              </a:lnSpc>
            </a:pPr>
            <a:r>
              <a:rPr lang="en-US" sz="6999">
                <a:solidFill>
                  <a:srgbClr val="000000"/>
                </a:solidFill>
                <a:latin typeface="DM Sans Bold"/>
              </a:rPr>
              <a:t>3. Transition (cont.)</a:t>
            </a:r>
          </a:p>
        </p:txBody>
      </p:sp>
      <p:sp>
        <p:nvSpPr>
          <p:cNvPr id="17" name="TextBox 17"/>
          <p:cNvSpPr txBox="1"/>
          <p:nvPr/>
        </p:nvSpPr>
        <p:spPr>
          <a:xfrm>
            <a:off x="1675655" y="3947938"/>
            <a:ext cx="14936690" cy="2514601"/>
          </a:xfrm>
          <a:prstGeom prst="rect">
            <a:avLst/>
          </a:prstGeom>
        </p:spPr>
        <p:txBody>
          <a:bodyPr lIns="0" tIns="0" rIns="0" bIns="0" rtlCol="0" anchor="t">
            <a:spAutoFit/>
          </a:bodyPr>
          <a:lstStyle/>
          <a:p>
            <a:pPr marL="0" lvl="0" indent="0">
              <a:lnSpc>
                <a:spcPts val="4049"/>
              </a:lnSpc>
              <a:spcBef>
                <a:spcPct val="0"/>
              </a:spcBef>
            </a:pPr>
            <a:r>
              <a:rPr lang="en-US" sz="2999" spc="179">
                <a:solidFill>
                  <a:srgbClr val="000000"/>
                </a:solidFill>
                <a:latin typeface="DM Sans"/>
              </a:rPr>
              <a:t>When the MDP makes all the determination, i.e., at termination, one can (optionally) improve the determined solution by applying the 2-improvement local search algorithm (Feo et al., 1994; Andrade et al., 2012); it increases the size of the independent set greedily by removing one vertex and adding two vertices until no modification is possible.</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1686576" y="2523430"/>
            <a:ext cx="8452360" cy="909320"/>
          </a:xfrm>
          <a:prstGeom prst="rect">
            <a:avLst/>
          </a:prstGeom>
        </p:spPr>
        <p:txBody>
          <a:bodyPr lIns="0" tIns="0" rIns="0" bIns="0" rtlCol="0" anchor="t">
            <a:spAutoFit/>
          </a:bodyPr>
          <a:lstStyle/>
          <a:p>
            <a:pPr>
              <a:lnSpc>
                <a:spcPts val="6789"/>
              </a:lnSpc>
            </a:pPr>
            <a:r>
              <a:rPr lang="en-US" sz="6999">
                <a:solidFill>
                  <a:srgbClr val="000000"/>
                </a:solidFill>
                <a:latin typeface="DM Sans Bold"/>
              </a:rPr>
              <a:t>4. Reward</a:t>
            </a:r>
          </a:p>
        </p:txBody>
      </p:sp>
      <p:sp>
        <p:nvSpPr>
          <p:cNvPr id="17" name="TextBox 17"/>
          <p:cNvSpPr txBox="1"/>
          <p:nvPr/>
        </p:nvSpPr>
        <p:spPr>
          <a:xfrm>
            <a:off x="1675655" y="3947938"/>
            <a:ext cx="14936690" cy="3524251"/>
          </a:xfrm>
          <a:prstGeom prst="rect">
            <a:avLst/>
          </a:prstGeom>
        </p:spPr>
        <p:txBody>
          <a:bodyPr lIns="0" tIns="0" rIns="0" bIns="0" rtlCol="0" anchor="t">
            <a:spAutoFit/>
          </a:bodyPr>
          <a:lstStyle/>
          <a:p>
            <a:pPr>
              <a:lnSpc>
                <a:spcPts val="4049"/>
              </a:lnSpc>
            </a:pPr>
            <a:r>
              <a:rPr lang="en-US" sz="2999" spc="179">
                <a:solidFill>
                  <a:srgbClr val="000000"/>
                </a:solidFill>
                <a:latin typeface="DM Sans"/>
              </a:rPr>
              <a:t> Finally, we define the cardinality reward R(s, s 0 ) as the increase in cardinality of included vertices. To be specific, we define it as R(s, s 0 ) = P i∈V∗\V0 ∗ s 0 i , where V∗ and V 0 ∗ are the set of vertices with deferred vertex-state with respect to s and s 0 , respectively. By doing so, the overall reward of the MDP corresponds to the cardinality of the independent set returned by our algorithm. </a:t>
            </a:r>
          </a:p>
          <a:p>
            <a:pPr marL="0" lvl="0" indent="0">
              <a:lnSpc>
                <a:spcPts val="4049"/>
              </a:lnSpc>
              <a:spcBef>
                <a:spcPct val="0"/>
              </a:spcBef>
            </a:pPr>
            <a:endParaRPr lang="en-US" sz="2999" spc="179">
              <a:solidFill>
                <a:srgbClr val="000000"/>
              </a:solidFill>
              <a:latin typeface="DM Sans"/>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0242051" y="3731552"/>
            <a:ext cx="7101585" cy="4010307"/>
          </a:xfrm>
          <a:custGeom>
            <a:avLst/>
            <a:gdLst/>
            <a:ahLst/>
            <a:cxnLst/>
            <a:rect l="l" t="t" r="r" b="b"/>
            <a:pathLst>
              <a:path w="7101585" h="4010307">
                <a:moveTo>
                  <a:pt x="0" y="0"/>
                </a:moveTo>
                <a:lnTo>
                  <a:pt x="7101585" y="0"/>
                </a:lnTo>
                <a:lnTo>
                  <a:pt x="7101585" y="4010307"/>
                </a:lnTo>
                <a:lnTo>
                  <a:pt x="0" y="4010307"/>
                </a:lnTo>
                <a:lnTo>
                  <a:pt x="0" y="0"/>
                </a:lnTo>
                <a:close/>
              </a:path>
            </a:pathLst>
          </a:custGeom>
          <a:blipFill>
            <a:blip r:embed="rId29"/>
            <a:stretch>
              <a:fillRect/>
            </a:stretch>
          </a:blipFill>
        </p:spPr>
      </p:sp>
      <p:sp>
        <p:nvSpPr>
          <p:cNvPr id="17" name="TextBox 17"/>
          <p:cNvSpPr txBox="1"/>
          <p:nvPr/>
        </p:nvSpPr>
        <p:spPr>
          <a:xfrm>
            <a:off x="1686576" y="1658121"/>
            <a:ext cx="14295399" cy="797307"/>
          </a:xfrm>
          <a:prstGeom prst="rect">
            <a:avLst/>
          </a:prstGeom>
        </p:spPr>
        <p:txBody>
          <a:bodyPr lIns="0" tIns="0" rIns="0" bIns="0" rtlCol="0" anchor="t">
            <a:spAutoFit/>
          </a:bodyPr>
          <a:lstStyle/>
          <a:p>
            <a:pPr>
              <a:lnSpc>
                <a:spcPts val="5917"/>
              </a:lnSpc>
            </a:pPr>
            <a:r>
              <a:rPr lang="en-US" sz="6100">
                <a:solidFill>
                  <a:srgbClr val="000000"/>
                </a:solidFill>
                <a:latin typeface="DM Sans Bold"/>
              </a:rPr>
              <a:t>4. Reward (Diversification Reward)</a:t>
            </a:r>
          </a:p>
        </p:txBody>
      </p:sp>
      <p:sp>
        <p:nvSpPr>
          <p:cNvPr id="18" name="TextBox 18"/>
          <p:cNvSpPr txBox="1"/>
          <p:nvPr/>
        </p:nvSpPr>
        <p:spPr>
          <a:xfrm>
            <a:off x="1675655" y="2742489"/>
            <a:ext cx="8148956" cy="6633210"/>
          </a:xfrm>
          <a:prstGeom prst="rect">
            <a:avLst/>
          </a:prstGeom>
        </p:spPr>
        <p:txBody>
          <a:bodyPr lIns="0" tIns="0" rIns="0" bIns="0" rtlCol="0" anchor="t">
            <a:spAutoFit/>
          </a:bodyPr>
          <a:lstStyle/>
          <a:p>
            <a:pPr>
              <a:lnSpc>
                <a:spcPts val="3104"/>
              </a:lnSpc>
            </a:pPr>
            <a:r>
              <a:rPr lang="en-US" sz="2299" spc="137">
                <a:solidFill>
                  <a:srgbClr val="000000"/>
                </a:solidFill>
                <a:latin typeface="DM Sans"/>
              </a:rPr>
              <a:t>We “couple” two copies of MDPs defined on an identical graph G into a new MDP. Then the new MDP is associated with a pair of distinct vertex-state vectors (s, s¯) from the coupled MDPs. Furthermore, the corresponding agents work independently to result in a pair of solutions (x, x¯). Then, we directly reward the deviation between the coupled solutions in terms of `1-norm, i.e., kx − x¯k1. To be specific, the deviation is decomposed into rewards in each iteration of the MDP defined by </a:t>
            </a:r>
          </a:p>
          <a:p>
            <a:pPr>
              <a:lnSpc>
                <a:spcPts val="3104"/>
              </a:lnSpc>
            </a:pPr>
            <a:endParaRPr lang="en-US" sz="2299" spc="137">
              <a:solidFill>
                <a:srgbClr val="000000"/>
              </a:solidFill>
              <a:latin typeface="DM Sans"/>
            </a:endParaRPr>
          </a:p>
          <a:p>
            <a:pPr>
              <a:lnSpc>
                <a:spcPts val="3104"/>
              </a:lnSpc>
            </a:pPr>
            <a:endParaRPr lang="en-US" sz="2299" spc="137">
              <a:solidFill>
                <a:srgbClr val="000000"/>
              </a:solidFill>
              <a:latin typeface="DM Sans"/>
            </a:endParaRPr>
          </a:p>
          <a:p>
            <a:pPr>
              <a:lnSpc>
                <a:spcPts val="3104"/>
              </a:lnSpc>
            </a:pPr>
            <a:endParaRPr lang="en-US" sz="2299" spc="137">
              <a:solidFill>
                <a:srgbClr val="000000"/>
              </a:solidFill>
              <a:latin typeface="DM Sans"/>
            </a:endParaRPr>
          </a:p>
          <a:p>
            <a:pPr>
              <a:lnSpc>
                <a:spcPts val="3104"/>
              </a:lnSpc>
            </a:pPr>
            <a:endParaRPr lang="en-US" sz="2299" spc="137">
              <a:solidFill>
                <a:srgbClr val="000000"/>
              </a:solidFill>
              <a:latin typeface="DM Sans"/>
            </a:endParaRPr>
          </a:p>
          <a:p>
            <a:pPr marL="0" lvl="0" indent="0">
              <a:lnSpc>
                <a:spcPts val="3104"/>
              </a:lnSpc>
              <a:spcBef>
                <a:spcPct val="0"/>
              </a:spcBef>
            </a:pPr>
            <a:r>
              <a:rPr lang="en-US" sz="2299" spc="137">
                <a:solidFill>
                  <a:srgbClr val="000000"/>
                </a:solidFill>
                <a:latin typeface="DM Sans"/>
              </a:rPr>
              <a:t>where Vb = (V∗ \ V0 ∗ ) ∪ (V¯ ∗ \ V¯0 ∗ ) and (s 0 , s¯ 0 ) denotes the next pair of vertex-states in the coupled MDP.</a:t>
            </a:r>
          </a:p>
        </p:txBody>
      </p:sp>
      <p:grpSp>
        <p:nvGrpSpPr>
          <p:cNvPr id="19" name="Group 19"/>
          <p:cNvGrpSpPr/>
          <p:nvPr/>
        </p:nvGrpSpPr>
        <p:grpSpPr>
          <a:xfrm>
            <a:off x="2966541" y="6707429"/>
            <a:ext cx="5390075" cy="1284551"/>
            <a:chOff x="0" y="0"/>
            <a:chExt cx="7186766" cy="1712734"/>
          </a:xfrm>
        </p:grpSpPr>
        <p:sp>
          <p:nvSpPr>
            <p:cNvPr id="20" name="Freeform 20"/>
            <p:cNvSpPr/>
            <p:nvPr/>
          </p:nvSpPr>
          <p:spPr>
            <a:xfrm>
              <a:off x="0" y="0"/>
              <a:ext cx="7186766" cy="1712734"/>
            </a:xfrm>
            <a:custGeom>
              <a:avLst/>
              <a:gdLst/>
              <a:ahLst/>
              <a:cxnLst/>
              <a:rect l="l" t="t" r="r" b="b"/>
              <a:pathLst>
                <a:path w="7186766" h="1712734">
                  <a:moveTo>
                    <a:pt x="0" y="0"/>
                  </a:moveTo>
                  <a:lnTo>
                    <a:pt x="7186766" y="0"/>
                  </a:lnTo>
                  <a:lnTo>
                    <a:pt x="7186766" y="1712734"/>
                  </a:lnTo>
                  <a:lnTo>
                    <a:pt x="0" y="1712734"/>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gr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TextBox 11"/>
          <p:cNvSpPr txBox="1"/>
          <p:nvPr/>
        </p:nvSpPr>
        <p:spPr>
          <a:xfrm>
            <a:off x="3991834" y="1657305"/>
            <a:ext cx="10304331" cy="1177290"/>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Brief Intro to PPO</a:t>
            </a:r>
          </a:p>
        </p:txBody>
      </p:sp>
      <p:sp>
        <p:nvSpPr>
          <p:cNvPr id="12" name="TextBox 12"/>
          <p:cNvSpPr txBox="1"/>
          <p:nvPr/>
        </p:nvSpPr>
        <p:spPr>
          <a:xfrm>
            <a:off x="1028700" y="3101295"/>
            <a:ext cx="16230600" cy="5001639"/>
          </a:xfrm>
          <a:prstGeom prst="rect">
            <a:avLst/>
          </a:prstGeom>
        </p:spPr>
        <p:txBody>
          <a:bodyPr lIns="0" tIns="0" rIns="0" bIns="0" rtlCol="0" anchor="t">
            <a:spAutoFit/>
          </a:bodyPr>
          <a:lstStyle/>
          <a:p>
            <a:pPr marL="474986" lvl="1" indent="-237493">
              <a:lnSpc>
                <a:spcPts val="3982"/>
              </a:lnSpc>
              <a:buFont typeface="Arial"/>
              <a:buChar char="•"/>
            </a:pPr>
            <a:r>
              <a:rPr lang="en-US" sz="2200">
                <a:solidFill>
                  <a:srgbClr val="000000"/>
                </a:solidFill>
                <a:latin typeface="Canva Sans Bold"/>
              </a:rPr>
              <a:t>Policy Gradient Method:</a:t>
            </a:r>
            <a:r>
              <a:rPr lang="en-US" sz="2200">
                <a:solidFill>
                  <a:srgbClr val="000000"/>
                </a:solidFill>
                <a:latin typeface="Canva Sans"/>
              </a:rPr>
              <a:t> PPO belongs to the class of policy gradient methods, which directly optimize the policy function to maximize expected rewards.</a:t>
            </a:r>
          </a:p>
          <a:p>
            <a:pPr marL="474986" lvl="1" indent="-237493">
              <a:lnSpc>
                <a:spcPts val="3982"/>
              </a:lnSpc>
              <a:buFont typeface="Arial"/>
              <a:buChar char="•"/>
            </a:pPr>
            <a:r>
              <a:rPr lang="en-US" sz="2200">
                <a:solidFill>
                  <a:srgbClr val="000000"/>
                </a:solidFill>
                <a:latin typeface="Canva Sans Bold"/>
              </a:rPr>
              <a:t>Gradient Ascent:</a:t>
            </a:r>
            <a:r>
              <a:rPr lang="en-US" sz="2200">
                <a:solidFill>
                  <a:srgbClr val="000000"/>
                </a:solidFill>
                <a:latin typeface="Canva Sans"/>
              </a:rPr>
              <a:t> PPO iteratively updates the policy parameters in the direction that increases the expected return by computing and ascending the gradient of the expected return with respect to the policy parameters.</a:t>
            </a:r>
          </a:p>
          <a:p>
            <a:pPr marL="474986" lvl="1" indent="-237493">
              <a:lnSpc>
                <a:spcPts val="3982"/>
              </a:lnSpc>
              <a:buFont typeface="Arial"/>
              <a:buChar char="•"/>
            </a:pPr>
            <a:r>
              <a:rPr lang="en-US" sz="2200">
                <a:solidFill>
                  <a:srgbClr val="000000"/>
                </a:solidFill>
                <a:latin typeface="Canva Sans Bold"/>
              </a:rPr>
              <a:t>Stochastic Policy:</a:t>
            </a:r>
            <a:r>
              <a:rPr lang="en-US" sz="2200">
                <a:solidFill>
                  <a:srgbClr val="000000"/>
                </a:solidFill>
                <a:latin typeface="Canva Sans"/>
              </a:rPr>
              <a:t> PPO often learns a stochastic policy, meaning it outputs a probability distribution over actions for a given state, allowing for exploration and uncertainty handling.</a:t>
            </a:r>
          </a:p>
          <a:p>
            <a:pPr marL="474986" lvl="1" indent="-237493">
              <a:lnSpc>
                <a:spcPts val="3982"/>
              </a:lnSpc>
              <a:buFont typeface="Arial"/>
              <a:buChar char="•"/>
            </a:pPr>
            <a:r>
              <a:rPr lang="en-US" sz="2200">
                <a:solidFill>
                  <a:srgbClr val="000000"/>
                </a:solidFill>
                <a:latin typeface="Canva Sans Bold"/>
              </a:rPr>
              <a:t>Parameterized Policy: </a:t>
            </a:r>
            <a:r>
              <a:rPr lang="en-US" sz="2200">
                <a:solidFill>
                  <a:srgbClr val="000000"/>
                </a:solidFill>
                <a:latin typeface="Canva Sans"/>
              </a:rPr>
              <a:t>PPO represents the policy function using a parameterized model, such as a neural network, where the parameters are adjusted to improve performance over time.</a:t>
            </a:r>
          </a:p>
          <a:p>
            <a:pPr marL="474986" lvl="1" indent="-237493">
              <a:lnSpc>
                <a:spcPts val="3982"/>
              </a:lnSpc>
              <a:buFont typeface="Arial"/>
              <a:buChar char="•"/>
            </a:pPr>
            <a:r>
              <a:rPr lang="en-US" sz="2200">
                <a:solidFill>
                  <a:srgbClr val="000000"/>
                </a:solidFill>
                <a:latin typeface="Canva Sans Bold"/>
              </a:rPr>
              <a:t>Policy Optimization Objective:</a:t>
            </a:r>
            <a:r>
              <a:rPr lang="en-US" sz="2200">
                <a:solidFill>
                  <a:srgbClr val="000000"/>
                </a:solidFill>
                <a:latin typeface="Canva Sans"/>
              </a:rPr>
              <a:t> PPO maximizes an objective function that encourages the policy to increase the probabilities of actions with higher rewards and decrease the probabilities of actions with lower rewards.</a:t>
            </a: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TextBox 11"/>
          <p:cNvSpPr txBox="1"/>
          <p:nvPr/>
        </p:nvSpPr>
        <p:spPr>
          <a:xfrm>
            <a:off x="3991834" y="1798968"/>
            <a:ext cx="10304331" cy="865389"/>
          </a:xfrm>
          <a:prstGeom prst="rect">
            <a:avLst/>
          </a:prstGeom>
        </p:spPr>
        <p:txBody>
          <a:bodyPr lIns="0" tIns="0" rIns="0" bIns="0" rtlCol="0" anchor="t">
            <a:spAutoFit/>
          </a:bodyPr>
          <a:lstStyle/>
          <a:p>
            <a:pPr marL="0" lvl="1" indent="0" algn="ctr">
              <a:lnSpc>
                <a:spcPts val="6596"/>
              </a:lnSpc>
              <a:spcBef>
                <a:spcPct val="0"/>
              </a:spcBef>
            </a:pPr>
            <a:r>
              <a:rPr lang="en-US" sz="6800">
                <a:solidFill>
                  <a:srgbClr val="000000"/>
                </a:solidFill>
                <a:latin typeface="DM Sans Bold"/>
              </a:rPr>
              <a:t>Brief Intro to PPO (cont.)</a:t>
            </a:r>
          </a:p>
        </p:txBody>
      </p:sp>
      <p:sp>
        <p:nvSpPr>
          <p:cNvPr id="12" name="TextBox 12"/>
          <p:cNvSpPr txBox="1"/>
          <p:nvPr/>
        </p:nvSpPr>
        <p:spPr>
          <a:xfrm>
            <a:off x="1201386" y="3442370"/>
            <a:ext cx="7260301" cy="3910965"/>
          </a:xfrm>
          <a:prstGeom prst="rect">
            <a:avLst/>
          </a:prstGeom>
        </p:spPr>
        <p:txBody>
          <a:bodyPr lIns="0" tIns="0" rIns="0" bIns="0" rtlCol="0" anchor="t">
            <a:spAutoFit/>
          </a:bodyPr>
          <a:lstStyle/>
          <a:p>
            <a:pPr>
              <a:lnSpc>
                <a:spcPts val="4899"/>
              </a:lnSpc>
            </a:pPr>
            <a:r>
              <a:rPr lang="en-US" sz="3499">
                <a:solidFill>
                  <a:srgbClr val="000000"/>
                </a:solidFill>
                <a:latin typeface="Canva Sans Bold"/>
              </a:rPr>
              <a:t>Policy Network</a:t>
            </a:r>
          </a:p>
          <a:p>
            <a:pPr>
              <a:lnSpc>
                <a:spcPts val="2800"/>
              </a:lnSpc>
            </a:pPr>
            <a:endParaRPr lang="en-US" sz="3499">
              <a:solidFill>
                <a:srgbClr val="000000"/>
              </a:solidFill>
              <a:latin typeface="Canva Sans Bold"/>
            </a:endParaRPr>
          </a:p>
          <a:p>
            <a:pPr marL="431807" lvl="1" indent="-215904">
              <a:lnSpc>
                <a:spcPts val="2800"/>
              </a:lnSpc>
              <a:buFont typeface="Arial"/>
              <a:buChar char="•"/>
            </a:pPr>
            <a:r>
              <a:rPr lang="en-US" sz="2000">
                <a:solidFill>
                  <a:srgbClr val="000000"/>
                </a:solidFill>
                <a:latin typeface="Canva Sans"/>
              </a:rPr>
              <a:t>The Policy Network in PPO learns the optimal policy, which is the mapping from states to actions.</a:t>
            </a:r>
          </a:p>
          <a:p>
            <a:pPr marL="431807" lvl="1" indent="-215904">
              <a:lnSpc>
                <a:spcPts val="2800"/>
              </a:lnSpc>
              <a:buFont typeface="Arial"/>
              <a:buChar char="•"/>
            </a:pPr>
            <a:r>
              <a:rPr lang="en-US" sz="2000">
                <a:solidFill>
                  <a:srgbClr val="000000"/>
                </a:solidFill>
                <a:latin typeface="Canva Sans"/>
              </a:rPr>
              <a:t>It takes state observations as input and outputs a probability distribution over possible actions.</a:t>
            </a:r>
          </a:p>
          <a:p>
            <a:pPr marL="431807" lvl="1" indent="-215904">
              <a:lnSpc>
                <a:spcPts val="2800"/>
              </a:lnSpc>
              <a:buFont typeface="Arial"/>
              <a:buChar char="•"/>
            </a:pPr>
            <a:r>
              <a:rPr lang="en-US" sz="2000">
                <a:solidFill>
                  <a:srgbClr val="000000"/>
                </a:solidFill>
                <a:latin typeface="Canva Sans"/>
              </a:rPr>
              <a:t>The Policy Network is updated using policy gradient methods to maximize the expected return, guiding the agent's decision-making process.</a:t>
            </a:r>
          </a:p>
          <a:p>
            <a:pPr>
              <a:lnSpc>
                <a:spcPts val="3920"/>
              </a:lnSpc>
            </a:pPr>
            <a:endParaRPr lang="en-US" sz="2000">
              <a:solidFill>
                <a:srgbClr val="000000"/>
              </a:solidFill>
              <a:latin typeface="Canva Sans"/>
            </a:endParaRPr>
          </a:p>
        </p:txBody>
      </p:sp>
      <p:sp>
        <p:nvSpPr>
          <p:cNvPr id="13" name="TextBox 13"/>
          <p:cNvSpPr txBox="1"/>
          <p:nvPr/>
        </p:nvSpPr>
        <p:spPr>
          <a:xfrm>
            <a:off x="1028700" y="2607207"/>
            <a:ext cx="16230600" cy="514349"/>
          </a:xfrm>
          <a:prstGeom prst="rect">
            <a:avLst/>
          </a:prstGeom>
        </p:spPr>
        <p:txBody>
          <a:bodyPr lIns="0" tIns="0" rIns="0" bIns="0" rtlCol="0" anchor="t">
            <a:spAutoFit/>
          </a:bodyPr>
          <a:lstStyle/>
          <a:p>
            <a:pPr algn="ctr">
              <a:lnSpc>
                <a:spcPts val="4200"/>
              </a:lnSpc>
            </a:pPr>
            <a:r>
              <a:rPr lang="en-US" sz="3000">
                <a:solidFill>
                  <a:srgbClr val="000000"/>
                </a:solidFill>
                <a:latin typeface="Canva Sans"/>
              </a:rPr>
              <a:t>PPO consists of two networks</a:t>
            </a:r>
          </a:p>
        </p:txBody>
      </p:sp>
      <p:sp>
        <p:nvSpPr>
          <p:cNvPr id="14" name="TextBox 14"/>
          <p:cNvSpPr txBox="1"/>
          <p:nvPr/>
        </p:nvSpPr>
        <p:spPr>
          <a:xfrm>
            <a:off x="9826313" y="3442370"/>
            <a:ext cx="7260301" cy="4298950"/>
          </a:xfrm>
          <a:prstGeom prst="rect">
            <a:avLst/>
          </a:prstGeom>
        </p:spPr>
        <p:txBody>
          <a:bodyPr lIns="0" tIns="0" rIns="0" bIns="0" rtlCol="0" anchor="t">
            <a:spAutoFit/>
          </a:bodyPr>
          <a:lstStyle/>
          <a:p>
            <a:pPr>
              <a:lnSpc>
                <a:spcPts val="4899"/>
              </a:lnSpc>
            </a:pPr>
            <a:r>
              <a:rPr lang="en-US" sz="3499">
                <a:solidFill>
                  <a:srgbClr val="000000"/>
                </a:solidFill>
                <a:latin typeface="Canva Sans Bold"/>
              </a:rPr>
              <a:t>Value Network</a:t>
            </a:r>
          </a:p>
          <a:p>
            <a:pPr>
              <a:lnSpc>
                <a:spcPts val="2800"/>
              </a:lnSpc>
            </a:pPr>
            <a:endParaRPr lang="en-US" sz="3499">
              <a:solidFill>
                <a:srgbClr val="000000"/>
              </a:solidFill>
              <a:latin typeface="Canva Sans Bold"/>
            </a:endParaRPr>
          </a:p>
          <a:p>
            <a:pPr marL="431807" lvl="1" indent="-215904">
              <a:lnSpc>
                <a:spcPts val="2800"/>
              </a:lnSpc>
              <a:buFont typeface="Arial"/>
              <a:buChar char="•"/>
            </a:pPr>
            <a:r>
              <a:rPr lang="en-US" sz="2000">
                <a:solidFill>
                  <a:srgbClr val="000000"/>
                </a:solidFill>
                <a:latin typeface="Canva Sans"/>
              </a:rPr>
              <a:t>The Value Network in PPO estimates the expected return or value of being in a particular state.</a:t>
            </a:r>
          </a:p>
          <a:p>
            <a:pPr marL="431807" lvl="1" indent="-215904">
              <a:lnSpc>
                <a:spcPts val="2800"/>
              </a:lnSpc>
              <a:buFont typeface="Arial"/>
              <a:buChar char="•"/>
            </a:pPr>
            <a:r>
              <a:rPr lang="en-US" sz="2000">
                <a:solidFill>
                  <a:srgbClr val="000000"/>
                </a:solidFill>
                <a:latin typeface="Canva Sans"/>
              </a:rPr>
              <a:t>It takes state observations as input and outputs the estimated value of the state.</a:t>
            </a:r>
          </a:p>
          <a:p>
            <a:pPr marL="431807" lvl="1" indent="-215904">
              <a:lnSpc>
                <a:spcPts val="2800"/>
              </a:lnSpc>
              <a:buFont typeface="Arial"/>
              <a:buChar char="•"/>
            </a:pPr>
            <a:r>
              <a:rPr lang="en-US" sz="2000">
                <a:solidFill>
                  <a:srgbClr val="000000"/>
                </a:solidFill>
                <a:latin typeface="Canva Sans"/>
              </a:rPr>
              <a:t>The Value Network is updated using methods like temporal difference learning to minimize the difference between predicted and actual returns, providing valuable feedback for policy updates.</a:t>
            </a:r>
          </a:p>
          <a:p>
            <a:pPr>
              <a:lnSpc>
                <a:spcPts val="4200"/>
              </a:lnSpc>
            </a:pPr>
            <a:endParaRPr lang="en-US" sz="2000">
              <a:solidFill>
                <a:srgbClr val="000000"/>
              </a:solidFill>
              <a:latin typeface="Canva Sans"/>
            </a:endParaRPr>
          </a:p>
        </p:txBody>
      </p:sp>
      <p:sp>
        <p:nvSpPr>
          <p:cNvPr id="15" name="TextBox 15"/>
          <p:cNvSpPr txBox="1"/>
          <p:nvPr/>
        </p:nvSpPr>
        <p:spPr>
          <a:xfrm>
            <a:off x="2138494" y="7466751"/>
            <a:ext cx="14011011" cy="1653540"/>
          </a:xfrm>
          <a:prstGeom prst="rect">
            <a:avLst/>
          </a:prstGeom>
        </p:spPr>
        <p:txBody>
          <a:bodyPr lIns="0" tIns="0" rIns="0" bIns="0" rtlCol="0" anchor="t">
            <a:spAutoFit/>
          </a:bodyPr>
          <a:lstStyle/>
          <a:p>
            <a:pPr algn="ctr">
              <a:lnSpc>
                <a:spcPts val="3359"/>
              </a:lnSpc>
            </a:pPr>
            <a:r>
              <a:rPr lang="en-US" sz="2399">
                <a:solidFill>
                  <a:srgbClr val="000000"/>
                </a:solidFill>
                <a:latin typeface="Canva Sans"/>
              </a:rPr>
              <a:t>The Policy Network uses the Value Network's estimates to make better decisions.</a:t>
            </a:r>
          </a:p>
          <a:p>
            <a:pPr algn="ctr">
              <a:lnSpc>
                <a:spcPts val="3359"/>
              </a:lnSpc>
            </a:pPr>
            <a:r>
              <a:rPr lang="en-US" sz="2399">
                <a:solidFill>
                  <a:srgbClr val="000000"/>
                </a:solidFill>
                <a:latin typeface="Canva Sans"/>
              </a:rPr>
              <a:t>while the Value Network uses the policy from the policy network to estimate the value function of being in a particular state.</a:t>
            </a:r>
          </a:p>
          <a:p>
            <a:pPr algn="ctr">
              <a:lnSpc>
                <a:spcPts val="3359"/>
              </a:lnSpc>
            </a:pPr>
            <a:endParaRPr lang="en-US" sz="2399">
              <a:solidFill>
                <a:srgbClr val="000000"/>
              </a:solidFill>
              <a:latin typeface="Canva Sans"/>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TextBox 11"/>
          <p:cNvSpPr txBox="1"/>
          <p:nvPr/>
        </p:nvSpPr>
        <p:spPr>
          <a:xfrm>
            <a:off x="1133266" y="2881077"/>
            <a:ext cx="16126034" cy="5314950"/>
          </a:xfrm>
          <a:prstGeom prst="rect">
            <a:avLst/>
          </a:prstGeom>
        </p:spPr>
        <p:txBody>
          <a:bodyPr lIns="0" tIns="0" rIns="0" bIns="0" rtlCol="0" anchor="t">
            <a:spAutoFit/>
          </a:bodyPr>
          <a:lstStyle/>
          <a:p>
            <a:pPr marL="647702" lvl="1" indent="-323851">
              <a:lnSpc>
                <a:spcPts val="4200"/>
              </a:lnSpc>
              <a:buFont typeface="Arial"/>
              <a:buChar char="•"/>
            </a:pPr>
            <a:r>
              <a:rPr lang="en-US" sz="3000">
                <a:solidFill>
                  <a:srgbClr val="000000"/>
                </a:solidFill>
                <a:latin typeface="Canva Sans"/>
              </a:rPr>
              <a:t>MDP is trained using Proximal Policy Optimization algorithm</a:t>
            </a:r>
          </a:p>
          <a:p>
            <a:pPr marL="647702" lvl="1" indent="-323851">
              <a:lnSpc>
                <a:spcPts val="4200"/>
              </a:lnSpc>
              <a:buFont typeface="Arial"/>
              <a:buChar char="•"/>
            </a:pPr>
            <a:r>
              <a:rPr lang="en-US" sz="3000">
                <a:solidFill>
                  <a:srgbClr val="000000"/>
                </a:solidFill>
                <a:latin typeface="Canva Sans"/>
              </a:rPr>
              <a:t>Algorithm is based on actor-critic training with policy network π(a|s) and value network V (s) following the GraphSAGE architecture</a:t>
            </a:r>
          </a:p>
          <a:p>
            <a:pPr marL="647702" lvl="1" indent="-323851">
              <a:lnSpc>
                <a:spcPts val="4200"/>
              </a:lnSpc>
              <a:buFont typeface="Arial"/>
              <a:buChar char="•"/>
            </a:pPr>
            <a:r>
              <a:rPr lang="en-US" sz="3000">
                <a:solidFill>
                  <a:srgbClr val="000000"/>
                </a:solidFill>
                <a:latin typeface="Canva Sans"/>
              </a:rPr>
              <a:t>Each network consists of multiple layers h (n) with n = 1, · · · , N where the n-th layer with weights W(n) 1 and W(n) 2 performs the following transformation on input H: </a:t>
            </a:r>
          </a:p>
          <a:p>
            <a:pPr>
              <a:lnSpc>
                <a:spcPts val="4200"/>
              </a:lnSpc>
            </a:pPr>
            <a:endParaRPr lang="en-US" sz="3000">
              <a:solidFill>
                <a:srgbClr val="000000"/>
              </a:solidFill>
              <a:latin typeface="Canva Sans"/>
            </a:endParaRPr>
          </a:p>
          <a:p>
            <a:pPr>
              <a:lnSpc>
                <a:spcPts val="4200"/>
              </a:lnSpc>
            </a:pPr>
            <a:endParaRPr lang="en-US" sz="3000">
              <a:solidFill>
                <a:srgbClr val="000000"/>
              </a:solidFill>
              <a:latin typeface="Canva Sans"/>
            </a:endParaRPr>
          </a:p>
          <a:p>
            <a:pPr>
              <a:lnSpc>
                <a:spcPts val="4200"/>
              </a:lnSpc>
            </a:pPr>
            <a:endParaRPr lang="en-US" sz="3000">
              <a:solidFill>
                <a:srgbClr val="000000"/>
              </a:solidFill>
              <a:latin typeface="Canva Sans"/>
            </a:endParaRPr>
          </a:p>
          <a:p>
            <a:pPr>
              <a:lnSpc>
                <a:spcPts val="4200"/>
              </a:lnSpc>
            </a:pPr>
            <a:r>
              <a:rPr lang="en-US" sz="3000">
                <a:solidFill>
                  <a:srgbClr val="000000"/>
                </a:solidFill>
                <a:latin typeface="Canva Sans"/>
              </a:rPr>
              <a:t> where B and D correspond to adjacency and degree matrix of the graph G, respectively.</a:t>
            </a:r>
          </a:p>
          <a:p>
            <a:pPr algn="l">
              <a:lnSpc>
                <a:spcPts val="4200"/>
              </a:lnSpc>
            </a:pPr>
            <a:endParaRPr lang="en-US" sz="3000">
              <a:solidFill>
                <a:srgbClr val="000000"/>
              </a:solidFill>
              <a:latin typeface="Canva Sans"/>
            </a:endParaRPr>
          </a:p>
        </p:txBody>
      </p:sp>
      <p:sp>
        <p:nvSpPr>
          <p:cNvPr id="12" name="Freeform 12"/>
          <p:cNvSpPr/>
          <p:nvPr/>
        </p:nvSpPr>
        <p:spPr>
          <a:xfrm>
            <a:off x="3981801" y="5935693"/>
            <a:ext cx="10324397" cy="825952"/>
          </a:xfrm>
          <a:custGeom>
            <a:avLst/>
            <a:gdLst/>
            <a:ahLst/>
            <a:cxnLst/>
            <a:rect l="l" t="t" r="r" b="b"/>
            <a:pathLst>
              <a:path w="10324397" h="825952">
                <a:moveTo>
                  <a:pt x="0" y="0"/>
                </a:moveTo>
                <a:lnTo>
                  <a:pt x="10324398" y="0"/>
                </a:lnTo>
                <a:lnTo>
                  <a:pt x="10324398" y="825952"/>
                </a:lnTo>
                <a:lnTo>
                  <a:pt x="0" y="825952"/>
                </a:lnTo>
                <a:lnTo>
                  <a:pt x="0" y="0"/>
                </a:lnTo>
                <a:close/>
              </a:path>
            </a:pathLst>
          </a:custGeom>
          <a:blipFill>
            <a:blip r:embed="rId19"/>
            <a:stretch>
              <a:fillRect/>
            </a:stretch>
          </a:blipFill>
        </p:spPr>
      </p:sp>
      <p:sp>
        <p:nvSpPr>
          <p:cNvPr id="13" name="TextBox 13"/>
          <p:cNvSpPr txBox="1"/>
          <p:nvPr/>
        </p:nvSpPr>
        <p:spPr>
          <a:xfrm>
            <a:off x="4732501" y="1513287"/>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Training</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1809792" y="3928826"/>
            <a:ext cx="9291782" cy="5466594"/>
          </a:xfrm>
          <a:custGeom>
            <a:avLst/>
            <a:gdLst/>
            <a:ahLst/>
            <a:cxnLst/>
            <a:rect l="l" t="t" r="r" b="b"/>
            <a:pathLst>
              <a:path w="9291782" h="5466594">
                <a:moveTo>
                  <a:pt x="0" y="0"/>
                </a:moveTo>
                <a:lnTo>
                  <a:pt x="9291782" y="0"/>
                </a:lnTo>
                <a:lnTo>
                  <a:pt x="9291782" y="5466594"/>
                </a:lnTo>
                <a:lnTo>
                  <a:pt x="0" y="5466594"/>
                </a:lnTo>
                <a:lnTo>
                  <a:pt x="0" y="0"/>
                </a:lnTo>
                <a:close/>
              </a:path>
            </a:pathLst>
          </a:custGeom>
          <a:blipFill>
            <a:blip r:embed="rId19"/>
            <a:stretch>
              <a:fillRect/>
            </a:stretch>
          </a:blipFill>
        </p:spPr>
      </p:sp>
      <p:sp>
        <p:nvSpPr>
          <p:cNvPr id="12" name="TextBox 12"/>
          <p:cNvSpPr txBox="1"/>
          <p:nvPr/>
        </p:nvSpPr>
        <p:spPr>
          <a:xfrm>
            <a:off x="1133266" y="2881077"/>
            <a:ext cx="16126034" cy="1047750"/>
          </a:xfrm>
          <a:prstGeom prst="rect">
            <a:avLst/>
          </a:prstGeom>
        </p:spPr>
        <p:txBody>
          <a:bodyPr lIns="0" tIns="0" rIns="0" bIns="0" rtlCol="0" anchor="t">
            <a:spAutoFit/>
          </a:bodyPr>
          <a:lstStyle/>
          <a:p>
            <a:pPr marL="647702" lvl="1" indent="-323851" algn="l">
              <a:lnSpc>
                <a:spcPts val="4200"/>
              </a:lnSpc>
              <a:buFont typeface="Arial"/>
              <a:buChar char="•"/>
            </a:pPr>
            <a:r>
              <a:rPr lang="en-US" sz="3000">
                <a:solidFill>
                  <a:srgbClr val="000000"/>
                </a:solidFill>
                <a:latin typeface="Canva Sans"/>
              </a:rPr>
              <a:t>To train the agent, we use the proximal policy optimization. We train the networks to maximize the following objective:</a:t>
            </a:r>
          </a:p>
        </p:txBody>
      </p:sp>
      <p:sp>
        <p:nvSpPr>
          <p:cNvPr id="13" name="TextBox 13"/>
          <p:cNvSpPr txBox="1"/>
          <p:nvPr/>
        </p:nvSpPr>
        <p:spPr>
          <a:xfrm>
            <a:off x="4732501" y="1513287"/>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Training (cont.)</a:t>
            </a:r>
          </a:p>
        </p:txBody>
      </p:sp>
      <p:sp>
        <p:nvSpPr>
          <p:cNvPr id="14" name="TextBox 14"/>
          <p:cNvSpPr txBox="1"/>
          <p:nvPr/>
        </p:nvSpPr>
        <p:spPr>
          <a:xfrm>
            <a:off x="11938355" y="5076825"/>
            <a:ext cx="5625757" cy="2657475"/>
          </a:xfrm>
          <a:prstGeom prst="rect">
            <a:avLst/>
          </a:prstGeom>
        </p:spPr>
        <p:txBody>
          <a:bodyPr lIns="0" tIns="0" rIns="0" bIns="0" rtlCol="0" anchor="t">
            <a:spAutoFit/>
          </a:bodyPr>
          <a:lstStyle/>
          <a:p>
            <a:pPr>
              <a:lnSpc>
                <a:spcPts val="4200"/>
              </a:lnSpc>
            </a:pPr>
            <a:r>
              <a:rPr lang="en-US" sz="3000">
                <a:solidFill>
                  <a:srgbClr val="000000"/>
                </a:solidFill>
                <a:latin typeface="DM Sans"/>
              </a:rPr>
              <a:t>where,</a:t>
            </a:r>
          </a:p>
          <a:p>
            <a:pPr>
              <a:lnSpc>
                <a:spcPts val="4200"/>
              </a:lnSpc>
            </a:pPr>
            <a:r>
              <a:rPr lang="en-US" sz="3000">
                <a:solidFill>
                  <a:srgbClr val="000000"/>
                </a:solidFill>
                <a:latin typeface="DM Sans"/>
              </a:rPr>
              <a:t>s(t) : Vertex-State Vector</a:t>
            </a:r>
          </a:p>
          <a:p>
            <a:pPr>
              <a:lnSpc>
                <a:spcPts val="4200"/>
              </a:lnSpc>
            </a:pPr>
            <a:r>
              <a:rPr lang="en-US" sz="3000">
                <a:solidFill>
                  <a:srgbClr val="000000"/>
                </a:solidFill>
                <a:latin typeface="DM Sans"/>
              </a:rPr>
              <a:t>a(t) : Action Vector</a:t>
            </a:r>
          </a:p>
          <a:p>
            <a:pPr>
              <a:lnSpc>
                <a:spcPts val="4200"/>
              </a:lnSpc>
            </a:pPr>
            <a:r>
              <a:rPr lang="en-US" sz="3000">
                <a:solidFill>
                  <a:srgbClr val="000000"/>
                </a:solidFill>
                <a:latin typeface="DM Sans"/>
              </a:rPr>
              <a:t>R(t) : Cardinality Reward</a:t>
            </a:r>
          </a:p>
          <a:p>
            <a:pPr>
              <a:lnSpc>
                <a:spcPts val="4200"/>
              </a:lnSpc>
              <a:spcBef>
                <a:spcPct val="0"/>
              </a:spcBef>
            </a:pPr>
            <a:r>
              <a:rPr lang="en-US" sz="3000">
                <a:solidFill>
                  <a:srgbClr val="000000"/>
                </a:solidFill>
                <a:latin typeface="DM Sans"/>
              </a:rPr>
              <a:t>R(t)div : Diversification Reward</a:t>
            </a: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4200304" y="4663445"/>
            <a:ext cx="10014901" cy="1496315"/>
          </a:xfrm>
          <a:prstGeom prst="rect">
            <a:avLst/>
          </a:prstGeom>
        </p:spPr>
        <p:txBody>
          <a:bodyPr lIns="0" tIns="0" rIns="0" bIns="0" rtlCol="0" anchor="t">
            <a:spAutoFit/>
          </a:bodyPr>
          <a:lstStyle/>
          <a:p>
            <a:pPr algn="ctr">
              <a:lnSpc>
                <a:spcPts val="5723"/>
              </a:lnSpc>
            </a:pPr>
            <a:r>
              <a:rPr lang="en-US" sz="5900">
                <a:solidFill>
                  <a:srgbClr val="000000"/>
                </a:solidFill>
                <a:latin typeface="DM Sans"/>
              </a:rPr>
              <a:t>using Regularized Off-Policy Reinforcement Learning</a:t>
            </a:r>
          </a:p>
        </p:txBody>
      </p:sp>
      <p:sp>
        <p:nvSpPr>
          <p:cNvPr id="4" name="TextBox 4"/>
          <p:cNvSpPr txBox="1"/>
          <p:nvPr/>
        </p:nvSpPr>
        <p:spPr>
          <a:xfrm>
            <a:off x="2246622" y="2062972"/>
            <a:ext cx="13794755" cy="2273868"/>
          </a:xfrm>
          <a:prstGeom prst="rect">
            <a:avLst/>
          </a:prstGeom>
        </p:spPr>
        <p:txBody>
          <a:bodyPr lIns="0" tIns="0" rIns="0" bIns="0" rtlCol="0" anchor="t">
            <a:spAutoFit/>
          </a:bodyPr>
          <a:lstStyle/>
          <a:p>
            <a:pPr algn="ctr">
              <a:lnSpc>
                <a:spcPts val="8769"/>
              </a:lnSpc>
            </a:pPr>
            <a:r>
              <a:rPr lang="en-US" sz="9041">
                <a:solidFill>
                  <a:srgbClr val="000000"/>
                </a:solidFill>
                <a:latin typeface="DM Sans Bold"/>
              </a:rPr>
              <a:t>Fast Link Scheduling in Wireless Networks</a:t>
            </a: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8" name="TextBox 18"/>
          <p:cNvSpPr txBox="1"/>
          <p:nvPr/>
        </p:nvSpPr>
        <p:spPr>
          <a:xfrm>
            <a:off x="2570549" y="7281806"/>
            <a:ext cx="12934393" cy="781048"/>
          </a:xfrm>
          <a:prstGeom prst="rect">
            <a:avLst/>
          </a:prstGeom>
        </p:spPr>
        <p:txBody>
          <a:bodyPr lIns="0" tIns="0" rIns="0" bIns="0" rtlCol="0" anchor="t">
            <a:spAutoFit/>
          </a:bodyPr>
          <a:lstStyle/>
          <a:p>
            <a:pPr algn="ctr">
              <a:lnSpc>
                <a:spcPts val="6300"/>
              </a:lnSpc>
              <a:spcBef>
                <a:spcPct val="0"/>
              </a:spcBef>
            </a:pPr>
            <a:r>
              <a:rPr lang="en-US" sz="4500" u="sng">
                <a:solidFill>
                  <a:srgbClr val="000000"/>
                </a:solidFill>
                <a:latin typeface="DM Sans"/>
                <a:hlinkClick r:id="rId29" tooltip="https://ieeexplore.ieee.org/document/10092874"/>
              </a:rPr>
              <a:t>https://ieeexplore.ieee.org/document/10092874</a:t>
            </a:r>
          </a:p>
        </p:txBody>
      </p:sp>
      <p:sp>
        <p:nvSpPr>
          <p:cNvPr id="19" name="TextBox 19"/>
          <p:cNvSpPr txBox="1"/>
          <p:nvPr/>
        </p:nvSpPr>
        <p:spPr>
          <a:xfrm>
            <a:off x="3719604" y="6788410"/>
            <a:ext cx="10014901" cy="588647"/>
          </a:xfrm>
          <a:prstGeom prst="rect">
            <a:avLst/>
          </a:prstGeom>
        </p:spPr>
        <p:txBody>
          <a:bodyPr lIns="0" tIns="0" rIns="0" bIns="0" rtlCol="0" anchor="t">
            <a:spAutoFit/>
          </a:bodyPr>
          <a:lstStyle/>
          <a:p>
            <a:pPr algn="ctr">
              <a:lnSpc>
                <a:spcPts val="4365"/>
              </a:lnSpc>
            </a:pPr>
            <a:r>
              <a:rPr lang="en-US" sz="4500">
                <a:solidFill>
                  <a:srgbClr val="000000"/>
                </a:solidFill>
                <a:latin typeface="DM Sans"/>
              </a:rPr>
              <a:t>Link to the paper:</a:t>
            </a: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TextBox 8"/>
          <p:cNvSpPr txBox="1"/>
          <p:nvPr/>
        </p:nvSpPr>
        <p:spPr>
          <a:xfrm>
            <a:off x="1504950" y="2502708"/>
            <a:ext cx="9286660" cy="1030867"/>
          </a:xfrm>
          <a:prstGeom prst="rect">
            <a:avLst/>
          </a:prstGeom>
        </p:spPr>
        <p:txBody>
          <a:bodyPr lIns="0" tIns="0" rIns="0" bIns="0" rtlCol="0" anchor="t">
            <a:spAutoFit/>
          </a:bodyPr>
          <a:lstStyle/>
          <a:p>
            <a:pPr>
              <a:lnSpc>
                <a:spcPts val="7663"/>
              </a:lnSpc>
            </a:pPr>
            <a:r>
              <a:rPr lang="en-US" sz="7900">
                <a:solidFill>
                  <a:srgbClr val="000000"/>
                </a:solidFill>
                <a:latin typeface="DM Sans Bold"/>
              </a:rPr>
              <a:t>Problem Definition</a:t>
            </a:r>
          </a:p>
        </p:txBody>
      </p:sp>
      <p:sp>
        <p:nvSpPr>
          <p:cNvPr id="9" name="TextBox 9"/>
          <p:cNvSpPr txBox="1"/>
          <p:nvPr/>
        </p:nvSpPr>
        <p:spPr>
          <a:xfrm>
            <a:off x="1299209" y="4202728"/>
            <a:ext cx="9882926" cy="4108832"/>
          </a:xfrm>
          <a:prstGeom prst="rect">
            <a:avLst/>
          </a:prstGeom>
        </p:spPr>
        <p:txBody>
          <a:bodyPr lIns="0" tIns="0" rIns="0" bIns="0" rtlCol="0" anchor="t">
            <a:spAutoFit/>
          </a:bodyPr>
          <a:lstStyle/>
          <a:p>
            <a:pPr>
              <a:lnSpc>
                <a:spcPts val="4623"/>
              </a:lnSpc>
            </a:pPr>
            <a:r>
              <a:rPr lang="en-US" sz="3399" spc="203">
                <a:solidFill>
                  <a:srgbClr val="000000"/>
                </a:solidFill>
                <a:latin typeface="DM Sans Bold"/>
              </a:rPr>
              <a:t>Fast Link Scheduling in Wireless Networks</a:t>
            </a:r>
          </a:p>
          <a:p>
            <a:pPr>
              <a:lnSpc>
                <a:spcPts val="4049"/>
              </a:lnSpc>
            </a:pPr>
            <a:endParaRPr lang="en-US" sz="3399" spc="203">
              <a:solidFill>
                <a:srgbClr val="000000"/>
              </a:solidFill>
              <a:latin typeface="DM Sans Bold"/>
            </a:endParaRPr>
          </a:p>
          <a:p>
            <a:pPr>
              <a:lnSpc>
                <a:spcPts val="4049"/>
              </a:lnSpc>
            </a:pPr>
            <a:r>
              <a:rPr lang="en-US" sz="2999" spc="179">
                <a:solidFill>
                  <a:srgbClr val="000000"/>
                </a:solidFill>
                <a:latin typeface="DM Sans"/>
              </a:rPr>
              <a:t>Fast Link Scheduling in Wireless Networks is a problem of efficiently allocating communication resources to maximize throughput and minimize interference in wireless communication systems, often addressed using optimization or reinforcement learning techniques.</a:t>
            </a:r>
          </a:p>
        </p:txBody>
      </p:sp>
      <p:sp>
        <p:nvSpPr>
          <p:cNvPr id="10" name="Freeform 10"/>
          <p:cNvSpPr/>
          <p:nvPr/>
        </p:nvSpPr>
        <p:spPr>
          <a:xfrm>
            <a:off x="11449321" y="3875450"/>
            <a:ext cx="6708050" cy="3770874"/>
          </a:xfrm>
          <a:custGeom>
            <a:avLst/>
            <a:gdLst/>
            <a:ahLst/>
            <a:cxnLst/>
            <a:rect l="l" t="t" r="r" b="b"/>
            <a:pathLst>
              <a:path w="6708050" h="3770874">
                <a:moveTo>
                  <a:pt x="0" y="0"/>
                </a:moveTo>
                <a:lnTo>
                  <a:pt x="6708050" y="0"/>
                </a:lnTo>
                <a:lnTo>
                  <a:pt x="6708050" y="3770874"/>
                </a:lnTo>
                <a:lnTo>
                  <a:pt x="0" y="3770874"/>
                </a:lnTo>
                <a:lnTo>
                  <a:pt x="0" y="0"/>
                </a:lnTo>
                <a:close/>
              </a:path>
            </a:pathLst>
          </a:custGeom>
          <a:blipFill>
            <a:blip r:embed="rId13"/>
            <a:stretch>
              <a:fillRect l="-207"/>
            </a:stretch>
          </a:blipFill>
        </p:spPr>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1"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4685556" y="3222144"/>
            <a:ext cx="8916888" cy="1811020"/>
          </a:xfrm>
          <a:prstGeom prst="rect">
            <a:avLst/>
          </a:prstGeom>
        </p:spPr>
        <p:txBody>
          <a:bodyPr lIns="0" tIns="0" rIns="0" bIns="0" rtlCol="0" anchor="t">
            <a:spAutoFit/>
          </a:bodyPr>
          <a:lstStyle/>
          <a:p>
            <a:pPr algn="ctr">
              <a:lnSpc>
                <a:spcPts val="7279"/>
              </a:lnSpc>
            </a:pPr>
            <a:r>
              <a:rPr lang="en-US" sz="5199" dirty="0">
                <a:solidFill>
                  <a:srgbClr val="000000"/>
                </a:solidFill>
                <a:latin typeface="Canva Sans Bold"/>
              </a:rPr>
              <a:t>Link for presentation video:</a:t>
            </a:r>
          </a:p>
          <a:p>
            <a:pPr algn="ctr">
              <a:lnSpc>
                <a:spcPts val="7279"/>
              </a:lnSpc>
            </a:pPr>
            <a:endParaRPr lang="en-US" sz="5199" dirty="0">
              <a:solidFill>
                <a:srgbClr val="000000"/>
              </a:solidFill>
              <a:latin typeface="Canva Sans Bold"/>
            </a:endParaRPr>
          </a:p>
        </p:txBody>
      </p:sp>
      <p:sp>
        <p:nvSpPr>
          <p:cNvPr id="17" name="TextBox 16">
            <a:extLst>
              <a:ext uri="{FF2B5EF4-FFF2-40B4-BE49-F238E27FC236}">
                <a16:creationId xmlns:a16="http://schemas.microsoft.com/office/drawing/2014/main" id="{D2A21BDC-371D-6047-D54A-42E2B60B9D1A}"/>
              </a:ext>
            </a:extLst>
          </p:cNvPr>
          <p:cNvSpPr txBox="1"/>
          <p:nvPr/>
        </p:nvSpPr>
        <p:spPr>
          <a:xfrm>
            <a:off x="5404080" y="5352555"/>
            <a:ext cx="7372916" cy="769441"/>
          </a:xfrm>
          <a:prstGeom prst="rect">
            <a:avLst/>
          </a:prstGeom>
          <a:noFill/>
        </p:spPr>
        <p:txBody>
          <a:bodyPr wrap="none" rtlCol="0">
            <a:spAutoFit/>
          </a:bodyPr>
          <a:lstStyle/>
          <a:p>
            <a:r>
              <a:rPr lang="en-IN" sz="4400" dirty="0">
                <a:hlinkClick r:id="rId29"/>
              </a:rPr>
              <a:t>https://youtu.be/sDtvw6kunVA</a:t>
            </a:r>
            <a:endParaRPr lang="en-IN" sz="4400"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1465650" y="1620381"/>
            <a:ext cx="6708050" cy="3770874"/>
          </a:xfrm>
          <a:custGeom>
            <a:avLst/>
            <a:gdLst/>
            <a:ahLst/>
            <a:cxnLst/>
            <a:rect l="l" t="t" r="r" b="b"/>
            <a:pathLst>
              <a:path w="6708050" h="3770874">
                <a:moveTo>
                  <a:pt x="0" y="0"/>
                </a:moveTo>
                <a:lnTo>
                  <a:pt x="6708050" y="0"/>
                </a:lnTo>
                <a:lnTo>
                  <a:pt x="6708050" y="3770874"/>
                </a:lnTo>
                <a:lnTo>
                  <a:pt x="0" y="3770874"/>
                </a:lnTo>
                <a:lnTo>
                  <a:pt x="0" y="0"/>
                </a:lnTo>
                <a:close/>
              </a:path>
            </a:pathLst>
          </a:custGeom>
          <a:blipFill>
            <a:blip r:embed="rId3"/>
            <a:stretch>
              <a:fillRect l="-207"/>
            </a:stretch>
          </a:blipFill>
        </p:spPr>
      </p:sp>
      <p:sp>
        <p:nvSpPr>
          <p:cNvPr id="4" name="TextBox 4"/>
          <p:cNvSpPr txBox="1"/>
          <p:nvPr/>
        </p:nvSpPr>
        <p:spPr>
          <a:xfrm>
            <a:off x="213238" y="913553"/>
            <a:ext cx="11631624" cy="8907780"/>
          </a:xfrm>
          <a:prstGeom prst="rect">
            <a:avLst/>
          </a:prstGeom>
        </p:spPr>
        <p:txBody>
          <a:bodyPr lIns="0" tIns="0" rIns="0" bIns="0" rtlCol="0" anchor="t">
            <a:spAutoFit/>
          </a:bodyPr>
          <a:lstStyle/>
          <a:p>
            <a:pPr marL="626111" lvl="1" indent="-313055">
              <a:lnSpc>
                <a:spcPts val="3915"/>
              </a:lnSpc>
              <a:buFont typeface="Arial"/>
              <a:buChar char="•"/>
            </a:pPr>
            <a:r>
              <a:rPr lang="en-US" sz="2900" spc="174">
                <a:solidFill>
                  <a:srgbClr val="000000"/>
                </a:solidFill>
                <a:latin typeface="DM Sans Bold"/>
              </a:rPr>
              <a:t>Vertices: </a:t>
            </a:r>
            <a:r>
              <a:rPr lang="en-US" sz="2900" spc="174">
                <a:solidFill>
                  <a:srgbClr val="000000"/>
                </a:solidFill>
                <a:latin typeface="DM Sans"/>
              </a:rPr>
              <a:t>vertices represent the wireless links or communication channels within the network.</a:t>
            </a:r>
          </a:p>
          <a:p>
            <a:pPr marL="626111" lvl="1" indent="-313055">
              <a:lnSpc>
                <a:spcPts val="3915"/>
              </a:lnSpc>
              <a:buFont typeface="Arial"/>
              <a:buChar char="•"/>
            </a:pPr>
            <a:r>
              <a:rPr lang="en-US" sz="2900" spc="174">
                <a:solidFill>
                  <a:srgbClr val="000000"/>
                </a:solidFill>
                <a:latin typeface="DM Sans Bold"/>
              </a:rPr>
              <a:t>Edges:</a:t>
            </a:r>
            <a:r>
              <a:rPr lang="en-US" sz="2900" spc="174">
                <a:solidFill>
                  <a:srgbClr val="000000"/>
                </a:solidFill>
                <a:latin typeface="DM Sans"/>
              </a:rPr>
              <a:t> The edges in the conflict graph indicate the interference relationships between different wireless links. An edge between two vertices suggests that the corresponding links interfere with each other when active simultaneously.</a:t>
            </a:r>
          </a:p>
          <a:p>
            <a:pPr marL="626111" lvl="1" indent="-313055">
              <a:lnSpc>
                <a:spcPts val="3915"/>
              </a:lnSpc>
              <a:buFont typeface="Arial"/>
              <a:buChar char="•"/>
            </a:pPr>
            <a:r>
              <a:rPr lang="en-US" sz="2900" spc="174">
                <a:solidFill>
                  <a:srgbClr val="000000"/>
                </a:solidFill>
                <a:latin typeface="DM Sans Bold"/>
              </a:rPr>
              <a:t>r  - </a:t>
            </a:r>
            <a:r>
              <a:rPr lang="en-US" sz="2900" spc="174">
                <a:solidFill>
                  <a:srgbClr val="000000"/>
                </a:solidFill>
                <a:latin typeface="DM Sans"/>
              </a:rPr>
              <a:t>denote the number of packets that can be sent successfully over the wireless link k at slot t, if none of its interfering links are transmitting.</a:t>
            </a:r>
          </a:p>
          <a:p>
            <a:pPr marL="626111" lvl="1" indent="-313055">
              <a:lnSpc>
                <a:spcPts val="3915"/>
              </a:lnSpc>
              <a:buFont typeface="Arial"/>
              <a:buChar char="•"/>
            </a:pPr>
            <a:r>
              <a:rPr lang="en-US" sz="2900" spc="174">
                <a:solidFill>
                  <a:srgbClr val="000000"/>
                </a:solidFill>
                <a:latin typeface="DM Sans Bold"/>
              </a:rPr>
              <a:t>q  - </a:t>
            </a:r>
            <a:r>
              <a:rPr lang="en-US" sz="2900" spc="174">
                <a:solidFill>
                  <a:srgbClr val="000000"/>
                </a:solidFill>
                <a:latin typeface="DM Sans"/>
              </a:rPr>
              <a:t>denotes length of queues packet arrives at k link at t time.</a:t>
            </a:r>
          </a:p>
          <a:p>
            <a:pPr marL="626111" lvl="1" indent="-313055">
              <a:lnSpc>
                <a:spcPts val="3915"/>
              </a:lnSpc>
              <a:buFont typeface="Arial"/>
              <a:buChar char="•"/>
            </a:pPr>
            <a:r>
              <a:rPr lang="en-US" sz="2900" spc="174">
                <a:solidFill>
                  <a:srgbClr val="000000"/>
                </a:solidFill>
                <a:latin typeface="DM Sans Bold"/>
              </a:rPr>
              <a:t>u  - </a:t>
            </a:r>
            <a:r>
              <a:rPr lang="en-US" sz="2900" spc="174">
                <a:solidFill>
                  <a:srgbClr val="000000"/>
                </a:solidFill>
                <a:latin typeface="DM Sans"/>
              </a:rPr>
              <a:t>denotes link uility,</a:t>
            </a:r>
          </a:p>
          <a:p>
            <a:pPr>
              <a:lnSpc>
                <a:spcPts val="3915"/>
              </a:lnSpc>
            </a:pPr>
            <a:endParaRPr lang="en-US" sz="2900" spc="174">
              <a:solidFill>
                <a:srgbClr val="000000"/>
              </a:solidFill>
              <a:latin typeface="DM Sans"/>
            </a:endParaRPr>
          </a:p>
          <a:p>
            <a:pPr>
              <a:lnSpc>
                <a:spcPts val="3915"/>
              </a:lnSpc>
            </a:pPr>
            <a:endParaRPr lang="en-US" sz="2900" spc="174">
              <a:solidFill>
                <a:srgbClr val="000000"/>
              </a:solidFill>
              <a:latin typeface="DM Sans"/>
            </a:endParaRPr>
          </a:p>
          <a:p>
            <a:pPr>
              <a:lnSpc>
                <a:spcPts val="3915"/>
              </a:lnSpc>
            </a:pPr>
            <a:endParaRPr lang="en-US" sz="2900" spc="174">
              <a:solidFill>
                <a:srgbClr val="000000"/>
              </a:solidFill>
              <a:latin typeface="DM Sans"/>
            </a:endParaRPr>
          </a:p>
          <a:p>
            <a:pPr marL="626111" lvl="1" indent="-313055">
              <a:lnSpc>
                <a:spcPts val="3915"/>
              </a:lnSpc>
              <a:buFont typeface="Arial"/>
              <a:buChar char="•"/>
            </a:pPr>
            <a:r>
              <a:rPr lang="en-US" sz="2900" spc="174">
                <a:solidFill>
                  <a:srgbClr val="000000"/>
                </a:solidFill>
                <a:latin typeface="DM Sans"/>
              </a:rPr>
              <a:t>Finding optimal schedule at slot t is equivalent to solving the MWIS problem in the conflict graph G = (L, γ)</a:t>
            </a:r>
          </a:p>
        </p:txBody>
      </p:sp>
      <p:sp>
        <p:nvSpPr>
          <p:cNvPr id="5" name="TextBox 5"/>
          <p:cNvSpPr txBox="1"/>
          <p:nvPr/>
        </p:nvSpPr>
        <p:spPr>
          <a:xfrm>
            <a:off x="544453" y="341518"/>
            <a:ext cx="13716071" cy="554227"/>
          </a:xfrm>
          <a:prstGeom prst="rect">
            <a:avLst/>
          </a:prstGeom>
        </p:spPr>
        <p:txBody>
          <a:bodyPr lIns="0" tIns="0" rIns="0" bIns="0" rtlCol="0" anchor="t">
            <a:spAutoFit/>
          </a:bodyPr>
          <a:lstStyle/>
          <a:p>
            <a:pPr>
              <a:lnSpc>
                <a:spcPts val="4170"/>
              </a:lnSpc>
            </a:pPr>
            <a:r>
              <a:rPr lang="en-US" sz="4299">
                <a:solidFill>
                  <a:srgbClr val="000000"/>
                </a:solidFill>
                <a:latin typeface="DM Sans Bold"/>
              </a:rPr>
              <a:t> PROBLEM FORMULATION</a:t>
            </a:r>
          </a:p>
        </p:txBody>
      </p:sp>
      <p:sp>
        <p:nvSpPr>
          <p:cNvPr id="6" name="TextBox 6"/>
          <p:cNvSpPr txBox="1"/>
          <p:nvPr/>
        </p:nvSpPr>
        <p:spPr>
          <a:xfrm>
            <a:off x="1028700" y="4474712"/>
            <a:ext cx="77232" cy="247727"/>
          </a:xfrm>
          <a:prstGeom prst="rect">
            <a:avLst/>
          </a:prstGeom>
        </p:spPr>
        <p:txBody>
          <a:bodyPr lIns="0" tIns="0" rIns="0" bIns="0" rtlCol="0" anchor="t">
            <a:spAutoFit/>
          </a:bodyPr>
          <a:lstStyle/>
          <a:p>
            <a:pPr algn="ctr">
              <a:lnSpc>
                <a:spcPts val="2032"/>
              </a:lnSpc>
            </a:pPr>
            <a:r>
              <a:rPr lang="en-US" sz="1451">
                <a:solidFill>
                  <a:srgbClr val="000000"/>
                </a:solidFill>
                <a:latin typeface="Canva Sans Bold"/>
              </a:rPr>
              <a:t>t</a:t>
            </a:r>
          </a:p>
        </p:txBody>
      </p:sp>
      <p:sp>
        <p:nvSpPr>
          <p:cNvPr id="7" name="TextBox 7"/>
          <p:cNvSpPr txBox="1"/>
          <p:nvPr/>
        </p:nvSpPr>
        <p:spPr>
          <a:xfrm>
            <a:off x="974547" y="4693864"/>
            <a:ext cx="92770" cy="232410"/>
          </a:xfrm>
          <a:prstGeom prst="rect">
            <a:avLst/>
          </a:prstGeom>
        </p:spPr>
        <p:txBody>
          <a:bodyPr lIns="0" tIns="0" rIns="0" bIns="0" rtlCol="0" anchor="t">
            <a:spAutoFit/>
          </a:bodyPr>
          <a:lstStyle/>
          <a:p>
            <a:pPr algn="ctr">
              <a:lnSpc>
                <a:spcPts val="1889"/>
              </a:lnSpc>
            </a:pPr>
            <a:r>
              <a:rPr lang="en-US" sz="1350">
                <a:solidFill>
                  <a:srgbClr val="000000"/>
                </a:solidFill>
                <a:latin typeface="Canva Sans Bold"/>
              </a:rPr>
              <a:t>k</a:t>
            </a:r>
          </a:p>
        </p:txBody>
      </p:sp>
      <p:sp>
        <p:nvSpPr>
          <p:cNvPr id="8" name="TextBox 8"/>
          <p:cNvSpPr txBox="1"/>
          <p:nvPr/>
        </p:nvSpPr>
        <p:spPr>
          <a:xfrm>
            <a:off x="1105932" y="5870214"/>
            <a:ext cx="77232" cy="247727"/>
          </a:xfrm>
          <a:prstGeom prst="rect">
            <a:avLst/>
          </a:prstGeom>
        </p:spPr>
        <p:txBody>
          <a:bodyPr lIns="0" tIns="0" rIns="0" bIns="0" rtlCol="0" anchor="t">
            <a:spAutoFit/>
          </a:bodyPr>
          <a:lstStyle/>
          <a:p>
            <a:pPr algn="ctr">
              <a:lnSpc>
                <a:spcPts val="2032"/>
              </a:lnSpc>
            </a:pPr>
            <a:r>
              <a:rPr lang="en-US" sz="1451">
                <a:solidFill>
                  <a:srgbClr val="000000"/>
                </a:solidFill>
                <a:latin typeface="Canva Sans Bold"/>
              </a:rPr>
              <a:t>t</a:t>
            </a:r>
          </a:p>
        </p:txBody>
      </p:sp>
      <p:sp>
        <p:nvSpPr>
          <p:cNvPr id="9" name="TextBox 9"/>
          <p:cNvSpPr txBox="1"/>
          <p:nvPr/>
        </p:nvSpPr>
        <p:spPr>
          <a:xfrm>
            <a:off x="1090395" y="6281885"/>
            <a:ext cx="92770" cy="232410"/>
          </a:xfrm>
          <a:prstGeom prst="rect">
            <a:avLst/>
          </a:prstGeom>
        </p:spPr>
        <p:txBody>
          <a:bodyPr lIns="0" tIns="0" rIns="0" bIns="0" rtlCol="0" anchor="t">
            <a:spAutoFit/>
          </a:bodyPr>
          <a:lstStyle/>
          <a:p>
            <a:pPr algn="ctr">
              <a:lnSpc>
                <a:spcPts val="1889"/>
              </a:lnSpc>
            </a:pPr>
            <a:r>
              <a:rPr lang="en-US" sz="1350">
                <a:solidFill>
                  <a:srgbClr val="000000"/>
                </a:solidFill>
                <a:latin typeface="Canva Sans Bold"/>
              </a:rPr>
              <a:t>k</a:t>
            </a:r>
          </a:p>
        </p:txBody>
      </p:sp>
      <p:sp>
        <p:nvSpPr>
          <p:cNvPr id="10" name="TextBox 10"/>
          <p:cNvSpPr txBox="1"/>
          <p:nvPr/>
        </p:nvSpPr>
        <p:spPr>
          <a:xfrm>
            <a:off x="1109166" y="6858981"/>
            <a:ext cx="70765" cy="247727"/>
          </a:xfrm>
          <a:prstGeom prst="rect">
            <a:avLst/>
          </a:prstGeom>
        </p:spPr>
        <p:txBody>
          <a:bodyPr lIns="0" tIns="0" rIns="0" bIns="0" rtlCol="0" anchor="t">
            <a:spAutoFit/>
          </a:bodyPr>
          <a:lstStyle/>
          <a:p>
            <a:pPr algn="ctr">
              <a:lnSpc>
                <a:spcPts val="2032"/>
              </a:lnSpc>
            </a:pPr>
            <a:r>
              <a:rPr lang="en-US" sz="1451">
                <a:solidFill>
                  <a:srgbClr val="000000"/>
                </a:solidFill>
                <a:latin typeface="Canva Sans Bold"/>
              </a:rPr>
              <a:t>t</a:t>
            </a:r>
          </a:p>
        </p:txBody>
      </p:sp>
      <p:sp>
        <p:nvSpPr>
          <p:cNvPr id="11" name="TextBox 11"/>
          <p:cNvSpPr txBox="1"/>
          <p:nvPr/>
        </p:nvSpPr>
        <p:spPr>
          <a:xfrm>
            <a:off x="1066666" y="7250586"/>
            <a:ext cx="85001" cy="232410"/>
          </a:xfrm>
          <a:prstGeom prst="rect">
            <a:avLst/>
          </a:prstGeom>
        </p:spPr>
        <p:txBody>
          <a:bodyPr lIns="0" tIns="0" rIns="0" bIns="0" rtlCol="0" anchor="t">
            <a:spAutoFit/>
          </a:bodyPr>
          <a:lstStyle/>
          <a:p>
            <a:pPr algn="ctr">
              <a:lnSpc>
                <a:spcPts val="1889"/>
              </a:lnSpc>
            </a:pPr>
            <a:r>
              <a:rPr lang="en-US" sz="1350">
                <a:solidFill>
                  <a:srgbClr val="000000"/>
                </a:solidFill>
                <a:latin typeface="Canva Sans Bold"/>
              </a:rPr>
              <a:t>k</a:t>
            </a:r>
          </a:p>
        </p:txBody>
      </p:sp>
      <p:sp>
        <p:nvSpPr>
          <p:cNvPr id="12" name="Freeform 12"/>
          <p:cNvSpPr/>
          <p:nvPr/>
        </p:nvSpPr>
        <p:spPr>
          <a:xfrm>
            <a:off x="5333578" y="6857425"/>
            <a:ext cx="1885950" cy="523875"/>
          </a:xfrm>
          <a:custGeom>
            <a:avLst/>
            <a:gdLst/>
            <a:ahLst/>
            <a:cxnLst/>
            <a:rect l="l" t="t" r="r" b="b"/>
            <a:pathLst>
              <a:path w="1885950" h="523875">
                <a:moveTo>
                  <a:pt x="0" y="0"/>
                </a:moveTo>
                <a:lnTo>
                  <a:pt x="1885950" y="0"/>
                </a:lnTo>
                <a:lnTo>
                  <a:pt x="1885950" y="523875"/>
                </a:lnTo>
                <a:lnTo>
                  <a:pt x="0" y="5238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2950514" y="7482996"/>
            <a:ext cx="4766126" cy="1257000"/>
          </a:xfrm>
          <a:custGeom>
            <a:avLst/>
            <a:gdLst/>
            <a:ahLst/>
            <a:cxnLst/>
            <a:rect l="l" t="t" r="r" b="b"/>
            <a:pathLst>
              <a:path w="4766126" h="1257000">
                <a:moveTo>
                  <a:pt x="0" y="0"/>
                </a:moveTo>
                <a:lnTo>
                  <a:pt x="4766127" y="0"/>
                </a:lnTo>
                <a:lnTo>
                  <a:pt x="4766127" y="1257000"/>
                </a:lnTo>
                <a:lnTo>
                  <a:pt x="0" y="125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1390280"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761509" y="-1697945"/>
            <a:ext cx="4899948" cy="3068592"/>
          </a:xfrm>
          <a:custGeom>
            <a:avLst/>
            <a:gdLst/>
            <a:ahLst/>
            <a:cxnLst/>
            <a:rect l="l" t="t" r="r" b="b"/>
            <a:pathLst>
              <a:path w="4899948" h="3068592">
                <a:moveTo>
                  <a:pt x="0" y="0"/>
                </a:moveTo>
                <a:lnTo>
                  <a:pt x="4899948" y="0"/>
                </a:lnTo>
                <a:lnTo>
                  <a:pt x="4899948" y="3068593"/>
                </a:lnTo>
                <a:lnTo>
                  <a:pt x="0" y="3068593"/>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10483411"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TextBox 7"/>
          <p:cNvSpPr txBox="1"/>
          <p:nvPr/>
        </p:nvSpPr>
        <p:spPr>
          <a:xfrm>
            <a:off x="1028700" y="1957862"/>
            <a:ext cx="10153435" cy="7804785"/>
          </a:xfrm>
          <a:prstGeom prst="rect">
            <a:avLst/>
          </a:prstGeom>
        </p:spPr>
        <p:txBody>
          <a:bodyPr lIns="0" tIns="0" rIns="0" bIns="0" rtlCol="0" anchor="t">
            <a:spAutoFit/>
          </a:bodyPr>
          <a:lstStyle/>
          <a:p>
            <a:pPr>
              <a:lnSpc>
                <a:spcPts val="3105"/>
              </a:lnSpc>
            </a:pPr>
            <a:r>
              <a:rPr lang="en-US" sz="2300" spc="138">
                <a:solidFill>
                  <a:srgbClr val="000000"/>
                </a:solidFill>
                <a:latin typeface="DM Sans"/>
              </a:rPr>
              <a:t>The problem is formulated as MDP, which is similar to paper 1</a:t>
            </a:r>
          </a:p>
          <a:p>
            <a:pPr>
              <a:lnSpc>
                <a:spcPts val="3105"/>
              </a:lnSpc>
            </a:pPr>
            <a:r>
              <a:rPr lang="en-US" sz="2300" spc="138">
                <a:solidFill>
                  <a:srgbClr val="000000"/>
                </a:solidFill>
                <a:latin typeface="DM Sans"/>
              </a:rPr>
              <a:t>Each vertice have a label {-1,0,1}, for Not included, undecided, included respectively</a:t>
            </a:r>
          </a:p>
          <a:p>
            <a:pPr>
              <a:lnSpc>
                <a:spcPts val="3105"/>
              </a:lnSpc>
            </a:pPr>
            <a:r>
              <a:rPr lang="en-US" sz="2300" spc="138">
                <a:solidFill>
                  <a:srgbClr val="000000"/>
                </a:solidFill>
                <a:latin typeface="DM Sans"/>
              </a:rPr>
              <a:t>State - State at nth round denotes subgraph formed by undecided vertices</a:t>
            </a:r>
          </a:p>
          <a:p>
            <a:pPr>
              <a:lnSpc>
                <a:spcPts val="3105"/>
              </a:lnSpc>
            </a:pPr>
            <a:r>
              <a:rPr lang="en-US" sz="2300" spc="138">
                <a:solidFill>
                  <a:srgbClr val="000000"/>
                </a:solidFill>
                <a:latin typeface="DM Sans"/>
              </a:rPr>
              <a:t>Action - At the nth round, assign label {-1,0,1} to each vertices in the state</a:t>
            </a:r>
          </a:p>
          <a:p>
            <a:pPr>
              <a:lnSpc>
                <a:spcPts val="3105"/>
              </a:lnSpc>
            </a:pPr>
            <a:r>
              <a:rPr lang="en-US" sz="2300" spc="138">
                <a:solidFill>
                  <a:srgbClr val="000000"/>
                </a:solidFill>
                <a:latin typeface="DM Sans"/>
              </a:rPr>
              <a:t>State Transition - State transition from current state to next state via intermediate state where a clean-up process takes place</a:t>
            </a:r>
          </a:p>
          <a:p>
            <a:pPr>
              <a:lnSpc>
                <a:spcPts val="3105"/>
              </a:lnSpc>
            </a:pPr>
            <a:r>
              <a:rPr lang="en-US" sz="2300" spc="138">
                <a:solidFill>
                  <a:srgbClr val="000000"/>
                </a:solidFill>
                <a:latin typeface="DM Sans"/>
              </a:rPr>
              <a:t>Reward - The reward is defined as the change in the sum of weights of the included vertices in the MWIS on state transition</a:t>
            </a:r>
          </a:p>
          <a:p>
            <a:pPr>
              <a:lnSpc>
                <a:spcPts val="3105"/>
              </a:lnSpc>
            </a:pPr>
            <a:endParaRPr lang="en-US" sz="2300" spc="138">
              <a:solidFill>
                <a:srgbClr val="000000"/>
              </a:solidFill>
              <a:latin typeface="DM Sans"/>
            </a:endParaRPr>
          </a:p>
          <a:p>
            <a:pPr>
              <a:lnSpc>
                <a:spcPts val="3105"/>
              </a:lnSpc>
            </a:pPr>
            <a:r>
              <a:rPr lang="en-US" sz="2300" spc="138">
                <a:solidFill>
                  <a:srgbClr val="000000"/>
                </a:solidFill>
                <a:latin typeface="DM Sans"/>
              </a:rPr>
              <a:t>The problem is solved by Off-Policy Regularized Deep Reinforcement Learning</a:t>
            </a:r>
          </a:p>
          <a:p>
            <a:pPr>
              <a:lnSpc>
                <a:spcPts val="3105"/>
              </a:lnSpc>
            </a:pPr>
            <a:r>
              <a:rPr lang="en-US" sz="2300" spc="138">
                <a:solidFill>
                  <a:srgbClr val="000000"/>
                </a:solidFill>
                <a:latin typeface="DM Sans"/>
              </a:rPr>
              <a:t>We can design an off-policy algorithm, where a prior policy is used to generate the current actions, and they are used to train and improve the current policy</a:t>
            </a:r>
          </a:p>
          <a:p>
            <a:pPr>
              <a:lnSpc>
                <a:spcPts val="3105"/>
              </a:lnSpc>
            </a:pPr>
            <a:r>
              <a:rPr lang="en-US" sz="2300" spc="138">
                <a:solidFill>
                  <a:srgbClr val="000000"/>
                </a:solidFill>
                <a:latin typeface="DM Sans"/>
              </a:rPr>
              <a:t>Regularizer - A regularizer used to  make sure that prior policy do not have much variation when compared with updated policy</a:t>
            </a:r>
          </a:p>
          <a:p>
            <a:pPr marL="0" lvl="0" indent="0">
              <a:lnSpc>
                <a:spcPts val="3105"/>
              </a:lnSpc>
              <a:spcBef>
                <a:spcPct val="0"/>
              </a:spcBef>
            </a:pPr>
            <a:r>
              <a:rPr lang="en-US" sz="2300" spc="138">
                <a:solidFill>
                  <a:srgbClr val="000000"/>
                </a:solidFill>
                <a:latin typeface="DM Sans"/>
              </a:rPr>
              <a:t>They defined a loss function and used it to train a Neural Network </a:t>
            </a:r>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Freeform 10"/>
          <p:cNvSpPr/>
          <p:nvPr/>
        </p:nvSpPr>
        <p:spPr>
          <a:xfrm>
            <a:off x="1287757" y="6242153"/>
            <a:ext cx="3888634" cy="401865"/>
          </a:xfrm>
          <a:custGeom>
            <a:avLst/>
            <a:gdLst/>
            <a:ahLst/>
            <a:cxnLst/>
            <a:rect l="l" t="t" r="r" b="b"/>
            <a:pathLst>
              <a:path w="3888634" h="401865">
                <a:moveTo>
                  <a:pt x="0" y="0"/>
                </a:moveTo>
                <a:lnTo>
                  <a:pt x="3888634" y="0"/>
                </a:lnTo>
                <a:lnTo>
                  <a:pt x="3888634" y="401865"/>
                </a:lnTo>
                <a:lnTo>
                  <a:pt x="0" y="401865"/>
                </a:lnTo>
                <a:lnTo>
                  <a:pt x="0" y="0"/>
                </a:lnTo>
                <a:close/>
              </a:path>
            </a:pathLst>
          </a:custGeom>
          <a:blipFill>
            <a:blip r:embed="rId15"/>
            <a:stretch>
              <a:fillRect/>
            </a:stretch>
          </a:blipFill>
        </p:spPr>
      </p:sp>
      <p:sp>
        <p:nvSpPr>
          <p:cNvPr id="11" name="Freeform 11"/>
          <p:cNvSpPr/>
          <p:nvPr/>
        </p:nvSpPr>
        <p:spPr>
          <a:xfrm>
            <a:off x="5572502" y="6245520"/>
            <a:ext cx="3984977" cy="398498"/>
          </a:xfrm>
          <a:custGeom>
            <a:avLst/>
            <a:gdLst/>
            <a:ahLst/>
            <a:cxnLst/>
            <a:rect l="l" t="t" r="r" b="b"/>
            <a:pathLst>
              <a:path w="3984977" h="398498">
                <a:moveTo>
                  <a:pt x="0" y="0"/>
                </a:moveTo>
                <a:lnTo>
                  <a:pt x="3984977" y="0"/>
                </a:lnTo>
                <a:lnTo>
                  <a:pt x="3984977" y="398498"/>
                </a:lnTo>
                <a:lnTo>
                  <a:pt x="0" y="398498"/>
                </a:lnTo>
                <a:lnTo>
                  <a:pt x="0" y="0"/>
                </a:lnTo>
                <a:close/>
              </a:path>
            </a:pathLst>
          </a:custGeom>
          <a:blipFill>
            <a:blip r:embed="rId16"/>
            <a:stretch>
              <a:fillRect/>
            </a:stretch>
          </a:blipFill>
        </p:spPr>
      </p:sp>
      <p:sp>
        <p:nvSpPr>
          <p:cNvPr id="12" name="Freeform 12"/>
          <p:cNvSpPr/>
          <p:nvPr/>
        </p:nvSpPr>
        <p:spPr>
          <a:xfrm>
            <a:off x="15612042" y="7273445"/>
            <a:ext cx="232137" cy="232965"/>
          </a:xfrm>
          <a:custGeom>
            <a:avLst/>
            <a:gdLst/>
            <a:ahLst/>
            <a:cxnLst/>
            <a:rect l="l" t="t" r="r" b="b"/>
            <a:pathLst>
              <a:path w="232137" h="232965">
                <a:moveTo>
                  <a:pt x="0" y="0"/>
                </a:moveTo>
                <a:lnTo>
                  <a:pt x="232137" y="0"/>
                </a:lnTo>
                <a:lnTo>
                  <a:pt x="232137" y="232965"/>
                </a:lnTo>
                <a:lnTo>
                  <a:pt x="0" y="232965"/>
                </a:lnTo>
                <a:lnTo>
                  <a:pt x="0" y="0"/>
                </a:lnTo>
                <a:close/>
              </a:path>
            </a:pathLst>
          </a:custGeom>
          <a:blipFill>
            <a:blip r:embed="rId17"/>
            <a:stretch>
              <a:fillRect/>
            </a:stretch>
          </a:blipFill>
        </p:spPr>
      </p:sp>
      <p:sp>
        <p:nvSpPr>
          <p:cNvPr id="13" name="TextBox 13"/>
          <p:cNvSpPr txBox="1"/>
          <p:nvPr/>
        </p:nvSpPr>
        <p:spPr>
          <a:xfrm>
            <a:off x="1028700" y="1123950"/>
            <a:ext cx="7848753" cy="588645"/>
          </a:xfrm>
          <a:prstGeom prst="rect">
            <a:avLst/>
          </a:prstGeom>
        </p:spPr>
        <p:txBody>
          <a:bodyPr lIns="0" tIns="0" rIns="0" bIns="0" rtlCol="0" anchor="t">
            <a:spAutoFit/>
          </a:bodyPr>
          <a:lstStyle/>
          <a:p>
            <a:pPr>
              <a:lnSpc>
                <a:spcPts val="4365"/>
              </a:lnSpc>
            </a:pPr>
            <a:r>
              <a:rPr lang="en-US" sz="4500">
                <a:solidFill>
                  <a:srgbClr val="000000"/>
                </a:solidFill>
                <a:latin typeface="DM Sans Bold"/>
              </a:rPr>
              <a:t>Problem Solution</a:t>
            </a:r>
          </a:p>
        </p:txBody>
      </p:sp>
      <p:sp>
        <p:nvSpPr>
          <p:cNvPr id="14" name="Freeform 14"/>
          <p:cNvSpPr/>
          <p:nvPr/>
        </p:nvSpPr>
        <p:spPr>
          <a:xfrm>
            <a:off x="15131921" y="7185352"/>
            <a:ext cx="407698" cy="409152"/>
          </a:xfrm>
          <a:custGeom>
            <a:avLst/>
            <a:gdLst/>
            <a:ahLst/>
            <a:cxnLst/>
            <a:rect l="l" t="t" r="r" b="b"/>
            <a:pathLst>
              <a:path w="407698" h="409152">
                <a:moveTo>
                  <a:pt x="0" y="0"/>
                </a:moveTo>
                <a:lnTo>
                  <a:pt x="407699" y="0"/>
                </a:lnTo>
                <a:lnTo>
                  <a:pt x="407699" y="409152"/>
                </a:lnTo>
                <a:lnTo>
                  <a:pt x="0" y="409152"/>
                </a:lnTo>
                <a:lnTo>
                  <a:pt x="0" y="0"/>
                </a:lnTo>
                <a:close/>
              </a:path>
            </a:pathLst>
          </a:custGeom>
          <a:blipFill>
            <a:blip r:embed="rId17"/>
            <a:stretch>
              <a:fillRect/>
            </a:stretch>
          </a:blipFill>
        </p:spPr>
      </p:sp>
      <p:sp>
        <p:nvSpPr>
          <p:cNvPr id="15" name="Freeform 15"/>
          <p:cNvSpPr/>
          <p:nvPr/>
        </p:nvSpPr>
        <p:spPr>
          <a:xfrm>
            <a:off x="14738645" y="7185352"/>
            <a:ext cx="296265" cy="297321"/>
          </a:xfrm>
          <a:custGeom>
            <a:avLst/>
            <a:gdLst/>
            <a:ahLst/>
            <a:cxnLst/>
            <a:rect l="l" t="t" r="r" b="b"/>
            <a:pathLst>
              <a:path w="296265" h="297321">
                <a:moveTo>
                  <a:pt x="0" y="0"/>
                </a:moveTo>
                <a:lnTo>
                  <a:pt x="296265" y="0"/>
                </a:lnTo>
                <a:lnTo>
                  <a:pt x="296265" y="297321"/>
                </a:lnTo>
                <a:lnTo>
                  <a:pt x="0" y="297321"/>
                </a:lnTo>
                <a:lnTo>
                  <a:pt x="0" y="0"/>
                </a:lnTo>
                <a:close/>
              </a:path>
            </a:pathLst>
          </a:custGeom>
          <a:blipFill>
            <a:blip r:embed="rId17"/>
            <a:stretch>
              <a:fillRect/>
            </a:stretch>
          </a:blipFill>
        </p:spPr>
      </p:sp>
      <p:sp>
        <p:nvSpPr>
          <p:cNvPr id="16" name="Freeform 16"/>
          <p:cNvSpPr/>
          <p:nvPr/>
        </p:nvSpPr>
        <p:spPr>
          <a:xfrm>
            <a:off x="15353489" y="7218171"/>
            <a:ext cx="342292" cy="343512"/>
          </a:xfrm>
          <a:custGeom>
            <a:avLst/>
            <a:gdLst/>
            <a:ahLst/>
            <a:cxnLst/>
            <a:rect l="l" t="t" r="r" b="b"/>
            <a:pathLst>
              <a:path w="342292" h="343512">
                <a:moveTo>
                  <a:pt x="0" y="0"/>
                </a:moveTo>
                <a:lnTo>
                  <a:pt x="342292" y="0"/>
                </a:lnTo>
                <a:lnTo>
                  <a:pt x="342292" y="343513"/>
                </a:lnTo>
                <a:lnTo>
                  <a:pt x="0" y="343513"/>
                </a:lnTo>
                <a:lnTo>
                  <a:pt x="0" y="0"/>
                </a:lnTo>
                <a:close/>
              </a:path>
            </a:pathLst>
          </a:custGeom>
          <a:blipFill>
            <a:blip r:embed="rId17"/>
            <a:stretch>
              <a:fillRect/>
            </a:stretch>
          </a:blipFill>
        </p:spPr>
      </p:sp>
      <p:sp>
        <p:nvSpPr>
          <p:cNvPr id="17" name="Freeform 17"/>
          <p:cNvSpPr/>
          <p:nvPr/>
        </p:nvSpPr>
        <p:spPr>
          <a:xfrm>
            <a:off x="14916065" y="7185352"/>
            <a:ext cx="342292" cy="343512"/>
          </a:xfrm>
          <a:custGeom>
            <a:avLst/>
            <a:gdLst/>
            <a:ahLst/>
            <a:cxnLst/>
            <a:rect l="l" t="t" r="r" b="b"/>
            <a:pathLst>
              <a:path w="342292" h="343512">
                <a:moveTo>
                  <a:pt x="0" y="0"/>
                </a:moveTo>
                <a:lnTo>
                  <a:pt x="342292" y="0"/>
                </a:lnTo>
                <a:lnTo>
                  <a:pt x="342292" y="343512"/>
                </a:lnTo>
                <a:lnTo>
                  <a:pt x="0" y="343512"/>
                </a:lnTo>
                <a:lnTo>
                  <a:pt x="0" y="0"/>
                </a:lnTo>
                <a:close/>
              </a:path>
            </a:pathLst>
          </a:custGeom>
          <a:blipFill>
            <a:blip r:embed="rId17"/>
            <a:stretch>
              <a:fillRect/>
            </a:stretch>
          </a:blipFill>
        </p:spPr>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4380360" y="5187007"/>
            <a:ext cx="10014901" cy="650876"/>
          </a:xfrm>
          <a:prstGeom prst="rect">
            <a:avLst/>
          </a:prstGeom>
        </p:spPr>
        <p:txBody>
          <a:bodyPr lIns="0" tIns="0" rIns="0" bIns="0" rtlCol="0" anchor="t">
            <a:spAutoFit/>
          </a:bodyPr>
          <a:lstStyle/>
          <a:p>
            <a:pPr algn="ctr">
              <a:lnSpc>
                <a:spcPts val="4850"/>
              </a:lnSpc>
            </a:pPr>
            <a:r>
              <a:rPr lang="en-US" sz="5000">
                <a:solidFill>
                  <a:srgbClr val="000000"/>
                </a:solidFill>
                <a:latin typeface="DM Sans"/>
              </a:rPr>
              <a:t>using a parallel algorithm </a:t>
            </a:r>
          </a:p>
        </p:txBody>
      </p:sp>
      <p:sp>
        <p:nvSpPr>
          <p:cNvPr id="4" name="TextBox 4"/>
          <p:cNvSpPr txBox="1"/>
          <p:nvPr/>
        </p:nvSpPr>
        <p:spPr>
          <a:xfrm>
            <a:off x="1579041" y="1696221"/>
            <a:ext cx="15382030" cy="3044765"/>
          </a:xfrm>
          <a:prstGeom prst="rect">
            <a:avLst/>
          </a:prstGeom>
        </p:spPr>
        <p:txBody>
          <a:bodyPr lIns="0" tIns="0" rIns="0" bIns="0" rtlCol="0" anchor="t">
            <a:spAutoFit/>
          </a:bodyPr>
          <a:lstStyle/>
          <a:p>
            <a:pPr algn="ctr">
              <a:lnSpc>
                <a:spcPts val="7800"/>
              </a:lnSpc>
            </a:pPr>
            <a:r>
              <a:rPr lang="en-US" sz="8041">
                <a:solidFill>
                  <a:srgbClr val="000000"/>
                </a:solidFill>
                <a:latin typeface="DM Sans Bold"/>
              </a:rPr>
              <a:t>Luby’s Alg. for Maximal Independent Sets using Pairwise Independence</a:t>
            </a: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8" name="TextBox 18"/>
          <p:cNvSpPr txBox="1"/>
          <p:nvPr/>
        </p:nvSpPr>
        <p:spPr>
          <a:xfrm>
            <a:off x="2999902" y="7109942"/>
            <a:ext cx="12934393" cy="781048"/>
          </a:xfrm>
          <a:prstGeom prst="rect">
            <a:avLst/>
          </a:prstGeom>
        </p:spPr>
        <p:txBody>
          <a:bodyPr lIns="0" tIns="0" rIns="0" bIns="0" rtlCol="0" anchor="t">
            <a:spAutoFit/>
          </a:bodyPr>
          <a:lstStyle/>
          <a:p>
            <a:pPr algn="ctr">
              <a:lnSpc>
                <a:spcPts val="6300"/>
              </a:lnSpc>
              <a:spcBef>
                <a:spcPct val="0"/>
              </a:spcBef>
            </a:pPr>
            <a:r>
              <a:rPr lang="en-US" sz="4500" u="sng">
                <a:solidFill>
                  <a:srgbClr val="000000"/>
                </a:solidFill>
                <a:latin typeface="DM Sans"/>
                <a:hlinkClick r:id="rId29" tooltip="https://faculty.cc.gatech.edu/~vigoda/RandAlgs/MIS.pdf"/>
              </a:rPr>
              <a:t>https://ieeexplore.ieee.org/document/10092874</a:t>
            </a:r>
          </a:p>
        </p:txBody>
      </p:sp>
      <p:sp>
        <p:nvSpPr>
          <p:cNvPr id="19" name="TextBox 19"/>
          <p:cNvSpPr txBox="1"/>
          <p:nvPr/>
        </p:nvSpPr>
        <p:spPr>
          <a:xfrm>
            <a:off x="4459648" y="6628458"/>
            <a:ext cx="10014901" cy="454662"/>
          </a:xfrm>
          <a:prstGeom prst="rect">
            <a:avLst/>
          </a:prstGeom>
        </p:spPr>
        <p:txBody>
          <a:bodyPr lIns="0" tIns="0" rIns="0" bIns="0" rtlCol="0" anchor="t">
            <a:spAutoFit/>
          </a:bodyPr>
          <a:lstStyle/>
          <a:p>
            <a:pPr algn="ctr">
              <a:lnSpc>
                <a:spcPts val="3395"/>
              </a:lnSpc>
            </a:pPr>
            <a:r>
              <a:rPr lang="en-US" sz="3500">
                <a:solidFill>
                  <a:srgbClr val="000000"/>
                </a:solidFill>
                <a:latin typeface="DM Sans"/>
              </a:rPr>
              <a:t>Link to the paper:</a:t>
            </a: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28700" y="4108860"/>
            <a:ext cx="6775579" cy="5149440"/>
          </a:xfrm>
          <a:custGeom>
            <a:avLst/>
            <a:gdLst/>
            <a:ahLst/>
            <a:cxnLst/>
            <a:rect l="l" t="t" r="r" b="b"/>
            <a:pathLst>
              <a:path w="6775579" h="5149440">
                <a:moveTo>
                  <a:pt x="0" y="0"/>
                </a:moveTo>
                <a:lnTo>
                  <a:pt x="6775579" y="0"/>
                </a:lnTo>
                <a:lnTo>
                  <a:pt x="6775579" y="5149440"/>
                </a:lnTo>
                <a:lnTo>
                  <a:pt x="0" y="5149440"/>
                </a:lnTo>
                <a:lnTo>
                  <a:pt x="0" y="0"/>
                </a:lnTo>
                <a:close/>
              </a:path>
            </a:pathLst>
          </a:custGeom>
          <a:blipFill>
            <a:blip r:embed="rId13"/>
            <a:stretch>
              <a:fillRect/>
            </a:stretch>
          </a:blipFill>
        </p:spPr>
      </p:sp>
      <p:sp>
        <p:nvSpPr>
          <p:cNvPr id="9" name="TextBox 9"/>
          <p:cNvSpPr txBox="1"/>
          <p:nvPr/>
        </p:nvSpPr>
        <p:spPr>
          <a:xfrm>
            <a:off x="5163607" y="1200150"/>
            <a:ext cx="9286660" cy="1030867"/>
          </a:xfrm>
          <a:prstGeom prst="rect">
            <a:avLst/>
          </a:prstGeom>
        </p:spPr>
        <p:txBody>
          <a:bodyPr lIns="0" tIns="0" rIns="0" bIns="0" rtlCol="0" anchor="t">
            <a:spAutoFit/>
          </a:bodyPr>
          <a:lstStyle/>
          <a:p>
            <a:pPr>
              <a:lnSpc>
                <a:spcPts val="7663"/>
              </a:lnSpc>
            </a:pPr>
            <a:r>
              <a:rPr lang="en-US" sz="7900">
                <a:solidFill>
                  <a:srgbClr val="000000"/>
                </a:solidFill>
                <a:latin typeface="DM Sans Bold"/>
              </a:rPr>
              <a:t>Algo. Description</a:t>
            </a:r>
          </a:p>
        </p:txBody>
      </p:sp>
      <p:sp>
        <p:nvSpPr>
          <p:cNvPr id="10" name="TextBox 10"/>
          <p:cNvSpPr txBox="1"/>
          <p:nvPr/>
        </p:nvSpPr>
        <p:spPr>
          <a:xfrm>
            <a:off x="1028700" y="2660511"/>
            <a:ext cx="15386930" cy="1150113"/>
          </a:xfrm>
          <a:prstGeom prst="rect">
            <a:avLst/>
          </a:prstGeom>
        </p:spPr>
        <p:txBody>
          <a:bodyPr lIns="0" tIns="0" rIns="0" bIns="0" rtlCol="0" anchor="t">
            <a:spAutoFit/>
          </a:bodyPr>
          <a:lstStyle/>
          <a:p>
            <a:pPr marL="734051" lvl="1" indent="-367026">
              <a:lnSpc>
                <a:spcPts val="4623"/>
              </a:lnSpc>
              <a:buFont typeface="Arial"/>
              <a:buChar char="•"/>
            </a:pPr>
            <a:r>
              <a:rPr lang="en-US" sz="3399" spc="203">
                <a:solidFill>
                  <a:srgbClr val="000000"/>
                </a:solidFill>
                <a:latin typeface="DM Sans"/>
              </a:rPr>
              <a:t>There are easy ways to find MIS. For example, one algorithm is shown below</a:t>
            </a: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grpSp>
        <p:nvGrpSpPr>
          <p:cNvPr id="8" name="Group 8"/>
          <p:cNvGrpSpPr/>
          <p:nvPr/>
        </p:nvGrpSpPr>
        <p:grpSpPr>
          <a:xfrm>
            <a:off x="1775818" y="2715545"/>
            <a:ext cx="15483482" cy="5824592"/>
            <a:chOff x="0" y="0"/>
            <a:chExt cx="20644643" cy="7766122"/>
          </a:xfrm>
        </p:grpSpPr>
        <p:sp>
          <p:nvSpPr>
            <p:cNvPr id="9" name="Freeform 9"/>
            <p:cNvSpPr/>
            <p:nvPr/>
          </p:nvSpPr>
          <p:spPr>
            <a:xfrm>
              <a:off x="0" y="0"/>
              <a:ext cx="16394970" cy="3583134"/>
            </a:xfrm>
            <a:custGeom>
              <a:avLst/>
              <a:gdLst/>
              <a:ahLst/>
              <a:cxnLst/>
              <a:rect l="l" t="t" r="r" b="b"/>
              <a:pathLst>
                <a:path w="16394970" h="3583134">
                  <a:moveTo>
                    <a:pt x="0" y="0"/>
                  </a:moveTo>
                  <a:lnTo>
                    <a:pt x="16394970" y="0"/>
                  </a:lnTo>
                  <a:lnTo>
                    <a:pt x="16394970" y="3583134"/>
                  </a:lnTo>
                  <a:lnTo>
                    <a:pt x="0" y="3583134"/>
                  </a:lnTo>
                  <a:lnTo>
                    <a:pt x="0" y="0"/>
                  </a:lnTo>
                  <a:close/>
                </a:path>
              </a:pathLst>
            </a:custGeom>
            <a:blipFill>
              <a:blip r:embed="rId13"/>
              <a:stretch>
                <a:fillRect t="-68297"/>
              </a:stretch>
            </a:blipFill>
          </p:spPr>
        </p:sp>
        <p:sp>
          <p:nvSpPr>
            <p:cNvPr id="10" name="Freeform 10"/>
            <p:cNvSpPr/>
            <p:nvPr/>
          </p:nvSpPr>
          <p:spPr>
            <a:xfrm>
              <a:off x="530605" y="3810799"/>
              <a:ext cx="20114037" cy="3955323"/>
            </a:xfrm>
            <a:custGeom>
              <a:avLst/>
              <a:gdLst/>
              <a:ahLst/>
              <a:cxnLst/>
              <a:rect l="l" t="t" r="r" b="b"/>
              <a:pathLst>
                <a:path w="20114037" h="3955323">
                  <a:moveTo>
                    <a:pt x="0" y="0"/>
                  </a:moveTo>
                  <a:lnTo>
                    <a:pt x="20114038" y="0"/>
                  </a:lnTo>
                  <a:lnTo>
                    <a:pt x="20114038" y="3955323"/>
                  </a:lnTo>
                  <a:lnTo>
                    <a:pt x="0" y="3955323"/>
                  </a:lnTo>
                  <a:lnTo>
                    <a:pt x="0" y="0"/>
                  </a:lnTo>
                  <a:close/>
                </a:path>
              </a:pathLst>
            </a:custGeom>
            <a:blipFill>
              <a:blip r:embed="rId14"/>
              <a:stretch>
                <a:fillRect/>
              </a:stretch>
            </a:blipFill>
          </p:spPr>
        </p:sp>
      </p:grpSp>
      <p:sp>
        <p:nvSpPr>
          <p:cNvPr id="11" name="TextBox 11"/>
          <p:cNvSpPr txBox="1"/>
          <p:nvPr/>
        </p:nvSpPr>
        <p:spPr>
          <a:xfrm>
            <a:off x="6022641" y="1181100"/>
            <a:ext cx="6242718" cy="909331"/>
          </a:xfrm>
          <a:prstGeom prst="rect">
            <a:avLst/>
          </a:prstGeom>
        </p:spPr>
        <p:txBody>
          <a:bodyPr lIns="0" tIns="0" rIns="0" bIns="0" rtlCol="0" anchor="t">
            <a:spAutoFit/>
          </a:bodyPr>
          <a:lstStyle/>
          <a:p>
            <a:pPr>
              <a:lnSpc>
                <a:spcPts val="6790"/>
              </a:lnSpc>
            </a:pPr>
            <a:r>
              <a:rPr lang="en-US" sz="7000">
                <a:solidFill>
                  <a:srgbClr val="000000"/>
                </a:solidFill>
                <a:latin typeface="DM Sans Bold"/>
              </a:rPr>
              <a:t>Proposed Algo</a:t>
            </a: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2939091" y="4951844"/>
            <a:ext cx="12897440" cy="772415"/>
          </a:xfrm>
          <a:prstGeom prst="rect">
            <a:avLst/>
          </a:prstGeom>
        </p:spPr>
        <p:txBody>
          <a:bodyPr lIns="0" tIns="0" rIns="0" bIns="0" rtlCol="0" anchor="t">
            <a:spAutoFit/>
          </a:bodyPr>
          <a:lstStyle/>
          <a:p>
            <a:pPr algn="ctr">
              <a:lnSpc>
                <a:spcPts val="5723"/>
              </a:lnSpc>
            </a:pPr>
            <a:r>
              <a:rPr lang="en-US" sz="5900">
                <a:solidFill>
                  <a:srgbClr val="000000"/>
                </a:solidFill>
                <a:latin typeface="DM Sans"/>
              </a:rPr>
              <a:t>What we will be doing for final report</a:t>
            </a:r>
          </a:p>
        </p:txBody>
      </p:sp>
      <p:sp>
        <p:nvSpPr>
          <p:cNvPr id="4" name="TextBox 4"/>
          <p:cNvSpPr txBox="1"/>
          <p:nvPr/>
        </p:nvSpPr>
        <p:spPr>
          <a:xfrm>
            <a:off x="2490433" y="3281642"/>
            <a:ext cx="13794755" cy="1168968"/>
          </a:xfrm>
          <a:prstGeom prst="rect">
            <a:avLst/>
          </a:prstGeom>
        </p:spPr>
        <p:txBody>
          <a:bodyPr lIns="0" tIns="0" rIns="0" bIns="0" rtlCol="0" anchor="t">
            <a:spAutoFit/>
          </a:bodyPr>
          <a:lstStyle/>
          <a:p>
            <a:pPr algn="ctr">
              <a:lnSpc>
                <a:spcPts val="8769"/>
              </a:lnSpc>
            </a:pPr>
            <a:r>
              <a:rPr lang="en-US" sz="9041">
                <a:solidFill>
                  <a:srgbClr val="000000"/>
                </a:solidFill>
                <a:latin typeface="DM Sans Bold"/>
              </a:rPr>
              <a:t>Future Work</a:t>
            </a: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1975982" y="1028700"/>
            <a:ext cx="5499218" cy="4190329"/>
          </a:xfrm>
          <a:custGeom>
            <a:avLst/>
            <a:gdLst/>
            <a:ahLst/>
            <a:cxnLst/>
            <a:rect l="l" t="t" r="r" b="b"/>
            <a:pathLst>
              <a:path w="5499218" h="4190329">
                <a:moveTo>
                  <a:pt x="0" y="0"/>
                </a:moveTo>
                <a:lnTo>
                  <a:pt x="5499218" y="0"/>
                </a:lnTo>
                <a:lnTo>
                  <a:pt x="5499218" y="4190329"/>
                </a:lnTo>
                <a:lnTo>
                  <a:pt x="0" y="4190329"/>
                </a:lnTo>
                <a:lnTo>
                  <a:pt x="0" y="0"/>
                </a:lnTo>
                <a:close/>
              </a:path>
            </a:pathLst>
          </a:custGeom>
          <a:blipFill>
            <a:blip r:embed="rId3"/>
            <a:stretch>
              <a:fillRect/>
            </a:stretch>
          </a:blipFill>
        </p:spPr>
      </p:sp>
      <p:sp>
        <p:nvSpPr>
          <p:cNvPr id="4" name="Freeform 4"/>
          <p:cNvSpPr/>
          <p:nvPr/>
        </p:nvSpPr>
        <p:spPr>
          <a:xfrm>
            <a:off x="11445605" y="5513087"/>
            <a:ext cx="6842395" cy="3745213"/>
          </a:xfrm>
          <a:custGeom>
            <a:avLst/>
            <a:gdLst/>
            <a:ahLst/>
            <a:cxnLst/>
            <a:rect l="l" t="t" r="r" b="b"/>
            <a:pathLst>
              <a:path w="6842395" h="3745213">
                <a:moveTo>
                  <a:pt x="0" y="0"/>
                </a:moveTo>
                <a:lnTo>
                  <a:pt x="6842395" y="0"/>
                </a:lnTo>
                <a:lnTo>
                  <a:pt x="6842395" y="3745213"/>
                </a:lnTo>
                <a:lnTo>
                  <a:pt x="0" y="3745213"/>
                </a:lnTo>
                <a:lnTo>
                  <a:pt x="0" y="0"/>
                </a:lnTo>
                <a:close/>
              </a:path>
            </a:pathLst>
          </a:custGeom>
          <a:blipFill>
            <a:blip r:embed="rId4"/>
            <a:stretch>
              <a:fillRect l="-3279"/>
            </a:stretch>
          </a:blipFill>
        </p:spPr>
      </p:sp>
      <p:sp>
        <p:nvSpPr>
          <p:cNvPr id="5" name="TextBox 5"/>
          <p:cNvSpPr txBox="1"/>
          <p:nvPr/>
        </p:nvSpPr>
        <p:spPr>
          <a:xfrm>
            <a:off x="1028700" y="1133475"/>
            <a:ext cx="8092094" cy="650875"/>
          </a:xfrm>
          <a:prstGeom prst="rect">
            <a:avLst/>
          </a:prstGeom>
        </p:spPr>
        <p:txBody>
          <a:bodyPr lIns="0" tIns="0" rIns="0" bIns="0" rtlCol="0" anchor="t">
            <a:spAutoFit/>
          </a:bodyPr>
          <a:lstStyle/>
          <a:p>
            <a:pPr>
              <a:lnSpc>
                <a:spcPts val="4850"/>
              </a:lnSpc>
            </a:pPr>
            <a:r>
              <a:rPr lang="en-US" sz="5000">
                <a:solidFill>
                  <a:srgbClr val="000000"/>
                </a:solidFill>
                <a:latin typeface="DM Sans Bold"/>
              </a:rPr>
              <a:t>Multi Agent RL Approch</a:t>
            </a:r>
          </a:p>
        </p:txBody>
      </p:sp>
      <p:sp>
        <p:nvSpPr>
          <p:cNvPr id="6" name="TextBox 6"/>
          <p:cNvSpPr txBox="1"/>
          <p:nvPr/>
        </p:nvSpPr>
        <p:spPr>
          <a:xfrm>
            <a:off x="1028700" y="2567972"/>
            <a:ext cx="9126207" cy="5264014"/>
          </a:xfrm>
          <a:prstGeom prst="rect">
            <a:avLst/>
          </a:prstGeom>
        </p:spPr>
        <p:txBody>
          <a:bodyPr lIns="0" tIns="0" rIns="0" bIns="0" rtlCol="0" anchor="t">
            <a:spAutoFit/>
          </a:bodyPr>
          <a:lstStyle/>
          <a:p>
            <a:pPr marL="618236" lvl="1" indent="-309118">
              <a:lnSpc>
                <a:spcPts val="3865"/>
              </a:lnSpc>
              <a:buFont typeface="Arial"/>
              <a:buChar char="•"/>
            </a:pPr>
            <a:r>
              <a:rPr lang="en-US" sz="2863" spc="171">
                <a:solidFill>
                  <a:srgbClr val="000000"/>
                </a:solidFill>
                <a:latin typeface="DM Sans"/>
              </a:rPr>
              <a:t>We have to find a decentralized solution, Therefore we are exploring a multi-agent approach instead of single agent</a:t>
            </a:r>
          </a:p>
          <a:p>
            <a:pPr marL="618236" lvl="1" indent="-309118">
              <a:lnSpc>
                <a:spcPts val="3865"/>
              </a:lnSpc>
              <a:buFont typeface="Arial"/>
              <a:buChar char="•"/>
            </a:pPr>
            <a:r>
              <a:rPr lang="en-US" sz="2863" spc="171">
                <a:solidFill>
                  <a:srgbClr val="000000"/>
                </a:solidFill>
                <a:latin typeface="DM Sans"/>
              </a:rPr>
              <a:t>The provided Multi-Agent </a:t>
            </a:r>
            <a:r>
              <a:rPr lang="en-US" sz="2863" u="sng" spc="171">
                <a:solidFill>
                  <a:srgbClr val="000000"/>
                </a:solidFill>
                <a:latin typeface="DM Sans"/>
                <a:hlinkClick r:id="rId5" tooltip="https://www.marl-book.com/download/marl-book.pdf"/>
              </a:rPr>
              <a:t>RL book</a:t>
            </a:r>
            <a:r>
              <a:rPr lang="en-US" sz="2863" spc="171">
                <a:solidFill>
                  <a:srgbClr val="000000"/>
                </a:solidFill>
                <a:latin typeface="DM Sans"/>
              </a:rPr>
              <a:t> provides knowledge of how Multi-Agent RL works</a:t>
            </a:r>
          </a:p>
          <a:p>
            <a:pPr marL="618236" lvl="1" indent="-309118">
              <a:lnSpc>
                <a:spcPts val="3865"/>
              </a:lnSpc>
              <a:buFont typeface="Arial"/>
              <a:buChar char="•"/>
            </a:pPr>
            <a:r>
              <a:rPr lang="en-US" sz="2863" spc="171">
                <a:solidFill>
                  <a:srgbClr val="000000"/>
                </a:solidFill>
                <a:latin typeface="DM Sans"/>
              </a:rPr>
              <a:t>Multiple agents are present in the same environment and have their own goals, policies, and domain knowledge.</a:t>
            </a:r>
          </a:p>
          <a:p>
            <a:pPr marL="618236" lvl="1" indent="-309118">
              <a:lnSpc>
                <a:spcPts val="3865"/>
              </a:lnSpc>
              <a:buFont typeface="Arial"/>
              <a:buChar char="•"/>
            </a:pPr>
            <a:r>
              <a:rPr lang="en-US" sz="2863" spc="171">
                <a:solidFill>
                  <a:srgbClr val="000000"/>
                </a:solidFill>
                <a:latin typeface="DM Sans"/>
              </a:rPr>
              <a:t>Multi-agent reinforcement learning (MARL) algorithms learn optimal policies for a set of agents in a multi-agent system</a:t>
            </a: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1975982" y="1028700"/>
            <a:ext cx="5499218" cy="4190329"/>
          </a:xfrm>
          <a:custGeom>
            <a:avLst/>
            <a:gdLst/>
            <a:ahLst/>
            <a:cxnLst/>
            <a:rect l="l" t="t" r="r" b="b"/>
            <a:pathLst>
              <a:path w="5499218" h="4190329">
                <a:moveTo>
                  <a:pt x="0" y="0"/>
                </a:moveTo>
                <a:lnTo>
                  <a:pt x="5499218" y="0"/>
                </a:lnTo>
                <a:lnTo>
                  <a:pt x="5499218" y="4190329"/>
                </a:lnTo>
                <a:lnTo>
                  <a:pt x="0" y="4190329"/>
                </a:lnTo>
                <a:lnTo>
                  <a:pt x="0" y="0"/>
                </a:lnTo>
                <a:close/>
              </a:path>
            </a:pathLst>
          </a:custGeom>
          <a:blipFill>
            <a:blip r:embed="rId3"/>
            <a:stretch>
              <a:fillRect/>
            </a:stretch>
          </a:blipFill>
        </p:spPr>
      </p:sp>
      <p:sp>
        <p:nvSpPr>
          <p:cNvPr id="4" name="Freeform 4"/>
          <p:cNvSpPr/>
          <p:nvPr/>
        </p:nvSpPr>
        <p:spPr>
          <a:xfrm>
            <a:off x="11445605" y="5513087"/>
            <a:ext cx="6842395" cy="3745213"/>
          </a:xfrm>
          <a:custGeom>
            <a:avLst/>
            <a:gdLst/>
            <a:ahLst/>
            <a:cxnLst/>
            <a:rect l="l" t="t" r="r" b="b"/>
            <a:pathLst>
              <a:path w="6842395" h="3745213">
                <a:moveTo>
                  <a:pt x="0" y="0"/>
                </a:moveTo>
                <a:lnTo>
                  <a:pt x="6842395" y="0"/>
                </a:lnTo>
                <a:lnTo>
                  <a:pt x="6842395" y="3745213"/>
                </a:lnTo>
                <a:lnTo>
                  <a:pt x="0" y="3745213"/>
                </a:lnTo>
                <a:lnTo>
                  <a:pt x="0" y="0"/>
                </a:lnTo>
                <a:close/>
              </a:path>
            </a:pathLst>
          </a:custGeom>
          <a:blipFill>
            <a:blip r:embed="rId4"/>
            <a:stretch>
              <a:fillRect l="-3279"/>
            </a:stretch>
          </a:blipFill>
        </p:spPr>
      </p:sp>
      <p:sp>
        <p:nvSpPr>
          <p:cNvPr id="5" name="TextBox 5"/>
          <p:cNvSpPr txBox="1"/>
          <p:nvPr/>
        </p:nvSpPr>
        <p:spPr>
          <a:xfrm>
            <a:off x="1028700" y="1133475"/>
            <a:ext cx="8092094" cy="650875"/>
          </a:xfrm>
          <a:prstGeom prst="rect">
            <a:avLst/>
          </a:prstGeom>
        </p:spPr>
        <p:txBody>
          <a:bodyPr lIns="0" tIns="0" rIns="0" bIns="0" rtlCol="0" anchor="t">
            <a:spAutoFit/>
          </a:bodyPr>
          <a:lstStyle/>
          <a:p>
            <a:pPr>
              <a:lnSpc>
                <a:spcPts val="4850"/>
              </a:lnSpc>
            </a:pPr>
            <a:r>
              <a:rPr lang="en-US" sz="5000">
                <a:solidFill>
                  <a:srgbClr val="000000"/>
                </a:solidFill>
                <a:latin typeface="DM Sans Bold"/>
              </a:rPr>
              <a:t>Multi Agent RL (Contd.)</a:t>
            </a:r>
          </a:p>
        </p:txBody>
      </p:sp>
      <p:sp>
        <p:nvSpPr>
          <p:cNvPr id="6" name="TextBox 6"/>
          <p:cNvSpPr txBox="1"/>
          <p:nvPr/>
        </p:nvSpPr>
        <p:spPr>
          <a:xfrm>
            <a:off x="1028700" y="2518841"/>
            <a:ext cx="8623530" cy="5371801"/>
          </a:xfrm>
          <a:prstGeom prst="rect">
            <a:avLst/>
          </a:prstGeom>
        </p:spPr>
        <p:txBody>
          <a:bodyPr lIns="0" tIns="0" rIns="0" bIns="0" rtlCol="0" anchor="t">
            <a:spAutoFit/>
          </a:bodyPr>
          <a:lstStyle/>
          <a:p>
            <a:pPr marL="632114" lvl="1" indent="-316057">
              <a:lnSpc>
                <a:spcPts val="3952"/>
              </a:lnSpc>
              <a:buFont typeface="Arial"/>
              <a:buChar char="•"/>
            </a:pPr>
            <a:r>
              <a:rPr lang="en-US" sz="2927" spc="175">
                <a:solidFill>
                  <a:srgbClr val="000000"/>
                </a:solidFill>
                <a:latin typeface="DM Sans"/>
              </a:rPr>
              <a:t>Centralised vs Decentralised solutions</a:t>
            </a:r>
          </a:p>
          <a:p>
            <a:pPr marL="632114" lvl="1" indent="-316057">
              <a:lnSpc>
                <a:spcPts val="3952"/>
              </a:lnSpc>
              <a:buFont typeface="Arial"/>
              <a:buChar char="•"/>
            </a:pPr>
            <a:r>
              <a:rPr lang="en-US" sz="2927" spc="175">
                <a:solidFill>
                  <a:srgbClr val="000000"/>
                </a:solidFill>
                <a:latin typeface="DM Sans"/>
              </a:rPr>
              <a:t>Different Dimensions in MARL, e.g., how many agents are present in the environment, and whether agents have partial knowledge or full knowledge about the environment.</a:t>
            </a:r>
          </a:p>
          <a:p>
            <a:pPr marL="632114" lvl="1" indent="-316057">
              <a:lnSpc>
                <a:spcPts val="3952"/>
              </a:lnSpc>
              <a:buFont typeface="Arial"/>
              <a:buChar char="•"/>
            </a:pPr>
            <a:r>
              <a:rPr lang="en-US" sz="2927" spc="175">
                <a:solidFill>
                  <a:srgbClr val="000000"/>
                </a:solidFill>
                <a:latin typeface="DM Sans"/>
              </a:rPr>
              <a:t>Can Multi-Agent communicate with each other or work independently?</a:t>
            </a:r>
          </a:p>
          <a:p>
            <a:pPr marL="632114" lvl="1" indent="-316057">
              <a:lnSpc>
                <a:spcPts val="3952"/>
              </a:lnSpc>
              <a:buFont typeface="Arial"/>
              <a:buChar char="•"/>
            </a:pPr>
            <a:r>
              <a:rPr lang="en-US" sz="2927" spc="175">
                <a:solidFill>
                  <a:srgbClr val="000000"/>
                </a:solidFill>
                <a:latin typeface="DM Sans"/>
              </a:rPr>
              <a:t>Similarly, there are different questions, and we have to select the most suitable model for our problem.</a:t>
            </a: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886757" y="5074942"/>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5930165" y="4823914"/>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227066" y="4823914"/>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9653627" y="4823914"/>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3" name="TextBox 13"/>
          <p:cNvSpPr txBox="1"/>
          <p:nvPr/>
        </p:nvSpPr>
        <p:spPr>
          <a:xfrm>
            <a:off x="4732501" y="2459889"/>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Future Steps</a:t>
            </a:r>
          </a:p>
        </p:txBody>
      </p:sp>
      <p:sp>
        <p:nvSpPr>
          <p:cNvPr id="14" name="TextBox 14"/>
          <p:cNvSpPr txBox="1"/>
          <p:nvPr/>
        </p:nvSpPr>
        <p:spPr>
          <a:xfrm>
            <a:off x="2227066" y="5616041"/>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01</a:t>
            </a:r>
          </a:p>
        </p:txBody>
      </p:sp>
      <p:sp>
        <p:nvSpPr>
          <p:cNvPr id="15" name="TextBox 15"/>
          <p:cNvSpPr txBox="1"/>
          <p:nvPr/>
        </p:nvSpPr>
        <p:spPr>
          <a:xfrm>
            <a:off x="5948468" y="5616041"/>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02</a:t>
            </a:r>
          </a:p>
        </p:txBody>
      </p:sp>
      <p:sp>
        <p:nvSpPr>
          <p:cNvPr id="16" name="TextBox 16"/>
          <p:cNvSpPr txBox="1"/>
          <p:nvPr/>
        </p:nvSpPr>
        <p:spPr>
          <a:xfrm>
            <a:off x="2227066" y="6447891"/>
            <a:ext cx="2646492" cy="874395"/>
          </a:xfrm>
          <a:prstGeom prst="rect">
            <a:avLst/>
          </a:prstGeom>
        </p:spPr>
        <p:txBody>
          <a:bodyPr lIns="0" tIns="0" rIns="0" bIns="0" rtlCol="0" anchor="t">
            <a:spAutoFit/>
          </a:bodyPr>
          <a:lstStyle/>
          <a:p>
            <a:pPr>
              <a:lnSpc>
                <a:spcPts val="2340"/>
              </a:lnSpc>
            </a:pPr>
            <a:r>
              <a:rPr lang="en-US" sz="1500">
                <a:solidFill>
                  <a:srgbClr val="000000"/>
                </a:solidFill>
                <a:latin typeface="DM Sans"/>
              </a:rPr>
              <a:t>Reading the given Multi Agent RL Book provided in the given project paper.</a:t>
            </a:r>
          </a:p>
        </p:txBody>
      </p:sp>
      <p:sp>
        <p:nvSpPr>
          <p:cNvPr id="17" name="TextBox 17"/>
          <p:cNvSpPr txBox="1"/>
          <p:nvPr/>
        </p:nvSpPr>
        <p:spPr>
          <a:xfrm>
            <a:off x="5948468" y="6447891"/>
            <a:ext cx="2732862" cy="874395"/>
          </a:xfrm>
          <a:prstGeom prst="rect">
            <a:avLst/>
          </a:prstGeom>
        </p:spPr>
        <p:txBody>
          <a:bodyPr lIns="0" tIns="0" rIns="0" bIns="0" rtlCol="0" anchor="t">
            <a:spAutoFit/>
          </a:bodyPr>
          <a:lstStyle/>
          <a:p>
            <a:pPr>
              <a:lnSpc>
                <a:spcPts val="2340"/>
              </a:lnSpc>
            </a:pPr>
            <a:r>
              <a:rPr lang="en-US" sz="1500">
                <a:solidFill>
                  <a:srgbClr val="000000"/>
                </a:solidFill>
                <a:latin typeface="DM Sans"/>
              </a:rPr>
              <a:t>Finding appropriate multi agent models which can be incorporated for our problem.</a:t>
            </a:r>
          </a:p>
        </p:txBody>
      </p:sp>
      <p:sp>
        <p:nvSpPr>
          <p:cNvPr id="18" name="TextBox 18"/>
          <p:cNvSpPr txBox="1"/>
          <p:nvPr/>
        </p:nvSpPr>
        <p:spPr>
          <a:xfrm>
            <a:off x="9671930" y="5616041"/>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03</a:t>
            </a:r>
          </a:p>
        </p:txBody>
      </p:sp>
      <p:sp>
        <p:nvSpPr>
          <p:cNvPr id="19" name="TextBox 19"/>
          <p:cNvSpPr txBox="1"/>
          <p:nvPr/>
        </p:nvSpPr>
        <p:spPr>
          <a:xfrm>
            <a:off x="9671930" y="6447891"/>
            <a:ext cx="2747991" cy="283845"/>
          </a:xfrm>
          <a:prstGeom prst="rect">
            <a:avLst/>
          </a:prstGeom>
        </p:spPr>
        <p:txBody>
          <a:bodyPr lIns="0" tIns="0" rIns="0" bIns="0" rtlCol="0" anchor="t">
            <a:spAutoFit/>
          </a:bodyPr>
          <a:lstStyle/>
          <a:p>
            <a:pPr>
              <a:lnSpc>
                <a:spcPts val="2340"/>
              </a:lnSpc>
            </a:pPr>
            <a:r>
              <a:rPr lang="en-US" sz="1500">
                <a:solidFill>
                  <a:srgbClr val="000000"/>
                </a:solidFill>
                <a:latin typeface="DM Sans"/>
              </a:rPr>
              <a:t>Coding and Testing it.</a:t>
            </a:r>
          </a:p>
        </p:txBody>
      </p:sp>
      <p:sp>
        <p:nvSpPr>
          <p:cNvPr id="20" name="Freeform 20"/>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Freeform 21"/>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2" name="Freeform 22"/>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3" name="Freeform 23"/>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4" name="Freeform 24"/>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25" name="Freeform 25"/>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26" name="Freeform 26"/>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27" name="Freeform 27"/>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584271"/>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rPr>
              <a:t>Thank you very much!</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TextBox 8"/>
          <p:cNvSpPr txBox="1"/>
          <p:nvPr/>
        </p:nvSpPr>
        <p:spPr>
          <a:xfrm>
            <a:off x="1504950" y="2502708"/>
            <a:ext cx="9286660" cy="1030867"/>
          </a:xfrm>
          <a:prstGeom prst="rect">
            <a:avLst/>
          </a:prstGeom>
        </p:spPr>
        <p:txBody>
          <a:bodyPr lIns="0" tIns="0" rIns="0" bIns="0" rtlCol="0" anchor="t">
            <a:spAutoFit/>
          </a:bodyPr>
          <a:lstStyle/>
          <a:p>
            <a:pPr>
              <a:lnSpc>
                <a:spcPts val="7663"/>
              </a:lnSpc>
            </a:pPr>
            <a:r>
              <a:rPr lang="en-US" sz="7900">
                <a:solidFill>
                  <a:srgbClr val="000000"/>
                </a:solidFill>
                <a:latin typeface="DM Sans Bold"/>
              </a:rPr>
              <a:t>Problem Definition</a:t>
            </a:r>
          </a:p>
        </p:txBody>
      </p:sp>
      <p:sp>
        <p:nvSpPr>
          <p:cNvPr id="9" name="TextBox 9"/>
          <p:cNvSpPr txBox="1"/>
          <p:nvPr/>
        </p:nvSpPr>
        <p:spPr>
          <a:xfrm>
            <a:off x="1504950" y="3898819"/>
            <a:ext cx="7707571" cy="4624388"/>
          </a:xfrm>
          <a:prstGeom prst="rect">
            <a:avLst/>
          </a:prstGeom>
        </p:spPr>
        <p:txBody>
          <a:bodyPr lIns="0" tIns="0" rIns="0" bIns="0" rtlCol="0" anchor="t">
            <a:spAutoFit/>
          </a:bodyPr>
          <a:lstStyle/>
          <a:p>
            <a:pPr>
              <a:lnSpc>
                <a:spcPts val="4724"/>
              </a:lnSpc>
            </a:pPr>
            <a:r>
              <a:rPr lang="en-US" sz="3499" spc="209">
                <a:solidFill>
                  <a:srgbClr val="000000"/>
                </a:solidFill>
                <a:latin typeface="DM Sans Bold"/>
              </a:rPr>
              <a:t>Maximum Independent set(MIS)</a:t>
            </a:r>
          </a:p>
          <a:p>
            <a:pPr>
              <a:lnSpc>
                <a:spcPts val="4049"/>
              </a:lnSpc>
            </a:pPr>
            <a:endParaRPr lang="en-US" sz="3499" spc="209">
              <a:solidFill>
                <a:srgbClr val="000000"/>
              </a:solidFill>
              <a:latin typeface="DM Sans Bold"/>
            </a:endParaRPr>
          </a:p>
          <a:p>
            <a:pPr>
              <a:lnSpc>
                <a:spcPts val="4049"/>
              </a:lnSpc>
            </a:pPr>
            <a:r>
              <a:rPr lang="en-US" sz="2999" spc="179">
                <a:solidFill>
                  <a:srgbClr val="000000"/>
                </a:solidFill>
                <a:latin typeface="DM Sans"/>
              </a:rPr>
              <a:t>The Maximum Independent Set (MIS) is a fundamental concept in graph theory, particularly in combinatorial optimization. It refers to the largest possible subset of vertices within a graph where no two vertices are adjacent to each other.</a:t>
            </a:r>
          </a:p>
        </p:txBody>
      </p:sp>
      <p:sp>
        <p:nvSpPr>
          <p:cNvPr id="10" name="Freeform 10"/>
          <p:cNvSpPr/>
          <p:nvPr/>
        </p:nvSpPr>
        <p:spPr>
          <a:xfrm>
            <a:off x="11430549" y="2749652"/>
            <a:ext cx="5590526" cy="5610456"/>
          </a:xfrm>
          <a:custGeom>
            <a:avLst/>
            <a:gdLst/>
            <a:ahLst/>
            <a:cxnLst/>
            <a:rect l="l" t="t" r="r" b="b"/>
            <a:pathLst>
              <a:path w="5590526" h="5610456">
                <a:moveTo>
                  <a:pt x="0" y="0"/>
                </a:moveTo>
                <a:lnTo>
                  <a:pt x="5590526" y="0"/>
                </a:lnTo>
                <a:lnTo>
                  <a:pt x="5590526" y="5610456"/>
                </a:lnTo>
                <a:lnTo>
                  <a:pt x="0" y="5610456"/>
                </a:lnTo>
                <a:lnTo>
                  <a:pt x="0" y="0"/>
                </a:lnTo>
                <a:close/>
              </a:path>
            </a:pathLst>
          </a:custGeom>
          <a:blipFill>
            <a:blip r:embed="rId13"/>
            <a:stretch>
              <a:fillRect/>
            </a:stretch>
          </a:blipFill>
        </p:spPr>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886757" y="5394528"/>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7959653" y="5143500"/>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3060826" y="5143500"/>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13534144" y="5179442"/>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3" name="TextBox 13"/>
          <p:cNvSpPr txBox="1"/>
          <p:nvPr/>
        </p:nvSpPr>
        <p:spPr>
          <a:xfrm>
            <a:off x="2227066" y="1992400"/>
            <a:ext cx="14034061" cy="2112268"/>
          </a:xfrm>
          <a:prstGeom prst="rect">
            <a:avLst/>
          </a:prstGeom>
        </p:spPr>
        <p:txBody>
          <a:bodyPr lIns="0" tIns="0" rIns="0" bIns="0" rtlCol="0" anchor="t">
            <a:spAutoFit/>
          </a:bodyPr>
          <a:lstStyle/>
          <a:p>
            <a:pPr marL="0" lvl="1" indent="0" algn="ctr">
              <a:lnSpc>
                <a:spcPts val="8148"/>
              </a:lnSpc>
              <a:spcBef>
                <a:spcPct val="0"/>
              </a:spcBef>
            </a:pPr>
            <a:r>
              <a:rPr lang="en-US" sz="8400">
                <a:solidFill>
                  <a:srgbClr val="000000"/>
                </a:solidFill>
                <a:latin typeface="DM Sans Bold"/>
              </a:rPr>
              <a:t>Importance/Applications of MIS</a:t>
            </a:r>
          </a:p>
        </p:txBody>
      </p:sp>
      <p:sp>
        <p:nvSpPr>
          <p:cNvPr id="14" name="TextBox 14"/>
          <p:cNvSpPr txBox="1"/>
          <p:nvPr/>
        </p:nvSpPr>
        <p:spPr>
          <a:xfrm>
            <a:off x="1438078" y="5916576"/>
            <a:ext cx="3747553" cy="543561"/>
          </a:xfrm>
          <a:prstGeom prst="rect">
            <a:avLst/>
          </a:prstGeom>
        </p:spPr>
        <p:txBody>
          <a:bodyPr lIns="0" tIns="0" rIns="0" bIns="0" rtlCol="0" anchor="t">
            <a:spAutoFit/>
          </a:bodyPr>
          <a:lstStyle/>
          <a:p>
            <a:pPr>
              <a:lnSpc>
                <a:spcPts val="4120"/>
              </a:lnSpc>
            </a:pPr>
            <a:r>
              <a:rPr lang="en-US" sz="4000">
                <a:solidFill>
                  <a:srgbClr val="000000"/>
                </a:solidFill>
                <a:latin typeface="DM Sans Bold"/>
              </a:rPr>
              <a:t>Graph coloring</a:t>
            </a:r>
          </a:p>
        </p:txBody>
      </p:sp>
      <p:sp>
        <p:nvSpPr>
          <p:cNvPr id="15" name="TextBox 15"/>
          <p:cNvSpPr txBox="1"/>
          <p:nvPr/>
        </p:nvSpPr>
        <p:spPr>
          <a:xfrm>
            <a:off x="6599978" y="5916576"/>
            <a:ext cx="3956188" cy="1098170"/>
          </a:xfrm>
          <a:prstGeom prst="rect">
            <a:avLst/>
          </a:prstGeom>
        </p:spPr>
        <p:txBody>
          <a:bodyPr lIns="0" tIns="0" rIns="0" bIns="0" rtlCol="0" anchor="t">
            <a:spAutoFit/>
          </a:bodyPr>
          <a:lstStyle/>
          <a:p>
            <a:pPr>
              <a:lnSpc>
                <a:spcPts val="4223"/>
              </a:lnSpc>
            </a:pPr>
            <a:r>
              <a:rPr lang="en-US" sz="4100">
                <a:solidFill>
                  <a:srgbClr val="000000"/>
                </a:solidFill>
                <a:latin typeface="DM Sans Bold"/>
              </a:rPr>
              <a:t>Social Network Analysis</a:t>
            </a:r>
          </a:p>
        </p:txBody>
      </p:sp>
      <p:sp>
        <p:nvSpPr>
          <p:cNvPr id="16" name="TextBox 16"/>
          <p:cNvSpPr txBox="1"/>
          <p:nvPr/>
        </p:nvSpPr>
        <p:spPr>
          <a:xfrm>
            <a:off x="10888973" y="5959757"/>
            <a:ext cx="5792399" cy="1057911"/>
          </a:xfrm>
          <a:prstGeom prst="rect">
            <a:avLst/>
          </a:prstGeom>
        </p:spPr>
        <p:txBody>
          <a:bodyPr lIns="0" tIns="0" rIns="0" bIns="0" rtlCol="0" anchor="t">
            <a:spAutoFit/>
          </a:bodyPr>
          <a:lstStyle/>
          <a:p>
            <a:pPr>
              <a:lnSpc>
                <a:spcPts val="4120"/>
              </a:lnSpc>
            </a:pPr>
            <a:r>
              <a:rPr lang="en-US" sz="4000">
                <a:solidFill>
                  <a:srgbClr val="000000"/>
                </a:solidFill>
                <a:latin typeface="DM Sans Bold"/>
              </a:rPr>
              <a:t>Resource Allocation in Computing Systems</a:t>
            </a:r>
          </a:p>
        </p:txBody>
      </p:sp>
      <p:sp>
        <p:nvSpPr>
          <p:cNvPr id="17" name="Freeform 17"/>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Freeform 18"/>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9" name="Freeform 19"/>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0" name="Freeform 20"/>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1" name="Freeform 21"/>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22" name="Freeform 22"/>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23" name="Freeform 23"/>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24" name="Freeform 24"/>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TextBox 11"/>
          <p:cNvSpPr txBox="1"/>
          <p:nvPr/>
        </p:nvSpPr>
        <p:spPr>
          <a:xfrm>
            <a:off x="3662604" y="1576973"/>
            <a:ext cx="10962791" cy="1030867"/>
          </a:xfrm>
          <a:prstGeom prst="rect">
            <a:avLst/>
          </a:prstGeom>
        </p:spPr>
        <p:txBody>
          <a:bodyPr lIns="0" tIns="0" rIns="0" bIns="0" rtlCol="0" anchor="t">
            <a:spAutoFit/>
          </a:bodyPr>
          <a:lstStyle/>
          <a:p>
            <a:pPr marL="0" lvl="1" indent="0" algn="ctr">
              <a:lnSpc>
                <a:spcPts val="7663"/>
              </a:lnSpc>
              <a:spcBef>
                <a:spcPct val="0"/>
              </a:spcBef>
            </a:pPr>
            <a:r>
              <a:rPr lang="en-US" sz="7900">
                <a:solidFill>
                  <a:srgbClr val="000000"/>
                </a:solidFill>
                <a:latin typeface="DM Sans Bold"/>
              </a:rPr>
              <a:t>Available Solutions</a:t>
            </a:r>
          </a:p>
        </p:txBody>
      </p:sp>
      <p:sp>
        <p:nvSpPr>
          <p:cNvPr id="12" name="TextBox 12"/>
          <p:cNvSpPr txBox="1"/>
          <p:nvPr/>
        </p:nvSpPr>
        <p:spPr>
          <a:xfrm>
            <a:off x="9638026" y="2522115"/>
            <a:ext cx="6342956" cy="771525"/>
          </a:xfrm>
          <a:prstGeom prst="rect">
            <a:avLst/>
          </a:prstGeom>
        </p:spPr>
        <p:txBody>
          <a:bodyPr lIns="0" tIns="0" rIns="0" bIns="0" rtlCol="0" anchor="t">
            <a:spAutoFit/>
          </a:bodyPr>
          <a:lstStyle/>
          <a:p>
            <a:pPr algn="ctr">
              <a:lnSpc>
                <a:spcPts val="6300"/>
              </a:lnSpc>
            </a:pPr>
            <a:r>
              <a:rPr lang="en-US" sz="4500">
                <a:solidFill>
                  <a:srgbClr val="000000"/>
                </a:solidFill>
                <a:latin typeface="Canva Sans Bold"/>
              </a:rPr>
              <a:t>Approximate solutions</a:t>
            </a:r>
          </a:p>
        </p:txBody>
      </p:sp>
      <p:sp>
        <p:nvSpPr>
          <p:cNvPr id="13" name="TextBox 13"/>
          <p:cNvSpPr txBox="1"/>
          <p:nvPr/>
        </p:nvSpPr>
        <p:spPr>
          <a:xfrm>
            <a:off x="9638026" y="3449638"/>
            <a:ext cx="6623102" cy="3168649"/>
          </a:xfrm>
          <a:prstGeom prst="rect">
            <a:avLst/>
          </a:prstGeom>
        </p:spPr>
        <p:txBody>
          <a:bodyPr lIns="0" tIns="0" rIns="0" bIns="0" rtlCol="0" anchor="t">
            <a:spAutoFit/>
          </a:bodyPr>
          <a:lstStyle/>
          <a:p>
            <a:pPr marL="431807" lvl="1" indent="-215904">
              <a:lnSpc>
                <a:spcPts val="2800"/>
              </a:lnSpc>
              <a:buFont typeface="Arial"/>
              <a:buChar char="•"/>
            </a:pPr>
            <a:r>
              <a:rPr lang="en-US" sz="2000">
                <a:solidFill>
                  <a:srgbClr val="000000"/>
                </a:solidFill>
                <a:latin typeface="Canva Sans Bold"/>
              </a:rPr>
              <a:t>Greedy Algorithms</a:t>
            </a:r>
            <a:r>
              <a:rPr lang="en-US" sz="2000">
                <a:solidFill>
                  <a:srgbClr val="000000"/>
                </a:solidFill>
                <a:latin typeface="Canva Sans"/>
              </a:rPr>
              <a:t>: These algorithms iteratively build the independent set by greedily selecting vertices that maximize the set size. Though not guaranteed to find the maximum, they often provide reasonable solutions quickly.</a:t>
            </a:r>
          </a:p>
          <a:p>
            <a:pPr marL="431807" lvl="1" indent="-215904">
              <a:lnSpc>
                <a:spcPts val="2800"/>
              </a:lnSpc>
              <a:buFont typeface="Arial"/>
              <a:buChar char="•"/>
            </a:pPr>
            <a:r>
              <a:rPr lang="en-US" sz="2000">
                <a:solidFill>
                  <a:srgbClr val="000000"/>
                </a:solidFill>
                <a:latin typeface="Canva Sans Bold"/>
              </a:rPr>
              <a:t>Local Search Algorithms: </a:t>
            </a:r>
            <a:r>
              <a:rPr lang="en-US" sz="2000">
                <a:solidFill>
                  <a:srgbClr val="000000"/>
                </a:solidFill>
                <a:latin typeface="Canva Sans"/>
              </a:rPr>
              <a:t>Start with an initial solution and iteratively improve it by making local changes. Examples include Simulated Annealing and Genetic Algorithms.</a:t>
            </a:r>
          </a:p>
        </p:txBody>
      </p:sp>
      <p:sp>
        <p:nvSpPr>
          <p:cNvPr id="14" name="TextBox 14"/>
          <p:cNvSpPr txBox="1"/>
          <p:nvPr/>
        </p:nvSpPr>
        <p:spPr>
          <a:xfrm>
            <a:off x="1887868" y="3449638"/>
            <a:ext cx="6465901" cy="2463799"/>
          </a:xfrm>
          <a:prstGeom prst="rect">
            <a:avLst/>
          </a:prstGeom>
        </p:spPr>
        <p:txBody>
          <a:bodyPr lIns="0" tIns="0" rIns="0" bIns="0" rtlCol="0" anchor="t">
            <a:spAutoFit/>
          </a:bodyPr>
          <a:lstStyle/>
          <a:p>
            <a:pPr marL="431807" lvl="1" indent="-215904">
              <a:lnSpc>
                <a:spcPts val="2800"/>
              </a:lnSpc>
              <a:buFont typeface="Arial"/>
              <a:buChar char="•"/>
            </a:pPr>
            <a:r>
              <a:rPr lang="en-US" sz="2000">
                <a:solidFill>
                  <a:srgbClr val="000000"/>
                </a:solidFill>
                <a:latin typeface="Canva Sans Bold"/>
              </a:rPr>
              <a:t>Branch-and-Bound: </a:t>
            </a:r>
            <a:r>
              <a:rPr lang="en-US" sz="2000">
                <a:solidFill>
                  <a:srgbClr val="000000"/>
                </a:solidFill>
                <a:latin typeface="Canva Sans"/>
              </a:rPr>
              <a:t>This method systematically explores the solution space by dividing it into smaller subproblems and pruning branches that cannot lead to an optimal solution.</a:t>
            </a:r>
          </a:p>
          <a:p>
            <a:pPr marL="431807" lvl="1" indent="-215904">
              <a:lnSpc>
                <a:spcPts val="2800"/>
              </a:lnSpc>
              <a:buFont typeface="Arial"/>
              <a:buChar char="•"/>
            </a:pPr>
            <a:r>
              <a:rPr lang="en-US" sz="2000">
                <a:solidFill>
                  <a:srgbClr val="000000"/>
                </a:solidFill>
                <a:latin typeface="Canva Sans Bold"/>
              </a:rPr>
              <a:t>Dynamic Programming:</a:t>
            </a:r>
            <a:r>
              <a:rPr lang="en-US" sz="2000">
                <a:solidFill>
                  <a:srgbClr val="000000"/>
                </a:solidFill>
                <a:latin typeface="Canva Sans"/>
              </a:rPr>
              <a:t> Utilizes memoization to efficiently solve subproblems, typically used when the graph has certain structural properties.</a:t>
            </a:r>
          </a:p>
        </p:txBody>
      </p:sp>
      <p:sp>
        <p:nvSpPr>
          <p:cNvPr id="15" name="TextBox 15"/>
          <p:cNvSpPr txBox="1"/>
          <p:nvPr/>
        </p:nvSpPr>
        <p:spPr>
          <a:xfrm>
            <a:off x="1887868" y="2522115"/>
            <a:ext cx="4244181" cy="771525"/>
          </a:xfrm>
          <a:prstGeom prst="rect">
            <a:avLst/>
          </a:prstGeom>
        </p:spPr>
        <p:txBody>
          <a:bodyPr lIns="0" tIns="0" rIns="0" bIns="0" rtlCol="0" anchor="t">
            <a:spAutoFit/>
          </a:bodyPr>
          <a:lstStyle/>
          <a:p>
            <a:pPr algn="ctr">
              <a:lnSpc>
                <a:spcPts val="6300"/>
              </a:lnSpc>
            </a:pPr>
            <a:r>
              <a:rPr lang="en-US" sz="4500">
                <a:solidFill>
                  <a:srgbClr val="000000"/>
                </a:solidFill>
                <a:latin typeface="Canva Sans Bold"/>
              </a:rPr>
              <a:t>Exact solutions</a:t>
            </a:r>
          </a:p>
        </p:txBody>
      </p:sp>
      <p:sp>
        <p:nvSpPr>
          <p:cNvPr id="16" name="TextBox 16"/>
          <p:cNvSpPr txBox="1"/>
          <p:nvPr/>
        </p:nvSpPr>
        <p:spPr>
          <a:xfrm>
            <a:off x="1028700" y="7027862"/>
            <a:ext cx="15232428" cy="1417320"/>
          </a:xfrm>
          <a:prstGeom prst="rect">
            <a:avLst/>
          </a:prstGeom>
        </p:spPr>
        <p:txBody>
          <a:bodyPr lIns="0" tIns="0" rIns="0" bIns="0" rtlCol="0" anchor="t">
            <a:spAutoFit/>
          </a:bodyPr>
          <a:lstStyle/>
          <a:p>
            <a:pPr algn="ctr">
              <a:lnSpc>
                <a:spcPts val="3780"/>
              </a:lnSpc>
            </a:pPr>
            <a:r>
              <a:rPr lang="en-US" sz="2700">
                <a:solidFill>
                  <a:srgbClr val="000000"/>
                </a:solidFill>
                <a:latin typeface="Canva Sans"/>
              </a:rPr>
              <a:t>There are many more solutions available but we are going to  look at a solution involving reinceforcement learning available at  </a:t>
            </a:r>
            <a:r>
              <a:rPr lang="en-US" sz="2700" u="sng">
                <a:solidFill>
                  <a:srgbClr val="000000"/>
                </a:solidFill>
                <a:latin typeface="Canva Sans"/>
                <a:hlinkClick r:id="rId19" tooltip="https://proceedings.mlr.press/v119/ahn20a/ahn20a.pdf"/>
              </a:rPr>
              <a:t>https://proceedings.mlr.press/v119/ahn20a/ahn20a.pdf</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4145025" y="4716912"/>
            <a:ext cx="10014901" cy="1389381"/>
          </a:xfrm>
          <a:prstGeom prst="rect">
            <a:avLst/>
          </a:prstGeom>
        </p:spPr>
        <p:txBody>
          <a:bodyPr lIns="0" tIns="0" rIns="0" bIns="0" rtlCol="0" anchor="t">
            <a:spAutoFit/>
          </a:bodyPr>
          <a:lstStyle/>
          <a:p>
            <a:pPr algn="ctr">
              <a:lnSpc>
                <a:spcPts val="5335"/>
              </a:lnSpc>
            </a:pPr>
            <a:r>
              <a:rPr lang="en-US" sz="5500">
                <a:solidFill>
                  <a:srgbClr val="000000"/>
                </a:solidFill>
                <a:latin typeface="DM Sans"/>
              </a:rPr>
              <a:t>algorithm for </a:t>
            </a:r>
          </a:p>
          <a:p>
            <a:pPr algn="ctr">
              <a:lnSpc>
                <a:spcPts val="5335"/>
              </a:lnSpc>
            </a:pPr>
            <a:r>
              <a:rPr lang="en-US" sz="5500">
                <a:solidFill>
                  <a:srgbClr val="000000"/>
                </a:solidFill>
                <a:latin typeface="DM Sans"/>
              </a:rPr>
              <a:t>Maximum Independent Set</a:t>
            </a:r>
          </a:p>
        </p:txBody>
      </p:sp>
      <p:sp>
        <p:nvSpPr>
          <p:cNvPr id="4" name="TextBox 4"/>
          <p:cNvSpPr txBox="1"/>
          <p:nvPr/>
        </p:nvSpPr>
        <p:spPr>
          <a:xfrm>
            <a:off x="1045651" y="3187316"/>
            <a:ext cx="16213649" cy="1094296"/>
          </a:xfrm>
          <a:prstGeom prst="rect">
            <a:avLst/>
          </a:prstGeom>
        </p:spPr>
        <p:txBody>
          <a:bodyPr lIns="0" tIns="0" rIns="0" bIns="0" rtlCol="0" anchor="t">
            <a:spAutoFit/>
          </a:bodyPr>
          <a:lstStyle/>
          <a:p>
            <a:pPr algn="ctr">
              <a:lnSpc>
                <a:spcPts val="8188"/>
              </a:lnSpc>
            </a:pPr>
            <a:r>
              <a:rPr lang="en-US" sz="8441">
                <a:solidFill>
                  <a:srgbClr val="000000"/>
                </a:solidFill>
                <a:latin typeface="DM Sans Bold"/>
              </a:rPr>
              <a:t>Learning What to Defer (LwD)</a:t>
            </a: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2289811" y="5684725"/>
            <a:ext cx="13708378" cy="2764523"/>
          </a:xfrm>
          <a:custGeom>
            <a:avLst/>
            <a:gdLst/>
            <a:ahLst/>
            <a:cxnLst/>
            <a:rect l="l" t="t" r="r" b="b"/>
            <a:pathLst>
              <a:path w="13708378" h="2764523">
                <a:moveTo>
                  <a:pt x="0" y="0"/>
                </a:moveTo>
                <a:lnTo>
                  <a:pt x="13708378" y="0"/>
                </a:lnTo>
                <a:lnTo>
                  <a:pt x="13708378" y="2764523"/>
                </a:lnTo>
                <a:lnTo>
                  <a:pt x="0" y="2764523"/>
                </a:lnTo>
                <a:lnTo>
                  <a:pt x="0" y="0"/>
                </a:lnTo>
                <a:close/>
              </a:path>
            </a:pathLst>
          </a:custGeom>
          <a:blipFill>
            <a:blip r:embed="rId29"/>
            <a:stretch>
              <a:fillRect/>
            </a:stretch>
          </a:blipFill>
        </p:spPr>
      </p:sp>
      <p:sp>
        <p:nvSpPr>
          <p:cNvPr id="17" name="TextBox 17"/>
          <p:cNvSpPr txBox="1"/>
          <p:nvPr/>
        </p:nvSpPr>
        <p:spPr>
          <a:xfrm>
            <a:off x="4767345" y="1724796"/>
            <a:ext cx="8753309" cy="1177290"/>
          </a:xfrm>
          <a:prstGeom prst="rect">
            <a:avLst/>
          </a:prstGeom>
        </p:spPr>
        <p:txBody>
          <a:bodyPr lIns="0" tIns="0" rIns="0" bIns="0" rtlCol="0" anchor="t">
            <a:spAutoFit/>
          </a:bodyPr>
          <a:lstStyle/>
          <a:p>
            <a:pPr algn="ctr">
              <a:lnSpc>
                <a:spcPts val="8730"/>
              </a:lnSpc>
            </a:pPr>
            <a:r>
              <a:rPr lang="en-US" sz="9000">
                <a:solidFill>
                  <a:srgbClr val="000000"/>
                </a:solidFill>
                <a:latin typeface="DM Sans Bold"/>
              </a:rPr>
              <a:t>MDP Dynamics</a:t>
            </a:r>
          </a:p>
        </p:txBody>
      </p:sp>
      <p:sp>
        <p:nvSpPr>
          <p:cNvPr id="18" name="TextBox 18"/>
          <p:cNvSpPr txBox="1"/>
          <p:nvPr/>
        </p:nvSpPr>
        <p:spPr>
          <a:xfrm>
            <a:off x="3214002" y="3050090"/>
            <a:ext cx="11859995" cy="2179320"/>
          </a:xfrm>
          <a:prstGeom prst="rect">
            <a:avLst/>
          </a:prstGeom>
        </p:spPr>
        <p:txBody>
          <a:bodyPr lIns="0" tIns="0" rIns="0" bIns="0" rtlCol="0" anchor="t">
            <a:spAutoFit/>
          </a:bodyPr>
          <a:lstStyle/>
          <a:p>
            <a:pPr marL="0" lvl="0" indent="0" algn="ctr">
              <a:lnSpc>
                <a:spcPts val="3509"/>
              </a:lnSpc>
              <a:spcBef>
                <a:spcPct val="0"/>
              </a:spcBef>
            </a:pPr>
            <a:r>
              <a:rPr lang="en-US" sz="2599" spc="155">
                <a:solidFill>
                  <a:srgbClr val="000000"/>
                </a:solidFill>
                <a:latin typeface="DM Sans"/>
              </a:rPr>
              <a:t>We formulate the proposed algorithm as a pair of a MDP and an agent, i.e., a policy. At a high level, the MDP initializes its states on the given graph and generates a solution at termination. We further decompose the MIS objective into a summation of rewards distributed over the MDP.</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686576" y="2523430"/>
            <a:ext cx="10014901" cy="909320"/>
          </a:xfrm>
          <a:prstGeom prst="rect">
            <a:avLst/>
          </a:prstGeom>
        </p:spPr>
        <p:txBody>
          <a:bodyPr lIns="0" tIns="0" rIns="0" bIns="0" rtlCol="0" anchor="t">
            <a:spAutoFit/>
          </a:bodyPr>
          <a:lstStyle/>
          <a:p>
            <a:pPr>
              <a:lnSpc>
                <a:spcPts val="6789"/>
              </a:lnSpc>
            </a:pPr>
            <a:r>
              <a:rPr lang="en-US" sz="6999">
                <a:solidFill>
                  <a:srgbClr val="000000"/>
                </a:solidFill>
                <a:latin typeface="DM Sans Bold"/>
              </a:rPr>
              <a:t>1. State</a:t>
            </a:r>
          </a:p>
        </p:txBody>
      </p:sp>
      <p:sp>
        <p:nvSpPr>
          <p:cNvPr id="4" name="TextBox 4"/>
          <p:cNvSpPr txBox="1"/>
          <p:nvPr/>
        </p:nvSpPr>
        <p:spPr>
          <a:xfrm>
            <a:off x="1772003" y="3914064"/>
            <a:ext cx="14936690" cy="3524251"/>
          </a:xfrm>
          <a:prstGeom prst="rect">
            <a:avLst/>
          </a:prstGeom>
        </p:spPr>
        <p:txBody>
          <a:bodyPr lIns="0" tIns="0" rIns="0" bIns="0" rtlCol="0" anchor="t">
            <a:spAutoFit/>
          </a:bodyPr>
          <a:lstStyle/>
          <a:p>
            <a:pPr marL="0" lvl="0" indent="0">
              <a:lnSpc>
                <a:spcPts val="4049"/>
              </a:lnSpc>
              <a:spcBef>
                <a:spcPct val="0"/>
              </a:spcBef>
            </a:pPr>
            <a:r>
              <a:rPr lang="en-US" sz="2999" spc="179">
                <a:solidFill>
                  <a:srgbClr val="000000"/>
                </a:solidFill>
                <a:latin typeface="DM Sans"/>
              </a:rPr>
              <a:t>Each state of the MDP is represented as a vertex-state vector s = [si : i ∈ V] ∈ {0, 1, ∗}V , where the vertex i ∈ V is determined to be excluded or included in the independent set whenever si = 0 or si = 1, respectively. Otherwise, si = ∗ indicates that the determination has been deferred and expected to be made in later iterations. The MDP is initialized with the deferred vertex-states, i.e., si = ∗ for all i ∈ V, and terminated when (a) there is no deferred vertex-state left or (b) time limit is reached.</a:t>
            </a: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686576" y="2523430"/>
            <a:ext cx="10014901" cy="909320"/>
          </a:xfrm>
          <a:prstGeom prst="rect">
            <a:avLst/>
          </a:prstGeom>
        </p:spPr>
        <p:txBody>
          <a:bodyPr lIns="0" tIns="0" rIns="0" bIns="0" rtlCol="0" anchor="t">
            <a:spAutoFit/>
          </a:bodyPr>
          <a:lstStyle/>
          <a:p>
            <a:pPr>
              <a:lnSpc>
                <a:spcPts val="6789"/>
              </a:lnSpc>
            </a:pPr>
            <a:r>
              <a:rPr lang="en-US" sz="6999">
                <a:solidFill>
                  <a:srgbClr val="000000"/>
                </a:solidFill>
                <a:latin typeface="DM Sans Bold"/>
              </a:rPr>
              <a:t>2. Action</a:t>
            </a:r>
          </a:p>
        </p:txBody>
      </p:sp>
      <p:sp>
        <p:nvSpPr>
          <p:cNvPr id="4" name="TextBox 4"/>
          <p:cNvSpPr txBox="1"/>
          <p:nvPr/>
        </p:nvSpPr>
        <p:spPr>
          <a:xfrm>
            <a:off x="1772003" y="3914064"/>
            <a:ext cx="14936690" cy="2514601"/>
          </a:xfrm>
          <a:prstGeom prst="rect">
            <a:avLst/>
          </a:prstGeom>
        </p:spPr>
        <p:txBody>
          <a:bodyPr lIns="0" tIns="0" rIns="0" bIns="0" rtlCol="0" anchor="t">
            <a:spAutoFit/>
          </a:bodyPr>
          <a:lstStyle/>
          <a:p>
            <a:pPr marL="0" lvl="0" indent="0">
              <a:lnSpc>
                <a:spcPts val="4049"/>
              </a:lnSpc>
              <a:spcBef>
                <a:spcPct val="0"/>
              </a:spcBef>
            </a:pPr>
            <a:r>
              <a:rPr lang="en-US" sz="2999" spc="179">
                <a:solidFill>
                  <a:srgbClr val="000000"/>
                </a:solidFill>
                <a:latin typeface="DM Sans"/>
              </a:rPr>
              <a:t>Actions correspond to new assignments for the next state of vertices. Since vertex-states of included and excluded vertices are immutable, the assignments are defined only on the deferred vertices. It is represented as a vector a∗ = [ai : i ∈ V∗] ∈ {0, 1, ∗}V∗ where V∗ denotes a set of current deferred vertices, i.e., V∗ = {i : i ∈ V, xi = ∗}.</a:t>
            </a: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2138</Words>
  <Application>Microsoft Office PowerPoint</Application>
  <PresentationFormat>Custom</PresentationFormat>
  <Paragraphs>147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Canva Sans Bold</vt:lpstr>
      <vt:lpstr>Calibri</vt:lpstr>
      <vt:lpstr>Arial</vt:lpstr>
      <vt:lpstr>Canva Sans</vt:lpstr>
      <vt:lpstr>DM Sans</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on Graphs using Decentralized/Distributed RL</dc:title>
  <cp:lastModifiedBy>Harshit Gupta</cp:lastModifiedBy>
  <cp:revision>2</cp:revision>
  <dcterms:created xsi:type="dcterms:W3CDTF">2006-08-16T00:00:00Z</dcterms:created>
  <dcterms:modified xsi:type="dcterms:W3CDTF">2024-04-13T17:45:53Z</dcterms:modified>
  <dc:identifier>DAGCCe5lpRQ</dc:identifier>
</cp:coreProperties>
</file>