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  <p:embeddedFont>
      <p:font typeface="Canva Sans Italics" charset="1" panose="020B0503030501040103"/>
      <p:regular r:id="rId16"/>
    </p:embeddedFont>
    <p:embeddedFont>
      <p:font typeface="Canva Sans Bold Italics" charset="1" panose="020B0803030501040103"/>
      <p:regular r:id="rId17"/>
    </p:embeddedFont>
    <p:embeddedFont>
      <p:font typeface="Canva Sans Medium" charset="1" panose="020B0603030501040103"/>
      <p:regular r:id="rId18"/>
    </p:embeddedFont>
    <p:embeddedFont>
      <p:font typeface="Canva Sans Medium Italics" charset="1" panose="020B06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31" Target="https://hello.iitk.ac.in/ee675sem22324/" TargetMode="External" Type="http://schemas.openxmlformats.org/officeDocument/2006/relationships/hyperlink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https://youtu.be/5qHeDZnt27o" TargetMode="External" Type="http://schemas.openxmlformats.org/officeDocument/2006/relationships/hyperlink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30.pn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91377" y="1535654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164164" y="8880805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3" y="0"/>
                </a:lnTo>
                <a:lnTo>
                  <a:pt x="4602313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1720266" y="3139503"/>
            <a:ext cx="14740544" cy="1717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9"/>
              </a:lnSpc>
            </a:pPr>
            <a:r>
              <a:rPr lang="en-US" sz="6999">
                <a:solidFill>
                  <a:srgbClr val="000000"/>
                </a:solidFill>
                <a:latin typeface="DM Sans Bold"/>
              </a:rPr>
              <a:t>Decentralised Solution for MIS Problem Using RL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681592" y="7047558"/>
            <a:ext cx="8459795" cy="1570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1"/>
              </a:lnSpc>
            </a:pPr>
            <a:r>
              <a:rPr lang="en-US" sz="4081" spc="-81">
                <a:solidFill>
                  <a:srgbClr val="000000"/>
                </a:solidFill>
                <a:latin typeface="DM Sans"/>
              </a:rPr>
              <a:t> Shivam Gupta - 210980</a:t>
            </a:r>
          </a:p>
          <a:p>
            <a:pPr algn="ctr">
              <a:lnSpc>
                <a:spcPts val="4081"/>
              </a:lnSpc>
            </a:pPr>
            <a:r>
              <a:rPr lang="en-US" sz="4081" spc="-81">
                <a:solidFill>
                  <a:srgbClr val="000000"/>
                </a:solidFill>
                <a:latin typeface="DM Sans"/>
              </a:rPr>
              <a:t>Monkesh Singh - 210631</a:t>
            </a:r>
          </a:p>
          <a:p>
            <a:pPr algn="ctr">
              <a:lnSpc>
                <a:spcPts val="4081"/>
              </a:lnSpc>
            </a:pPr>
            <a:r>
              <a:rPr lang="en-US" sz="4081" spc="-81">
                <a:solidFill>
                  <a:srgbClr val="000000"/>
                </a:solidFill>
                <a:latin typeface="DM Sans"/>
              </a:rPr>
              <a:t>Harshit Gupta - 210422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280812" y="2371030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4696247" y="2196528"/>
            <a:ext cx="8895506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9"/>
              </a:lnSpc>
            </a:pPr>
            <a:r>
              <a:rPr lang="en-US" sz="4499" spc="-89">
                <a:solidFill>
                  <a:srgbClr val="000000"/>
                </a:solidFill>
                <a:latin typeface="DM Sans"/>
              </a:rPr>
              <a:t>EE675 Project Endterm Report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006540" y="5118889"/>
            <a:ext cx="10274920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"/>
              </a:rPr>
              <a:t>Instructor: </a:t>
            </a:r>
            <a:r>
              <a:rPr lang="en-US" sz="4381" spc="-87">
                <a:solidFill>
                  <a:srgbClr val="000000"/>
                </a:solidFill>
                <a:latin typeface="DM Sans"/>
                <a:hlinkClick r:id="rId31" tooltip="https://hello.iitk.ac.in/ee675sem22324/"/>
              </a:rPr>
              <a:t>Dr. Subrahmanya Peruru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26969" y="4524192"/>
            <a:ext cx="14034061" cy="1083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148"/>
              </a:lnSpc>
              <a:spcBef>
                <a:spcPct val="0"/>
              </a:spcBef>
            </a:pPr>
            <a:r>
              <a:rPr lang="en-US" sz="8400">
                <a:solidFill>
                  <a:srgbClr val="000000"/>
                </a:solidFill>
                <a:latin typeface="DM Sans Bold"/>
              </a:rPr>
              <a:t>Code Implementation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ransition spd="slow">
    <p:push dir="u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584271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>
                <a:solidFill>
                  <a:srgbClr val="000000"/>
                </a:solidFill>
                <a:latin typeface="DM Sans Bold"/>
              </a:rPr>
              <a:t>Thank you very much!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2962523" y="2842577"/>
            <a:ext cx="12362955" cy="4506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Link for presentation video:</a:t>
            </a:r>
          </a:p>
          <a:p>
            <a:pPr algn="ctr">
              <a:lnSpc>
                <a:spcPts val="6719"/>
              </a:lnSpc>
            </a:pPr>
            <a:r>
              <a:rPr lang="en-US" sz="4800" u="sng">
                <a:solidFill>
                  <a:srgbClr val="000000"/>
                </a:solidFill>
                <a:latin typeface="Canva Sans"/>
                <a:hlinkClick r:id="rId29" tooltip="https://youtu.be/5qHeDZnt27o"/>
              </a:rPr>
              <a:t>https://youtu.be/5qHeDZnt27o</a:t>
            </a:r>
          </a:p>
          <a:p>
            <a:pPr algn="ctr">
              <a:lnSpc>
                <a:spcPts val="7279"/>
              </a:lnSpc>
            </a:pP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Link of code:</a:t>
            </a:r>
          </a:p>
          <a:p>
            <a:pPr algn="ctr">
              <a:lnSpc>
                <a:spcPts val="7279"/>
              </a:lnSpc>
            </a:pPr>
            <a:r>
              <a:rPr lang="en-US" sz="5199" u="sng">
                <a:solidFill>
                  <a:srgbClr val="000000"/>
                </a:solidFill>
                <a:latin typeface="Canva Sans"/>
              </a:rPr>
              <a:t>https://github.com/Harshit1380/EE675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1504950" y="2502708"/>
            <a:ext cx="9286660" cy="1030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63"/>
              </a:lnSpc>
            </a:pPr>
            <a:r>
              <a:rPr lang="en-US" sz="7900">
                <a:solidFill>
                  <a:srgbClr val="000000"/>
                </a:solidFill>
                <a:latin typeface="DM Sans Bold"/>
              </a:rPr>
              <a:t>Problem Definition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04950" y="3898819"/>
            <a:ext cx="7707571" cy="4624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24"/>
              </a:lnSpc>
            </a:pPr>
            <a:r>
              <a:rPr lang="en-US" sz="3499" spc="209">
                <a:solidFill>
                  <a:srgbClr val="000000"/>
                </a:solidFill>
                <a:latin typeface="DM Sans Bold"/>
              </a:rPr>
              <a:t>Maximum Independent set(MIS)</a:t>
            </a:r>
          </a:p>
          <a:p>
            <a:pPr>
              <a:lnSpc>
                <a:spcPts val="4049"/>
              </a:lnSpc>
            </a:pPr>
          </a:p>
          <a:p>
            <a:pPr>
              <a:lnSpc>
                <a:spcPts val="4049"/>
              </a:lnSpc>
            </a:pPr>
            <a:r>
              <a:rPr lang="en-US" sz="2999" spc="179">
                <a:solidFill>
                  <a:srgbClr val="000000"/>
                </a:solidFill>
                <a:latin typeface="DM Sans"/>
              </a:rPr>
              <a:t>The Maximum Independent Set (MIS) is a fundamental concept in graph theory, particularly in combinatorial optimization. It refers to the largest possible subset of vertices within a graph where no two vertices are adjacent to each other.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1430549" y="2749652"/>
            <a:ext cx="5590526" cy="5610456"/>
          </a:xfrm>
          <a:custGeom>
            <a:avLst/>
            <a:gdLst/>
            <a:ahLst/>
            <a:cxnLst/>
            <a:rect r="r" b="b" t="t" l="l"/>
            <a:pathLst>
              <a:path h="5610456" w="5590526">
                <a:moveTo>
                  <a:pt x="0" y="0"/>
                </a:moveTo>
                <a:lnTo>
                  <a:pt x="5590526" y="0"/>
                </a:lnTo>
                <a:lnTo>
                  <a:pt x="5590526" y="5610456"/>
                </a:lnTo>
                <a:lnTo>
                  <a:pt x="0" y="561045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u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2830146" y="1513287"/>
            <a:ext cx="12856989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What We Discussed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3002734"/>
            <a:ext cx="16230600" cy="4412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Maximum Independent Set </a:t>
            </a:r>
          </a:p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Possible solutions for the MIS problem</a:t>
            </a:r>
          </a:p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Discussed 2 papers for RL solution for MIS</a:t>
            </a:r>
          </a:p>
          <a:p>
            <a:pPr marL="1209039" indent="-403013" lvl="2">
              <a:lnSpc>
                <a:spcPts val="5067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Learning What to Defer</a:t>
            </a:r>
          </a:p>
          <a:p>
            <a:pPr marL="1209039" indent="-403013" lvl="2">
              <a:lnSpc>
                <a:spcPts val="5067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Regularized off-policy RL</a:t>
            </a:r>
          </a:p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Discussed 1 paper with decentralised approach solution for MIS</a:t>
            </a:r>
          </a:p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Got a brief on Multi-Agent Reinforcement learning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3991834" y="1657305"/>
            <a:ext cx="10304331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Our Approch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3063195"/>
            <a:ext cx="16230600" cy="3774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Used Cooperative  MARL approach as discussed earlier</a:t>
            </a:r>
          </a:p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Used offline approach, updating policy after each episode</a:t>
            </a:r>
          </a:p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Used PPO actor-critic approach which is a policy gradient approach</a:t>
            </a:r>
          </a:p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Agents: assign agents to each node</a:t>
            </a:r>
          </a:p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Observes locally, taking the state of its neighbour's node</a:t>
            </a:r>
          </a:p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A common reward is given to each node after a transition end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1028700" y="1219200"/>
            <a:ext cx="16230600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Markov Decision Process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38225" y="3063195"/>
            <a:ext cx="16230600" cy="568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 Bold"/>
              </a:rPr>
              <a:t>Environment: </a:t>
            </a:r>
            <a:r>
              <a:rPr lang="en-US" sz="2799">
                <a:solidFill>
                  <a:srgbClr val="000000"/>
                </a:solidFill>
                <a:latin typeface="Canva Sans"/>
              </a:rPr>
              <a:t>Created an environment from scratch and built all necessary functions. e.g.-</a:t>
            </a:r>
          </a:p>
          <a:p>
            <a:pPr marL="1209039" indent="-403013" lvl="2">
              <a:lnSpc>
                <a:spcPts val="5067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initialize_global_state: Initiates the graph with all deferred vertices</a:t>
            </a:r>
          </a:p>
          <a:p>
            <a:pPr marL="1209039" indent="-403013" lvl="2">
              <a:lnSpc>
                <a:spcPts val="5067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calculate_reward: Calculates reward as we move from one state to the other.</a:t>
            </a:r>
          </a:p>
          <a:p>
            <a:pPr marL="1209039" indent="-403013" lvl="2">
              <a:lnSpc>
                <a:spcPts val="5067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check_termination: Checks if the episode is terminated or not</a:t>
            </a:r>
          </a:p>
          <a:p>
            <a:pPr marL="1209039" indent="-403013" lvl="2">
              <a:lnSpc>
                <a:spcPts val="5067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reset: Resets the environment where each node is deferred.</a:t>
            </a:r>
          </a:p>
          <a:p>
            <a:pPr marL="1209039" indent="-403013" lvl="2">
              <a:lnSpc>
                <a:spcPts val="5067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step: Makes a transition from one state to the other</a:t>
            </a:r>
          </a:p>
          <a:p>
            <a:pPr marL="1209039" indent="-403013" lvl="2">
              <a:lnSpc>
                <a:spcPts val="5067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and more...</a:t>
            </a:r>
          </a:p>
          <a:p>
            <a:pPr>
              <a:lnSpc>
                <a:spcPts val="5067"/>
              </a:lnSpc>
            </a:pPr>
          </a:p>
          <a:p>
            <a:pPr>
              <a:lnSpc>
                <a:spcPts val="5067"/>
              </a:lnSpc>
            </a:p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1028700" y="1780558"/>
            <a:ext cx="16230600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Markov Decision Process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33512" y="3624138"/>
            <a:ext cx="16230600" cy="5050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 Bold"/>
              </a:rPr>
              <a:t>States:</a:t>
            </a:r>
            <a:r>
              <a:rPr lang="en-US" sz="2799">
                <a:solidFill>
                  <a:srgbClr val="000000"/>
                </a:solidFill>
                <a:latin typeface="Canva Sans"/>
              </a:rPr>
              <a:t> 0-&gt;differ, 1-&gt;include and 2-&gt;exclude</a:t>
            </a:r>
          </a:p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 Bold"/>
              </a:rPr>
              <a:t>State of the System:</a:t>
            </a:r>
            <a:r>
              <a:rPr lang="en-US" sz="2799">
                <a:solidFill>
                  <a:srgbClr val="000000"/>
                </a:solidFill>
                <a:latin typeface="Canva Sans"/>
              </a:rPr>
              <a:t> Set of states of each node at a particular time ‘t’</a:t>
            </a:r>
          </a:p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 Bold"/>
              </a:rPr>
              <a:t>State of each Agent: </a:t>
            </a:r>
            <a:r>
              <a:rPr lang="en-US" sz="2799">
                <a:solidFill>
                  <a:srgbClr val="000000"/>
                </a:solidFill>
                <a:latin typeface="Canva Sans"/>
              </a:rPr>
              <a:t>Information of its own state and neighbour nodes</a:t>
            </a:r>
          </a:p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 Bold"/>
              </a:rPr>
              <a:t>Transition:</a:t>
            </a:r>
            <a:r>
              <a:rPr lang="en-US" sz="2799">
                <a:solidFill>
                  <a:srgbClr val="000000"/>
                </a:solidFill>
                <a:latin typeface="Canva Sans"/>
              </a:rPr>
              <a:t> s(t) -&gt;  s’ (an intermediate step) -&gt; s(t+1)</a:t>
            </a:r>
          </a:p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 Bold"/>
              </a:rPr>
              <a:t>Intermediate Steps:</a:t>
            </a:r>
            <a:r>
              <a:rPr lang="en-US" sz="2799">
                <a:solidFill>
                  <a:srgbClr val="000000"/>
                </a:solidFill>
                <a:latin typeface="Canva Sans"/>
              </a:rPr>
              <a:t> </a:t>
            </a:r>
          </a:p>
          <a:p>
            <a:pPr marL="1209039" indent="-403013" lvl="2">
              <a:lnSpc>
                <a:spcPts val="5067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Convert two adjacent included nodes to deferred node</a:t>
            </a:r>
          </a:p>
          <a:p>
            <a:pPr marL="1209039" indent="-403013" lvl="2">
              <a:lnSpc>
                <a:spcPts val="5067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If a node is included, then all deferred nodes adjacent to it  will be excluded </a:t>
            </a:r>
          </a:p>
          <a:p>
            <a:pPr marL="1209039" indent="-403013" lvl="2">
              <a:lnSpc>
                <a:spcPts val="5067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I</a:t>
            </a:r>
            <a:r>
              <a:rPr lang="en-US" sz="2799">
                <a:solidFill>
                  <a:srgbClr val="000000"/>
                </a:solidFill>
                <a:latin typeface="Canva Sans"/>
              </a:rPr>
              <a:t>f all adjacent nodes of a deferred node are excluded, then it will be included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1028700" y="1780558"/>
            <a:ext cx="16230600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Markov Decision Process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38327" y="3792819"/>
            <a:ext cx="16230600" cy="3135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 Bold"/>
              </a:rPr>
              <a:t>Rewards:</a:t>
            </a:r>
            <a:r>
              <a:rPr lang="en-US" sz="2799">
                <a:solidFill>
                  <a:srgbClr val="000000"/>
                </a:solidFill>
                <a:latin typeface="Canva Sans"/>
              </a:rPr>
              <a:t> </a:t>
            </a:r>
          </a:p>
          <a:p>
            <a:pPr marL="1209039" indent="-403013" lvl="2">
              <a:lnSpc>
                <a:spcPts val="5067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Main reward: (#included nodes in state s(t+1)) -(#included nodes in state s(t))</a:t>
            </a:r>
          </a:p>
          <a:p>
            <a:pPr marL="1209039" indent="-403013" lvl="2">
              <a:lnSpc>
                <a:spcPts val="5067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Penalty: -1 for each adjacent node being selected while taking an action</a:t>
            </a:r>
          </a:p>
          <a:p>
            <a:pPr marL="1209039" indent="-403013" lvl="2">
              <a:lnSpc>
                <a:spcPts val="5067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Penalty: -1 for each step taken in reaching the terminal state</a:t>
            </a:r>
          </a:p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This reward will be given to each node/agent equally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1028700" y="1780558"/>
            <a:ext cx="16230600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Algorithm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38327" y="3792819"/>
            <a:ext cx="16230600" cy="3774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At each step, agents take individual actions</a:t>
            </a:r>
          </a:p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Cumulative action is given to the environment as a step</a:t>
            </a:r>
          </a:p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Episode is being completed. States, Actions, and Rewards data are saved</a:t>
            </a:r>
          </a:p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Each agent is being represented as a PPO agent with its own Actor and Critic model</a:t>
            </a:r>
          </a:p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For each agent, we use the loss function for training</a:t>
            </a:r>
          </a:p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Gradient descent is being used to minimize the loss function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DAGD61vsgcY</dc:identifier>
  <dcterms:modified xsi:type="dcterms:W3CDTF">2011-08-01T06:04:30Z</dcterms:modified>
  <cp:revision>1</cp:revision>
  <dc:title>Decentralized Solution of MSI problem using RL</dc:title>
</cp:coreProperties>
</file>