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60" r:id="rId4"/>
    <p:sldId id="261" r:id="rId5"/>
    <p:sldId id="262" r:id="rId6"/>
    <p:sldId id="263" r:id="rId7"/>
    <p:sldId id="258" r:id="rId8"/>
    <p:sldId id="259"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144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937" autoAdjust="0"/>
    <p:restoredTop sz="94660"/>
  </p:normalViewPr>
  <p:slideViewPr>
    <p:cSldViewPr>
      <p:cViewPr>
        <p:scale>
          <a:sx n="50" d="100"/>
          <a:sy n="50" d="100"/>
        </p:scale>
        <p:origin x="-732" y="3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F8CFA630-13BB-46C4-BD44-B2C5F9B66074}" type="datetimeFigureOut">
              <a:rPr lang="en-US" smtClean="0"/>
              <a:pPr/>
              <a:t>11-Jun-22</a:t>
            </a:fld>
            <a:endParaRPr lang="en-US"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kumimoji="0" lang="en-US" dirty="0">
              <a:solidFill>
                <a:srgbClr val="FFFFFF"/>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C5217A8-0E06-4059-AC45-433E2E67A85D}" type="slidenum">
              <a:rPr kumimoji="0" lang="en-US" smtClean="0"/>
              <a:pPr/>
              <a:t>‹#›</a:t>
            </a:fld>
            <a:endParaRPr kumimoji="0" lang="en-US" dirty="0">
              <a:solidFill>
                <a:srgbClr val="FFFFFF"/>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8CFA630-13BB-46C4-BD44-B2C5F9B66074}" type="datetimeFigureOut">
              <a:rPr lang="en-US" smtClean="0"/>
              <a:pPr/>
              <a:t>11-Jun-22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BC5217A8-0E06-4059-AC45-433E2E67A85D}"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F8CFA630-13BB-46C4-BD44-B2C5F9B66074}" type="datetimeFigureOut">
              <a:rPr lang="en-US" smtClean="0"/>
              <a:pPr/>
              <a:t>11-Jun-22</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kumimoji="0"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C5217A8-0E06-4059-AC45-433E2E67A85D}" type="slidenum">
              <a:rPr kumimoji="0" lang="en-US" smtClean="0"/>
              <a:pPr/>
              <a:t>‹#›</a:t>
            </a:fld>
            <a:endParaRPr kumimoji="0" lang="en-US" dirty="0">
              <a:solidFill>
                <a:schemeClr val="tx2"/>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8CFA630-13BB-46C4-BD44-B2C5F9B66074}" type="datetimeFigureOut">
              <a:rPr lang="en-US" smtClean="0"/>
              <a:pPr/>
              <a:t>11-Jun-22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C5217A8-0E06-4059-AC45-433E2E67A85D}" type="slidenum">
              <a:rPr kumimoji="0" lang="en-US" smtClean="0"/>
              <a:pPr/>
              <a:t>‹#›</a:t>
            </a:fld>
            <a:endParaRPr kumimoji="0"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F8CFA630-13BB-46C4-BD44-B2C5F9B66074}" type="datetimeFigureOut">
              <a:rPr lang="en-US" smtClean="0"/>
              <a:pPr/>
              <a:t>11-Jun-22</a:t>
            </a:fld>
            <a:endParaRPr lang="en-US">
              <a:solidFill>
                <a:schemeClr val="tx2"/>
              </a:solidFill>
            </a:endParaRPr>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C5217A8-0E06-4059-AC45-433E2E67A85D}" type="slidenum">
              <a:rPr kumimoji="0" lang="en-US" smtClean="0"/>
              <a:pPr/>
              <a:t>‹#›</a:t>
            </a:fld>
            <a:endParaRPr kumimoji="0" lang="en-US"/>
          </a:p>
        </p:txBody>
      </p:sp>
      <p:sp>
        <p:nvSpPr>
          <p:cNvPr id="14" name="Footer Placeholder 13"/>
          <p:cNvSpPr>
            <a:spLocks noGrp="1"/>
          </p:cNvSpPr>
          <p:nvPr>
            <p:ph type="ftr" sz="quarter" idx="12"/>
          </p:nvPr>
        </p:nvSpPr>
        <p:spPr/>
        <p:txBody>
          <a:bodyPr/>
          <a:lstStyle/>
          <a:p>
            <a:endParaRPr kumimoji="0" lang="en-US" dirty="0">
              <a:solidFill>
                <a:schemeClr val="tx2"/>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F8CFA630-13BB-46C4-BD44-B2C5F9B66074}" type="datetimeFigureOut">
              <a:rPr lang="en-US" smtClean="0"/>
              <a:pPr/>
              <a:t>11-Jun-22</a:t>
            </a:fld>
            <a:endParaRPr lang="en-US"/>
          </a:p>
        </p:txBody>
      </p:sp>
      <p:sp>
        <p:nvSpPr>
          <p:cNvPr id="10" name="Slide Number Placeholder 9"/>
          <p:cNvSpPr>
            <a:spLocks noGrp="1"/>
          </p:cNvSpPr>
          <p:nvPr>
            <p:ph type="sldNum" sz="quarter" idx="16"/>
          </p:nvPr>
        </p:nvSpPr>
        <p:spPr/>
        <p:txBody>
          <a:bodyPr rtlCol="0"/>
          <a:lstStyle/>
          <a:p>
            <a:fld id="{BC5217A8-0E06-4059-AC45-433E2E67A85D}" type="slidenum">
              <a:rPr kumimoji="0" lang="en-US" smtClean="0"/>
              <a:pPr/>
              <a:t>‹#›</a:t>
            </a:fld>
            <a:endParaRPr kumimoji="0" lang="en-US"/>
          </a:p>
        </p:txBody>
      </p:sp>
      <p:sp>
        <p:nvSpPr>
          <p:cNvPr id="12" name="Footer Placeholder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F8CFA630-13BB-46C4-BD44-B2C5F9B66074}" type="datetimeFigureOut">
              <a:rPr lang="en-US" smtClean="0"/>
              <a:pPr/>
              <a:t>11-Jun-22</a:t>
            </a:fld>
            <a:endParaRPr lang="en-US"/>
          </a:p>
        </p:txBody>
      </p:sp>
      <p:sp>
        <p:nvSpPr>
          <p:cNvPr id="12" name="Slide Number Placeholder 11"/>
          <p:cNvSpPr>
            <a:spLocks noGrp="1"/>
          </p:cNvSpPr>
          <p:nvPr>
            <p:ph type="sldNum" sz="quarter" idx="16"/>
          </p:nvPr>
        </p:nvSpPr>
        <p:spPr/>
        <p:txBody>
          <a:bodyPr rtlCol="0"/>
          <a:lstStyle/>
          <a:p>
            <a:fld id="{BC5217A8-0E06-4059-AC45-433E2E67A85D}" type="slidenum">
              <a:rPr kumimoji="0" lang="en-US" smtClean="0"/>
              <a:pPr/>
              <a:t>‹#›</a:t>
            </a:fld>
            <a:endParaRPr kumimoji="0" lang="en-US"/>
          </a:p>
        </p:txBody>
      </p:sp>
      <p:sp>
        <p:nvSpPr>
          <p:cNvPr id="14" name="Footer Placeholder 13"/>
          <p:cNvSpPr>
            <a:spLocks noGrp="1"/>
          </p:cNvSpPr>
          <p:nvPr>
            <p:ph type="ftr" sz="quarter" idx="17"/>
          </p:nvPr>
        </p:nvSpPr>
        <p:spPr/>
        <p:txBody>
          <a:bodyPr rtlCol="0"/>
          <a:lstStyle/>
          <a:p>
            <a:endParaRPr kumimoji="0"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8CFA630-13BB-46C4-BD44-B2C5F9B66074}" type="datetimeFigureOut">
              <a:rPr lang="en-US" smtClean="0"/>
              <a:pPr/>
              <a:t>11-Jun-22</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C5217A8-0E06-4059-AC45-433E2E67A85D}"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CFA630-13BB-46C4-BD44-B2C5F9B66074}" type="datetimeFigureOut">
              <a:rPr lang="en-US" smtClean="0"/>
              <a:pPr/>
              <a:t>11-Jun-22</a:t>
            </a:fld>
            <a:endParaRPr lang="en-US" dirty="0">
              <a:solidFill>
                <a:schemeClr val="tx2"/>
              </a:solidFill>
            </a:endParaRPr>
          </a:p>
        </p:txBody>
      </p:sp>
      <p:sp>
        <p:nvSpPr>
          <p:cNvPr id="3" name="Footer Placeholder 2"/>
          <p:cNvSpPr>
            <a:spLocks noGrp="1"/>
          </p:cNvSpPr>
          <p:nvPr>
            <p:ph type="ftr" sz="quarter" idx="11"/>
          </p:nvPr>
        </p:nvSpPr>
        <p:spPr/>
        <p:txBody>
          <a:bodyPr/>
          <a:lstStyle/>
          <a:p>
            <a:endParaRPr kumimoji="0" lang="en-US" dirty="0">
              <a:solidFill>
                <a:schemeClr val="tx2"/>
              </a:solidFill>
            </a:endParaRP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C5217A8-0E06-4059-AC45-433E2E67A85D}"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8CFA630-13BB-46C4-BD44-B2C5F9B66074}" type="datetimeFigureOut">
              <a:rPr lang="en-US" smtClean="0"/>
              <a:pPr/>
              <a:t>11-Jun-22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C5217A8-0E06-4059-AC45-433E2E67A85D}" type="slidenum">
              <a:rPr kumimoji="0" lang="en-US" smtClean="0"/>
              <a:pPr/>
              <a:t>‹#›</a:t>
            </a:fld>
            <a:endParaRPr kumimoji="0"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F8CFA630-13BB-46C4-BD44-B2C5F9B66074}" type="datetimeFigureOut">
              <a:rPr lang="en-US" smtClean="0"/>
              <a:pPr/>
              <a:t>11-Jun-22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C5217A8-0E06-4059-AC45-433E2E67A85D}" type="slidenum">
              <a:rPr kumimoji="0" lang="en-US" smtClean="0"/>
              <a:pPr/>
              <a:t>‹#›</a:t>
            </a:fld>
            <a:endParaRPr kumimoji="0" lang="en-US"/>
          </a:p>
        </p:txBody>
      </p:sp>
      <p:sp>
        <p:nvSpPr>
          <p:cNvPr id="14" name="Footer Placeholder 13"/>
          <p:cNvSpPr>
            <a:spLocks noGrp="1"/>
          </p:cNvSpPr>
          <p:nvPr>
            <p:ph type="ftr" sz="quarter" idx="12"/>
          </p:nvPr>
        </p:nvSpPr>
        <p:spPr>
          <a:xfrm>
            <a:off x="1600200" y="6248206"/>
            <a:ext cx="4572000" cy="365125"/>
          </a:xfrm>
        </p:spPr>
        <p:txBody>
          <a:bodyPr rtlCol="0"/>
          <a:lstStyle/>
          <a:p>
            <a:endParaRPr kumimoji="0"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F8CFA630-13BB-46C4-BD44-B2C5F9B66074}" type="datetimeFigureOut">
              <a:rPr lang="en-US" smtClean="0"/>
              <a:pPr/>
              <a:t>11-Jun-22</a:t>
            </a:fld>
            <a:endParaRPr lang="en-US" sz="10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0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r" eaLnBrk="1" latinLnBrk="0" hangingPunct="1"/>
            <a:fld id="{BC5217A8-0E06-4059-AC45-433E2E67A85D}" type="slidenum">
              <a:rPr kumimoji="0" lang="en-US" smtClean="0"/>
              <a:pPr algn="r" eaLnBrk="1" latinLnBrk="0" hangingPunct="1"/>
              <a:t>‹#›</a:t>
            </a:fld>
            <a:endParaRPr kumimoji="0" lang="en-US" sz="1100" dirty="0">
              <a:solidFill>
                <a:schemeClr val="tx2"/>
              </a:solidFill>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1000" y="3810000"/>
            <a:ext cx="8458200" cy="1600200"/>
          </a:xfrm>
        </p:spPr>
        <p:txBody>
          <a:bodyPr>
            <a:normAutofit/>
          </a:bodyPr>
          <a:lstStyle/>
          <a:p>
            <a:r>
              <a:rPr lang="en-US" sz="4800" b="1" dirty="0" smtClean="0">
                <a:latin typeface="Calibri" pitchFamily="34" charset="0"/>
                <a:cs typeface="Calibri" pitchFamily="34" charset="0"/>
              </a:rPr>
              <a:t>10 types of data             visualizations</a:t>
            </a:r>
            <a:endParaRPr lang="en-US" sz="4800" b="1" dirty="0">
              <a:latin typeface="Calibri" pitchFamily="34" charset="0"/>
              <a:cs typeface="Calibri" pitchFamily="34" charset="0"/>
            </a:endParaRPr>
          </a:p>
        </p:txBody>
      </p:sp>
      <p:sp>
        <p:nvSpPr>
          <p:cNvPr id="5" name="Subtitle 4"/>
          <p:cNvSpPr>
            <a:spLocks noGrp="1"/>
          </p:cNvSpPr>
          <p:nvPr>
            <p:ph type="subTitle" idx="1"/>
          </p:nvPr>
        </p:nvSpPr>
        <p:spPr/>
        <p:txBody>
          <a:bodyPr>
            <a:noAutofit/>
          </a:bodyPr>
          <a:lstStyle/>
          <a:p>
            <a:pPr algn="r"/>
            <a:r>
              <a:rPr lang="en-US" sz="4000" b="1" dirty="0" smtClean="0">
                <a:effectLst>
                  <a:outerShdw blurRad="38100" dist="38100" dir="2700000" algn="tl">
                    <a:srgbClr val="000000">
                      <a:alpha val="43137"/>
                    </a:srgbClr>
                  </a:outerShdw>
                </a:effectLst>
                <a:latin typeface="Calibri" pitchFamily="34" charset="0"/>
                <a:cs typeface="Calibri" pitchFamily="34" charset="0"/>
              </a:rPr>
              <a:t>Harshit Kashyap</a:t>
            </a:r>
            <a:endParaRPr lang="en-US" sz="4000" b="1" dirty="0">
              <a:effectLst>
                <a:outerShdw blurRad="38100" dist="38100" dir="2700000" algn="tl">
                  <a:srgbClr val="000000">
                    <a:alpha val="43137"/>
                  </a:srgbClr>
                </a:outerShdw>
              </a:effectLst>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9.Pyramid Chart</a:t>
            </a:r>
            <a:endParaRPr lang="en-US" dirty="0"/>
          </a:p>
        </p:txBody>
      </p:sp>
      <p:sp>
        <p:nvSpPr>
          <p:cNvPr id="3" name="Content Placeholder 2"/>
          <p:cNvSpPr>
            <a:spLocks noGrp="1"/>
          </p:cNvSpPr>
          <p:nvPr>
            <p:ph sz="quarter" idx="1"/>
          </p:nvPr>
        </p:nvSpPr>
        <p:spPr/>
        <p:txBody>
          <a:bodyPr/>
          <a:lstStyle/>
          <a:p>
            <a:pPr algn="just"/>
            <a:r>
              <a:rPr lang="en-US" dirty="0" smtClean="0">
                <a:latin typeface="Calibri" pitchFamily="34" charset="0"/>
                <a:cs typeface="Calibri" pitchFamily="34" charset="0"/>
              </a:rPr>
              <a:t>A pyramid is much like a cone chart but placed the other way around. The smallest data set is at the top, while the largest is at the bottom. Deciding whether you want to use a cone chart or a pyramid chart depends on how you want to present data; in ascending order or descending order</a:t>
            </a:r>
            <a:r>
              <a:rPr lang="en-US" dirty="0" smtClean="0">
                <a:latin typeface="Calibri" pitchFamily="34" charset="0"/>
                <a:cs typeface="Calibri" pitchFamily="34" charset="0"/>
              </a:rPr>
              <a:t>.</a:t>
            </a:r>
          </a:p>
          <a:p>
            <a:pPr algn="just"/>
            <a:r>
              <a:rPr lang="en-US" dirty="0" smtClean="0">
                <a:latin typeface="Calibri" pitchFamily="34" charset="0"/>
                <a:cs typeface="Calibri" pitchFamily="34" charset="0"/>
              </a:rPr>
              <a:t>Pyramid charts can also be created without numerical data.</a:t>
            </a:r>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10.Funnel Chart</a:t>
            </a:r>
            <a:endParaRPr lang="en-US" dirty="0"/>
          </a:p>
        </p:txBody>
      </p:sp>
      <p:sp>
        <p:nvSpPr>
          <p:cNvPr id="3" name="Content Placeholder 2"/>
          <p:cNvSpPr>
            <a:spLocks noGrp="1"/>
          </p:cNvSpPr>
          <p:nvPr>
            <p:ph sz="quarter" idx="1"/>
          </p:nvPr>
        </p:nvSpPr>
        <p:spPr>
          <a:xfrm>
            <a:off x="612648" y="1600200"/>
            <a:ext cx="8153400" cy="4800600"/>
          </a:xfrm>
        </p:spPr>
        <p:txBody>
          <a:bodyPr>
            <a:noAutofit/>
          </a:bodyPr>
          <a:lstStyle/>
          <a:p>
            <a:pPr algn="just"/>
            <a:r>
              <a:rPr lang="en-US" sz="2800" dirty="0" smtClean="0">
                <a:latin typeface="Calibri" pitchFamily="34" charset="0"/>
                <a:cs typeface="Calibri" pitchFamily="34" charset="0"/>
              </a:rPr>
              <a:t>A funnel chart is similar to a cone chart in shape but has a slightly different purpose. The main idea with a funnel chart is to visualize a sequential process from top to bottom. Generally, the data set at the top of the process is larger than the bottom as the process diminishes the quantity as it flows down</a:t>
            </a:r>
            <a:r>
              <a:rPr lang="en-US" sz="2800" dirty="0" smtClean="0">
                <a:latin typeface="Calibri" pitchFamily="34" charset="0"/>
                <a:cs typeface="Calibri" pitchFamily="34" charset="0"/>
              </a:rPr>
              <a:t>.</a:t>
            </a:r>
          </a:p>
          <a:p>
            <a:pPr algn="just"/>
            <a:r>
              <a:rPr lang="en-US" sz="2800" dirty="0" smtClean="0">
                <a:latin typeface="Calibri" pitchFamily="34" charset="0"/>
                <a:cs typeface="Calibri" pitchFamily="34" charset="0"/>
              </a:rPr>
              <a:t>The most common use for a funnel chart is visualizing an email nurture sequence or marketing strategy data. Another data set that fits this data visualization type is an admissions report or alcohol distillation process.</a:t>
            </a:r>
            <a:endParaRPr lang="en-US" sz="28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sz="quarter" idx="1"/>
          </p:nvPr>
        </p:nvSpPr>
        <p:spPr>
          <a:xfrm>
            <a:off x="2286000" y="3048000"/>
            <a:ext cx="5943600" cy="2895600"/>
          </a:xfrm>
        </p:spPr>
        <p:txBody>
          <a:bodyPr>
            <a:normAutofit/>
          </a:bodyPr>
          <a:lstStyle/>
          <a:p>
            <a:pPr>
              <a:buNone/>
            </a:pPr>
            <a:r>
              <a:rPr lang="en-US" sz="7200" b="1" dirty="0" smtClean="0">
                <a:solidFill>
                  <a:schemeClr val="accent1">
                    <a:lumMod val="75000"/>
                  </a:schemeClr>
                </a:solidFill>
                <a:latin typeface="Calibri" pitchFamily="34" charset="0"/>
                <a:cs typeface="Calibri" pitchFamily="34" charset="0"/>
              </a:rPr>
              <a:t>THANK </a:t>
            </a:r>
            <a:r>
              <a:rPr lang="en-US" sz="7200" b="1" dirty="0" smtClean="0">
                <a:solidFill>
                  <a:srgbClr val="E21445"/>
                </a:solidFill>
                <a:latin typeface="Calibri" pitchFamily="34" charset="0"/>
                <a:cs typeface="Calibri" pitchFamily="34" charset="0"/>
              </a:rPr>
              <a:t>YOU</a:t>
            </a:r>
            <a:endParaRPr lang="en-US" sz="7200" b="1" dirty="0">
              <a:solidFill>
                <a:srgbClr val="E21445"/>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dirty="0" smtClean="0">
                <a:latin typeface="Calibri" pitchFamily="34" charset="0"/>
                <a:cs typeface="Calibri" pitchFamily="34" charset="0"/>
              </a:rPr>
              <a:t>1.Bar Chart</a:t>
            </a:r>
            <a:endParaRPr lang="en-US" b="1" dirty="0">
              <a:latin typeface="Calibri" pitchFamily="34" charset="0"/>
              <a:cs typeface="Calibri" pitchFamily="34" charset="0"/>
            </a:endParaRPr>
          </a:p>
        </p:txBody>
      </p:sp>
      <p:sp>
        <p:nvSpPr>
          <p:cNvPr id="4" name="Content Placeholder 3"/>
          <p:cNvSpPr>
            <a:spLocks noGrp="1"/>
          </p:cNvSpPr>
          <p:nvPr>
            <p:ph sz="quarter" idx="1"/>
          </p:nvPr>
        </p:nvSpPr>
        <p:spPr/>
        <p:txBody>
          <a:bodyPr/>
          <a:lstStyle/>
          <a:p>
            <a:pPr algn="just"/>
            <a:r>
              <a:rPr lang="en-US" dirty="0" smtClean="0">
                <a:latin typeface="Calibri" pitchFamily="34" charset="0"/>
                <a:cs typeface="Calibri" pitchFamily="34" charset="0"/>
              </a:rPr>
              <a:t>The bar chart or bar graph is one of the most common data </a:t>
            </a:r>
            <a:r>
              <a:rPr lang="en-US" dirty="0" smtClean="0">
                <a:latin typeface="Calibri" pitchFamily="34" charset="0"/>
                <a:cs typeface="Calibri" pitchFamily="34" charset="0"/>
              </a:rPr>
              <a:t>visualizations. </a:t>
            </a:r>
            <a:r>
              <a:rPr lang="en-US" dirty="0" smtClean="0">
                <a:latin typeface="Calibri" pitchFamily="34" charset="0"/>
                <a:cs typeface="Calibri" pitchFamily="34" charset="0"/>
              </a:rPr>
              <a:t>They’re sometimes also referred to as column charts. Bar charts are used to compare data along two axes. One of the axes is numerical, while the other visualizes the categories or topics being measured.</a:t>
            </a:r>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Calibri" pitchFamily="34" charset="0"/>
                <a:cs typeface="Calibri" pitchFamily="34" charset="0"/>
              </a:rPr>
              <a:t> </a:t>
            </a:r>
            <a:r>
              <a:rPr lang="en-US" b="1" dirty="0" smtClean="0">
                <a:latin typeface="Calibri" pitchFamily="34" charset="0"/>
                <a:cs typeface="Calibri" pitchFamily="34" charset="0"/>
              </a:rPr>
              <a:t>2.Pie Chart</a:t>
            </a:r>
            <a:endParaRPr lang="en-US" b="1" dirty="0">
              <a:latin typeface="Calibri" pitchFamily="34" charset="0"/>
              <a:cs typeface="Calibri" pitchFamily="34" charset="0"/>
            </a:endParaRPr>
          </a:p>
        </p:txBody>
      </p:sp>
      <p:sp>
        <p:nvSpPr>
          <p:cNvPr id="3" name="Content Placeholder 2"/>
          <p:cNvSpPr>
            <a:spLocks noGrp="1"/>
          </p:cNvSpPr>
          <p:nvPr>
            <p:ph sz="quarter" idx="1"/>
          </p:nvPr>
        </p:nvSpPr>
        <p:spPr/>
        <p:txBody>
          <a:bodyPr/>
          <a:lstStyle/>
          <a:p>
            <a:pPr algn="just"/>
            <a:r>
              <a:rPr lang="en-US" dirty="0" smtClean="0">
                <a:latin typeface="Calibri" pitchFamily="34" charset="0"/>
                <a:cs typeface="Calibri" pitchFamily="34" charset="0"/>
              </a:rPr>
              <a:t>The second most common data visualization </a:t>
            </a:r>
            <a:r>
              <a:rPr lang="en-US" dirty="0" smtClean="0">
                <a:latin typeface="Calibri" pitchFamily="34" charset="0"/>
                <a:cs typeface="Calibri" pitchFamily="34" charset="0"/>
              </a:rPr>
              <a:t>is </a:t>
            </a:r>
            <a:r>
              <a:rPr lang="en-US" dirty="0" smtClean="0">
                <a:latin typeface="Calibri" pitchFamily="34" charset="0"/>
                <a:cs typeface="Calibri" pitchFamily="34" charset="0"/>
              </a:rPr>
              <a:t>the pie chart. The data in a pie chart represent parts of a whole. The entirety of the circle is the whole, and each wedge is a relevant section</a:t>
            </a:r>
            <a:r>
              <a:rPr lang="en-US" dirty="0" smtClean="0">
                <a:latin typeface="Calibri" pitchFamily="34" charset="0"/>
                <a:cs typeface="Calibri" pitchFamily="34" charset="0"/>
              </a:rPr>
              <a:t>.</a:t>
            </a:r>
          </a:p>
          <a:p>
            <a:pPr algn="just"/>
            <a:r>
              <a:rPr lang="en-US" dirty="0" smtClean="0">
                <a:latin typeface="Calibri" pitchFamily="34" charset="0"/>
                <a:cs typeface="Calibri" pitchFamily="34" charset="0"/>
              </a:rPr>
              <a:t>The best type of data for a pie chart has no more than five or six parts</a:t>
            </a:r>
            <a:r>
              <a:rPr lang="en-US" dirty="0" smtClean="0">
                <a:latin typeface="Calibri" pitchFamily="34" charset="0"/>
                <a:cs typeface="Calibri" pitchFamily="34" charset="0"/>
              </a:rPr>
              <a:t>.</a:t>
            </a:r>
            <a:r>
              <a:rPr lang="en-US" dirty="0" smtClean="0">
                <a:latin typeface="Calibri" pitchFamily="34" charset="0"/>
                <a:cs typeface="Calibri" pitchFamily="34" charset="0"/>
              </a:rPr>
              <a:t> If you have more than six sections to visualize, consider using a donut chart instead.</a:t>
            </a:r>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3.Donut Chart</a:t>
            </a:r>
            <a:endParaRPr lang="en-US" dirty="0"/>
          </a:p>
        </p:txBody>
      </p:sp>
      <p:sp>
        <p:nvSpPr>
          <p:cNvPr id="3" name="Content Placeholder 2"/>
          <p:cNvSpPr>
            <a:spLocks noGrp="1"/>
          </p:cNvSpPr>
          <p:nvPr>
            <p:ph sz="quarter" idx="1"/>
          </p:nvPr>
        </p:nvSpPr>
        <p:spPr/>
        <p:txBody>
          <a:bodyPr/>
          <a:lstStyle/>
          <a:p>
            <a:pPr algn="just"/>
            <a:r>
              <a:rPr lang="en-US" dirty="0" smtClean="0">
                <a:latin typeface="Calibri" pitchFamily="34" charset="0"/>
                <a:cs typeface="Calibri" pitchFamily="34" charset="0"/>
              </a:rPr>
              <a:t>A donut chart is much like a pie chart but with the center area taken out. The difference between them is essentially visual. You can have more sections than a pie chart in a donut chart and it will still be readable.</a:t>
            </a:r>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4.Half </a:t>
            </a:r>
            <a:r>
              <a:rPr lang="en-US" b="1" dirty="0" smtClean="0"/>
              <a:t>Donut </a:t>
            </a:r>
            <a:r>
              <a:rPr lang="en-US" b="1" dirty="0" smtClean="0"/>
              <a:t>Chart</a:t>
            </a:r>
            <a:endParaRPr lang="en-US" dirty="0"/>
          </a:p>
        </p:txBody>
      </p:sp>
      <p:sp>
        <p:nvSpPr>
          <p:cNvPr id="3" name="Content Placeholder 2"/>
          <p:cNvSpPr>
            <a:spLocks noGrp="1"/>
          </p:cNvSpPr>
          <p:nvPr>
            <p:ph sz="quarter" idx="1"/>
          </p:nvPr>
        </p:nvSpPr>
        <p:spPr/>
        <p:txBody>
          <a:bodyPr/>
          <a:lstStyle/>
          <a:p>
            <a:pPr algn="just"/>
            <a:r>
              <a:rPr lang="en-US" dirty="0" smtClean="0">
                <a:latin typeface="Calibri" pitchFamily="34" charset="0"/>
                <a:cs typeface="Calibri" pitchFamily="34" charset="0"/>
              </a:rPr>
              <a:t>The half donut chart is exactly what its name implies, half of a donut chart. It’s a good choice of data visualization type when you need to showcase small data sets. Preferably, don’t use more than three wedges in a half donut chart.</a:t>
            </a:r>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 </a:t>
            </a:r>
            <a:r>
              <a:rPr lang="en-US" b="1" dirty="0" smtClean="0"/>
              <a:t>5.Multi-Layer </a:t>
            </a:r>
            <a:r>
              <a:rPr lang="en-US" b="1" dirty="0" smtClean="0"/>
              <a:t>Pie </a:t>
            </a:r>
            <a:r>
              <a:rPr lang="en-US" b="1" dirty="0" smtClean="0"/>
              <a:t>Chart</a:t>
            </a:r>
            <a:endParaRPr lang="en-US" dirty="0"/>
          </a:p>
        </p:txBody>
      </p:sp>
      <p:sp>
        <p:nvSpPr>
          <p:cNvPr id="3" name="Content Placeholder 2"/>
          <p:cNvSpPr>
            <a:spLocks noGrp="1"/>
          </p:cNvSpPr>
          <p:nvPr>
            <p:ph sz="quarter" idx="1"/>
          </p:nvPr>
        </p:nvSpPr>
        <p:spPr/>
        <p:txBody>
          <a:bodyPr/>
          <a:lstStyle/>
          <a:p>
            <a:pPr algn="just"/>
            <a:r>
              <a:rPr lang="en-US" dirty="0" smtClean="0">
                <a:latin typeface="Calibri" pitchFamily="34" charset="0"/>
                <a:cs typeface="Calibri" pitchFamily="34" charset="0"/>
              </a:rPr>
              <a:t>Use pie charts and donut charts in unison to create a multilayer pie chart. These visualizations work well for infographics and other visual representations complex data</a:t>
            </a:r>
            <a:r>
              <a:rPr lang="en-US" dirty="0" smtClean="0">
                <a:latin typeface="Calibri" pitchFamily="34" charset="0"/>
                <a:cs typeface="Calibri" pitchFamily="34" charset="0"/>
              </a:rPr>
              <a:t>.</a:t>
            </a:r>
          </a:p>
          <a:p>
            <a:pPr algn="just"/>
            <a:r>
              <a:rPr lang="en-US" dirty="0" smtClean="0">
                <a:latin typeface="Calibri" pitchFamily="34" charset="0"/>
                <a:cs typeface="Calibri" pitchFamily="34" charset="0"/>
              </a:rPr>
              <a:t>This data visualization type isn’t as easy to create as others; it does take some strategizing for all the categories to fit together and be easy to understand. In technical terms, this visualization is three pie charts layered over each other.</a:t>
            </a:r>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dirty="0" smtClean="0"/>
              <a:t> </a:t>
            </a:r>
            <a:r>
              <a:rPr lang="en-US" b="1" dirty="0" smtClean="0"/>
              <a:t>6.Line Chart</a:t>
            </a:r>
            <a:endParaRPr lang="en-US" dirty="0"/>
          </a:p>
        </p:txBody>
      </p:sp>
      <p:sp>
        <p:nvSpPr>
          <p:cNvPr id="2" name="Content Placeholder 1"/>
          <p:cNvSpPr>
            <a:spLocks noGrp="1"/>
          </p:cNvSpPr>
          <p:nvPr>
            <p:ph sz="quarter" idx="1"/>
          </p:nvPr>
        </p:nvSpPr>
        <p:spPr/>
        <p:txBody>
          <a:bodyPr/>
          <a:lstStyle/>
          <a:p>
            <a:pPr algn="just"/>
            <a:r>
              <a:rPr lang="en-US" dirty="0" smtClean="0">
                <a:latin typeface="Calibri" pitchFamily="34" charset="0"/>
                <a:cs typeface="Calibri" pitchFamily="34" charset="0"/>
              </a:rPr>
              <a:t>A line chart or line graph is a data visualization type that showcases changing data over time. Like a bar graph, the line chart has an x and y-axis. The difference is that both axes contain numerical values representative of the data.</a:t>
            </a:r>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1" dirty="0" smtClean="0"/>
              <a:t>7.Scatter Plot</a:t>
            </a:r>
            <a:endParaRPr lang="en-US" b="1" dirty="0"/>
          </a:p>
        </p:txBody>
      </p:sp>
      <p:sp>
        <p:nvSpPr>
          <p:cNvPr id="5" name="Content Placeholder 4"/>
          <p:cNvSpPr>
            <a:spLocks noGrp="1"/>
          </p:cNvSpPr>
          <p:nvPr>
            <p:ph sz="quarter" idx="1"/>
          </p:nvPr>
        </p:nvSpPr>
        <p:spPr/>
        <p:txBody>
          <a:bodyPr/>
          <a:lstStyle/>
          <a:p>
            <a:pPr algn="just"/>
            <a:r>
              <a:rPr lang="en-US" dirty="0" smtClean="0">
                <a:latin typeface="Calibri" pitchFamily="34" charset="0"/>
                <a:cs typeface="Calibri" pitchFamily="34" charset="0"/>
              </a:rPr>
              <a:t>A scatter plot is a data visualization type used to analyze the correlation between variables. The data is plotted on the chart as dots at the intersection of its two values</a:t>
            </a:r>
            <a:r>
              <a:rPr lang="en-US" dirty="0" smtClean="0">
                <a:latin typeface="Calibri" pitchFamily="34" charset="0"/>
                <a:cs typeface="Calibri" pitchFamily="34" charset="0"/>
              </a:rPr>
              <a:t>.</a:t>
            </a:r>
          </a:p>
          <a:p>
            <a:pPr algn="just"/>
            <a:r>
              <a:rPr lang="en-US" dirty="0" smtClean="0">
                <a:latin typeface="Calibri" pitchFamily="34" charset="0"/>
                <a:cs typeface="Calibri" pitchFamily="34" charset="0"/>
              </a:rPr>
              <a:t>Stay away from plotting too many data points on a scatter plot or it will become impossible to read. Use no more than two different color dots and always use a legend if that’s the </a:t>
            </a:r>
            <a:r>
              <a:rPr lang="en-US" dirty="0" smtClean="0">
                <a:latin typeface="Calibri" pitchFamily="34" charset="0"/>
                <a:cs typeface="Calibri" pitchFamily="34" charset="0"/>
              </a:rPr>
              <a:t>case.</a:t>
            </a:r>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8.Cone Chart</a:t>
            </a:r>
            <a:endParaRPr lang="en-US" dirty="0"/>
          </a:p>
        </p:txBody>
      </p:sp>
      <p:sp>
        <p:nvSpPr>
          <p:cNvPr id="3" name="Content Placeholder 2"/>
          <p:cNvSpPr>
            <a:spLocks noGrp="1"/>
          </p:cNvSpPr>
          <p:nvPr>
            <p:ph sz="quarter" idx="1"/>
          </p:nvPr>
        </p:nvSpPr>
        <p:spPr/>
        <p:txBody>
          <a:bodyPr/>
          <a:lstStyle/>
          <a:p>
            <a:pPr algn="just"/>
            <a:r>
              <a:rPr lang="en-US" dirty="0" smtClean="0">
                <a:latin typeface="Calibri" pitchFamily="34" charset="0"/>
                <a:cs typeface="Calibri" pitchFamily="34" charset="0"/>
              </a:rPr>
              <a:t>The cone chart is another data visualization type that shows parts of a whole, similar to pie charts. The difference is that a cone chart also visualizes hierarchy. The data with the highest value sits highest on the cone with the widest area. Other values flow in descending order towards the bottom tip of the cone.</a:t>
            </a:r>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774</TotalTime>
  <Words>668</Words>
  <Application>Microsoft Office PowerPoint</Application>
  <PresentationFormat>On-screen Show (4:3)</PresentationFormat>
  <Paragraphs>29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Median</vt:lpstr>
      <vt:lpstr>10 types of data             visualizations</vt:lpstr>
      <vt:lpstr>1.Bar Chart</vt:lpstr>
      <vt:lpstr> 2.Pie Chart</vt:lpstr>
      <vt:lpstr>3.Donut Chart</vt:lpstr>
      <vt:lpstr>4.Half Donut Chart</vt:lpstr>
      <vt:lpstr> 5.Multi-Layer Pie Chart</vt:lpstr>
      <vt:lpstr> 6.Line Chart</vt:lpstr>
      <vt:lpstr>7.Scatter Plot</vt:lpstr>
      <vt:lpstr>8.Cone Chart</vt:lpstr>
      <vt:lpstr>9.Pyramid Chart</vt:lpstr>
      <vt:lpstr>10.Funnel Chart</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vaibhav kashyap</dc:creator>
  <cp:lastModifiedBy>vaibhav kashyap</cp:lastModifiedBy>
  <cp:revision>15</cp:revision>
  <dcterms:created xsi:type="dcterms:W3CDTF">2022-06-10T17:11:41Z</dcterms:created>
  <dcterms:modified xsi:type="dcterms:W3CDTF">2022-06-11T07:55:31Z</dcterms:modified>
</cp:coreProperties>
</file>