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1" r:id="rId6"/>
    <p:sldId id="262" r:id="rId7"/>
    <p:sldId id="260" r:id="rId8"/>
    <p:sldId id="267" r:id="rId9"/>
    <p:sldId id="268" r:id="rId10"/>
    <p:sldId id="270" r:id="rId11"/>
    <p:sldId id="269" r:id="rId12"/>
    <p:sldId id="266"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Open Sans" panose="020B0606030504020204" pitchFamily="3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3ZwdGPzZi6+Jf3+a0bYFKURP+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5ce487a72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5ce487a72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g95ce487a72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95ce487a72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95ce487a72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g95ce487a72_1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987849a2e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987849a2e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g987849a2e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7"/>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
        <p:nvSpPr>
          <p:cNvPr id="25" name="Google Shape;25;p9"/>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9"/>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62000" y="1752601"/>
            <a:ext cx="10972800" cy="45259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9"/>
          <p:cNvSpPr txBox="1"/>
          <p:nvPr/>
        </p:nvSpPr>
        <p:spPr>
          <a:xfrm>
            <a:off x="8890000" y="6508752"/>
            <a:ext cx="28448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Custom Layout">
  <p:cSld name="3_Custom Layou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1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04B5E-FCED-4EAE-92D1-83365A14016D}"/>
              </a:ext>
            </a:extLst>
          </p:cNvPr>
          <p:cNvSpPr>
            <a:spLocks noGrp="1"/>
          </p:cNvSpPr>
          <p:nvPr>
            <p:ph type="title"/>
          </p:nvPr>
        </p:nvSpPr>
        <p:spPr/>
        <p:txBody>
          <a:bodyPr>
            <a:normAutofit/>
          </a:bodyPr>
          <a:lstStyle/>
          <a:p>
            <a:pPr algn="l"/>
            <a:r>
              <a:rPr lang="en-US" sz="3200" b="1" u="sng" dirty="0"/>
              <a:t>Objective Achieved:</a:t>
            </a:r>
            <a:endParaRPr lang="en-IN" sz="3200" b="1" u="sng" dirty="0"/>
          </a:p>
        </p:txBody>
      </p:sp>
      <p:sp>
        <p:nvSpPr>
          <p:cNvPr id="3" name="Text Placeholder 2">
            <a:extLst>
              <a:ext uri="{FF2B5EF4-FFF2-40B4-BE49-F238E27FC236}">
                <a16:creationId xmlns:a16="http://schemas.microsoft.com/office/drawing/2014/main" id="{E7C17C35-438E-432A-A780-038F95F248B1}"/>
              </a:ext>
            </a:extLst>
          </p:cNvPr>
          <p:cNvSpPr>
            <a:spLocks noGrp="1"/>
          </p:cNvSpPr>
          <p:nvPr>
            <p:ph type="body" idx="1"/>
          </p:nvPr>
        </p:nvSpPr>
        <p:spPr>
          <a:xfrm>
            <a:off x="762000" y="1752601"/>
            <a:ext cx="9137780" cy="906623"/>
          </a:xfrm>
        </p:spPr>
        <p:txBody>
          <a:bodyPr>
            <a:normAutofit/>
          </a:bodyPr>
          <a:lstStyle/>
          <a:p>
            <a:r>
              <a:rPr lang="en-US" sz="2400" dirty="0"/>
              <a:t>Implementation of Client-Server Architecture using UDP Protocol.</a:t>
            </a:r>
            <a:endParaRPr lang="en-IN" sz="2400" dirty="0"/>
          </a:p>
        </p:txBody>
      </p:sp>
      <p:sp>
        <p:nvSpPr>
          <p:cNvPr id="5" name="TextBox 4">
            <a:extLst>
              <a:ext uri="{FF2B5EF4-FFF2-40B4-BE49-F238E27FC236}">
                <a16:creationId xmlns:a16="http://schemas.microsoft.com/office/drawing/2014/main" id="{FADA4FCB-AC92-4C2D-85A9-0E57EBB7748F}"/>
              </a:ext>
            </a:extLst>
          </p:cNvPr>
          <p:cNvSpPr txBox="1"/>
          <p:nvPr/>
        </p:nvSpPr>
        <p:spPr>
          <a:xfrm>
            <a:off x="858416" y="3243002"/>
            <a:ext cx="10972800" cy="584775"/>
          </a:xfrm>
          <a:prstGeom prst="rect">
            <a:avLst/>
          </a:prstGeom>
          <a:noFill/>
        </p:spPr>
        <p:txBody>
          <a:bodyPr wrap="square">
            <a:spAutoFit/>
          </a:bodyPr>
          <a:lstStyle/>
          <a:p>
            <a:r>
              <a:rPr lang="en-US" sz="3200" b="1" u="sng" dirty="0">
                <a:latin typeface="Calibri" panose="020F0502020204030204" pitchFamily="34" charset="0"/>
                <a:cs typeface="Calibri" panose="020F0502020204030204" pitchFamily="34" charset="0"/>
              </a:rPr>
              <a:t>Pending Objective:</a:t>
            </a:r>
            <a:endParaRPr lang="en-IN" sz="3200" dirty="0">
              <a:latin typeface="Calibri" panose="020F0502020204030204" pitchFamily="34" charset="0"/>
              <a:cs typeface="Calibri" panose="020F0502020204030204" pitchFamily="34" charset="0"/>
            </a:endParaRPr>
          </a:p>
        </p:txBody>
      </p:sp>
      <p:sp>
        <p:nvSpPr>
          <p:cNvPr id="8" name="Text Placeholder 2">
            <a:extLst>
              <a:ext uri="{FF2B5EF4-FFF2-40B4-BE49-F238E27FC236}">
                <a16:creationId xmlns:a16="http://schemas.microsoft.com/office/drawing/2014/main" id="{AA34F2C9-CC75-4C20-817F-BED612488825}"/>
              </a:ext>
            </a:extLst>
          </p:cNvPr>
          <p:cNvSpPr txBox="1">
            <a:spLocks/>
          </p:cNvSpPr>
          <p:nvPr/>
        </p:nvSpPr>
        <p:spPr>
          <a:xfrm>
            <a:off x="762000" y="4198777"/>
            <a:ext cx="10574694" cy="90662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r>
              <a:rPr lang="en-US" sz="2400" dirty="0"/>
              <a:t>Implementation of Huffman Algorithm for Compression and Decompression.</a:t>
            </a:r>
            <a:endParaRPr lang="en-IN" sz="2400" dirty="0"/>
          </a:p>
        </p:txBody>
      </p:sp>
    </p:spTree>
    <p:extLst>
      <p:ext uri="{BB962C8B-B14F-4D97-AF65-F5344CB8AC3E}">
        <p14:creationId xmlns:p14="http://schemas.microsoft.com/office/powerpoint/2010/main" val="1813776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1311C3-DC10-4532-AD4B-55263F26E724}"/>
              </a:ext>
            </a:extLst>
          </p:cNvPr>
          <p:cNvSpPr txBox="1"/>
          <p:nvPr/>
        </p:nvSpPr>
        <p:spPr>
          <a:xfrm>
            <a:off x="389552" y="598097"/>
            <a:ext cx="10947141" cy="6028445"/>
          </a:xfrm>
          <a:prstGeom prst="rect">
            <a:avLst/>
          </a:prstGeom>
          <a:noFill/>
        </p:spPr>
        <p:txBody>
          <a:bodyPr wrap="square">
            <a:spAutoFit/>
          </a:bodyPr>
          <a:lstStyle/>
          <a:p>
            <a:pPr lvl="0" algn="l">
              <a:lnSpc>
                <a:spcPct val="107000"/>
              </a:lnSpc>
            </a:pPr>
            <a:r>
              <a:rPr lang="en-US" sz="2400" b="1" u="sng" kern="0" dirty="0">
                <a:solidFill>
                  <a:srgbClr val="00000A"/>
                </a:solidFill>
                <a:effectLst/>
                <a:latin typeface="Times New Roman" panose="02020603050405020304" pitchFamily="18" charset="0"/>
                <a:ea typeface="Times New Roman" panose="02020603050405020304" pitchFamily="18" charset="0"/>
              </a:rPr>
              <a:t>Scope:</a:t>
            </a:r>
            <a:r>
              <a:rPr lang="en-US" sz="1400" dirty="0">
                <a:solidFill>
                  <a:srgbClr val="00000A"/>
                </a:solidFill>
                <a:effectLst/>
                <a:latin typeface="Calibri" panose="020F0502020204030204" pitchFamily="34" charset="0"/>
                <a:ea typeface="Times New Roman" panose="02020603050405020304" pitchFamily="18" charset="0"/>
              </a:rPr>
              <a:t> </a:t>
            </a:r>
          </a:p>
          <a:p>
            <a:pPr lvl="0" algn="l">
              <a:lnSpc>
                <a:spcPct val="107000"/>
              </a:lnSpc>
            </a:pPr>
            <a:endParaRPr lang="en-IN" sz="1400" dirty="0">
              <a:solidFill>
                <a:srgbClr val="00000A"/>
              </a:solidFill>
              <a:effectLst/>
              <a:latin typeface="Times New Roman" panose="02020603050405020304" pitchFamily="18" charset="0"/>
              <a:ea typeface="Times New Roman" panose="02020603050405020304" pitchFamily="18" charset="0"/>
            </a:endParaRPr>
          </a:p>
          <a:p>
            <a:pPr marL="366395" indent="-6350" algn="just">
              <a:lnSpc>
                <a:spcPct val="150000"/>
              </a:lnSpc>
              <a:spcAft>
                <a:spcPts val="15"/>
              </a:spcAft>
            </a:pPr>
            <a:r>
              <a:rPr lang="en-US" sz="1600" dirty="0">
                <a:solidFill>
                  <a:srgbClr val="00000A"/>
                </a:solidFill>
                <a:effectLst/>
                <a:latin typeface="Calibri" panose="020F0502020204030204" pitchFamily="34" charset="0"/>
                <a:ea typeface="Times New Roman" panose="02020603050405020304" pitchFamily="18" charset="0"/>
                <a:cs typeface="Calibri" panose="020F0502020204030204" pitchFamily="34" charset="0"/>
              </a:rPr>
              <a:t>Over the years, there has been a tremendous increase in the amount of digital data produced and transmitted, representing text, images, video, sound, computer programs, etc. With this trend expected to continue, it makes sense to pursue research on compression algorithms.</a:t>
            </a:r>
            <a:endParaRPr lang="en-IN" sz="1600" dirty="0">
              <a:solidFill>
                <a:srgbClr val="00000A"/>
              </a:solidFill>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buFont typeface="Symbol" panose="05050102010706020507" pitchFamily="18" charset="2"/>
              <a:buChar char=""/>
            </a:pPr>
            <a:r>
              <a:rPr lang="en-US" sz="1600" dirty="0">
                <a:solidFill>
                  <a:srgbClr val="00000A"/>
                </a:solidFill>
                <a:effectLst/>
                <a:latin typeface="Calibri" panose="020F0502020204030204" pitchFamily="34" charset="0"/>
                <a:ea typeface="Times New Roman" panose="02020603050405020304" pitchFamily="18" charset="0"/>
                <a:cs typeface="Calibri" panose="020F0502020204030204" pitchFamily="34" charset="0"/>
              </a:rPr>
              <a:t>Compression algorithms reduce the repetition of data without actual loss of data. </a:t>
            </a:r>
            <a:endParaRPr lang="en-IN" sz="1600" dirty="0">
              <a:solidFill>
                <a:srgbClr val="00000A"/>
              </a:solidFill>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buFont typeface="Symbol" panose="05050102010706020507" pitchFamily="18" charset="2"/>
              <a:buChar char=""/>
            </a:pPr>
            <a:r>
              <a:rPr lang="en-US" sz="1600" dirty="0">
                <a:solidFill>
                  <a:srgbClr val="00000A"/>
                </a:solidFill>
                <a:effectLst/>
                <a:latin typeface="Calibri" panose="020F0502020204030204" pitchFamily="34" charset="0"/>
                <a:ea typeface="Times New Roman" panose="02020603050405020304" pitchFamily="18" charset="0"/>
                <a:cs typeface="Calibri" panose="020F0502020204030204" pitchFamily="34" charset="0"/>
              </a:rPr>
              <a:t>With its fast-compressed feature, Word Based Compression Algorithm is a great solution to compress text files for better storage, transmission of data that is large and reduce input/output load. </a:t>
            </a:r>
            <a:endParaRPr lang="en-IN" sz="1600" dirty="0">
              <a:solidFill>
                <a:srgbClr val="00000A"/>
              </a:solidFill>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spcAft>
                <a:spcPts val="15"/>
              </a:spcAft>
              <a:buFont typeface="Symbol" panose="05050102010706020507" pitchFamily="18" charset="2"/>
              <a:buChar char=""/>
            </a:pPr>
            <a:r>
              <a:rPr lang="en-US" sz="1600" dirty="0">
                <a:solidFill>
                  <a:srgbClr val="00000A"/>
                </a:solidFill>
                <a:effectLst/>
                <a:latin typeface="Calibri" panose="020F0502020204030204" pitchFamily="34" charset="0"/>
                <a:ea typeface="Times New Roman" panose="02020603050405020304" pitchFamily="18" charset="0"/>
                <a:cs typeface="Calibri" panose="020F0502020204030204" pitchFamily="34" charset="0"/>
              </a:rPr>
              <a:t>It helps in reduction of both compression ratio that is defined as the ratio between the uncompressed size and compressed size and transmission time of data over a channel</a:t>
            </a:r>
            <a:r>
              <a:rPr lang="en-US" sz="1600" dirty="0">
                <a:solidFill>
                  <a:srgbClr val="00000A"/>
                </a:solidFill>
                <a:latin typeface="Calibri" panose="020F0502020204030204" pitchFamily="34" charset="0"/>
                <a:ea typeface="Times New Roman" panose="02020603050405020304" pitchFamily="18" charset="0"/>
                <a:cs typeface="Calibri" panose="020F0502020204030204" pitchFamily="34" charset="0"/>
              </a:rPr>
              <a:t>.</a:t>
            </a:r>
          </a:p>
          <a:p>
            <a:pPr lvl="0" algn="just">
              <a:lnSpc>
                <a:spcPct val="150000"/>
              </a:lnSpc>
              <a:spcAft>
                <a:spcPts val="15"/>
              </a:spcAft>
            </a:pPr>
            <a:endParaRPr lang="en-US" sz="1800" b="1" u="sng" kern="0" dirty="0">
              <a:solidFill>
                <a:srgbClr val="00000A"/>
              </a:solidFill>
              <a:effectLst/>
              <a:latin typeface="Times New Roman" panose="02020603050405020304" pitchFamily="18" charset="0"/>
              <a:ea typeface="Times New Roman" panose="02020603050405020304" pitchFamily="18" charset="0"/>
            </a:endParaRPr>
          </a:p>
          <a:p>
            <a:pPr lvl="0" algn="just">
              <a:lnSpc>
                <a:spcPct val="150000"/>
              </a:lnSpc>
              <a:spcAft>
                <a:spcPts val="15"/>
              </a:spcAft>
            </a:pPr>
            <a:r>
              <a:rPr lang="en-US" sz="2400" b="1" u="sng" kern="0" dirty="0">
                <a:solidFill>
                  <a:srgbClr val="00000A"/>
                </a:solidFill>
                <a:effectLst/>
                <a:latin typeface="Times New Roman" panose="02020603050405020304" pitchFamily="18" charset="0"/>
                <a:ea typeface="Times New Roman" panose="02020603050405020304" pitchFamily="18" charset="0"/>
              </a:rPr>
              <a:t>Role of each Member:</a:t>
            </a:r>
            <a:endParaRPr lang="en-US" sz="1800" dirty="0">
              <a:solidFill>
                <a:srgbClr val="00000A"/>
              </a:solidFill>
              <a:effectLst/>
              <a:latin typeface="Times New Roman" panose="02020603050405020304" pitchFamily="18" charset="0"/>
              <a:ea typeface="Times New Roman" panose="02020603050405020304" pitchFamily="18" charset="0"/>
            </a:endParaRPr>
          </a:p>
          <a:p>
            <a:pPr lvl="0" algn="just">
              <a:lnSpc>
                <a:spcPct val="150000"/>
              </a:lnSpc>
              <a:spcAft>
                <a:spcPts val="15"/>
              </a:spcAft>
            </a:pPr>
            <a:endParaRPr lang="en-IN" sz="1400" dirty="0">
              <a:solidFill>
                <a:srgbClr val="00000A"/>
              </a:solidFill>
              <a:effectLst/>
              <a:latin typeface="Times New Roman" panose="02020603050405020304" pitchFamily="18" charset="0"/>
              <a:ea typeface="Times New Roman" panose="02020603050405020304" pitchFamily="18" charset="0"/>
            </a:endParaRPr>
          </a:p>
          <a:p>
            <a:pPr marL="342900" lvl="0" indent="-342900" algn="just">
              <a:lnSpc>
                <a:spcPct val="149000"/>
              </a:lnSpc>
              <a:buFont typeface="+mj-lt"/>
              <a:buAutoNum type="arabicPeriod"/>
            </a:pPr>
            <a:r>
              <a:rPr lang="en-US" sz="1600" dirty="0">
                <a:solidFill>
                  <a:srgbClr val="00000A"/>
                </a:solidFill>
                <a:effectLst/>
                <a:latin typeface="Calibri" panose="020F0502020204030204" pitchFamily="34" charset="0"/>
                <a:ea typeface="Times New Roman" panose="02020603050405020304" pitchFamily="18" charset="0"/>
                <a:cs typeface="Calibri" panose="020F0502020204030204" pitchFamily="34" charset="0"/>
              </a:rPr>
              <a:t>Harsh Narain Mathur gathered the necessary requirements and did the analysis of the project.</a:t>
            </a:r>
            <a:endParaRPr lang="en-IN" sz="1600" dirty="0">
              <a:solidFill>
                <a:srgbClr val="00000A"/>
              </a:solidFill>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49000"/>
              </a:lnSpc>
              <a:buFont typeface="+mj-lt"/>
              <a:buAutoNum type="arabicPeriod"/>
            </a:pPr>
            <a:r>
              <a:rPr lang="en-US" sz="1600" dirty="0">
                <a:solidFill>
                  <a:srgbClr val="00000A"/>
                </a:solidFill>
                <a:effectLst/>
                <a:latin typeface="Calibri" panose="020F0502020204030204" pitchFamily="34" charset="0"/>
                <a:ea typeface="Times New Roman" panose="02020603050405020304" pitchFamily="18" charset="0"/>
                <a:cs typeface="Calibri" panose="020F0502020204030204" pitchFamily="34" charset="0"/>
              </a:rPr>
              <a:t>Harshit Chauhan worked on the development of the algorithm.</a:t>
            </a:r>
            <a:endParaRPr lang="en-IN" sz="1600" dirty="0">
              <a:solidFill>
                <a:srgbClr val="00000A"/>
              </a:solidFill>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49000"/>
              </a:lnSpc>
              <a:spcAft>
                <a:spcPts val="15"/>
              </a:spcAft>
              <a:buFont typeface="+mj-lt"/>
              <a:buAutoNum type="arabicPeriod"/>
            </a:pPr>
            <a:r>
              <a:rPr lang="en-US" sz="1600" dirty="0">
                <a:solidFill>
                  <a:srgbClr val="00000A"/>
                </a:solidFill>
                <a:effectLst/>
                <a:latin typeface="Calibri" panose="020F0502020204030204" pitchFamily="34" charset="0"/>
                <a:ea typeface="Times New Roman" panose="02020603050405020304" pitchFamily="18" charset="0"/>
                <a:cs typeface="Calibri" panose="020F0502020204030204" pitchFamily="34" charset="0"/>
              </a:rPr>
              <a:t>Pranay Mahajan worked on the designing of the pseudocode and UML diagram of the project.</a:t>
            </a:r>
            <a:endParaRPr lang="en-IN" sz="1600" dirty="0">
              <a:solidFill>
                <a:srgbClr val="00000A"/>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447115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2"/>
          <p:cNvSpPr txBox="1">
            <a:spLocks noGrp="1"/>
          </p:cNvSpPr>
          <p:nvPr>
            <p:ph type="title"/>
          </p:nvPr>
        </p:nvSpPr>
        <p:spPr>
          <a:xfrm>
            <a:off x="609600" y="949100"/>
            <a:ext cx="10972800" cy="1143000"/>
          </a:xfrm>
          <a:prstGeom prst="rect">
            <a:avLst/>
          </a:prstGeom>
          <a:noFill/>
          <a:ln>
            <a:noFill/>
          </a:ln>
        </p:spPr>
        <p:txBody>
          <a:bodyPr spcFirstLastPara="1" wrap="square" lIns="91425" tIns="45700" rIns="91425" bIns="45700" anchor="ctr" anchorCtr="0">
            <a:normAutofit fontScale="90000"/>
          </a:bodyPr>
          <a:lstStyle/>
          <a:p>
            <a:pPr marL="0" lvl="0" indent="0" rtl="0">
              <a:spcBef>
                <a:spcPts val="0"/>
              </a:spcBef>
              <a:spcAft>
                <a:spcPts val="0"/>
              </a:spcAft>
              <a:buClr>
                <a:srgbClr val="595959"/>
              </a:buClr>
              <a:buSzPts val="3600"/>
              <a:buFont typeface="Calibri"/>
              <a:buNone/>
            </a:pPr>
            <a:r>
              <a:rPr lang="en-US" b="1" dirty="0"/>
              <a:t>Mid-Sem Presentation</a:t>
            </a:r>
            <a:br>
              <a:rPr lang="en-US" b="1" dirty="0"/>
            </a:br>
            <a:br>
              <a:rPr lang="en-US" b="1" dirty="0"/>
            </a:br>
            <a:r>
              <a:rPr lang="en-US" dirty="0"/>
              <a:t>Title: Implementing compression algorithm and secure data transmission over UDP protocol</a:t>
            </a:r>
            <a:endParaRPr dirty="0"/>
          </a:p>
        </p:txBody>
      </p:sp>
      <p:sp>
        <p:nvSpPr>
          <p:cNvPr id="49" name="Google Shape;49;p2"/>
          <p:cNvSpPr txBox="1">
            <a:spLocks noGrp="1"/>
          </p:cNvSpPr>
          <p:nvPr>
            <p:ph type="body" idx="1"/>
          </p:nvPr>
        </p:nvSpPr>
        <p:spPr>
          <a:xfrm>
            <a:off x="792609" y="2481943"/>
            <a:ext cx="10282828" cy="3697545"/>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endParaRPr dirty="0"/>
          </a:p>
          <a:p>
            <a:pPr marL="0" lvl="0" indent="0" algn="l" rtl="0">
              <a:spcBef>
                <a:spcPts val="640"/>
              </a:spcBef>
              <a:spcAft>
                <a:spcPts val="0"/>
              </a:spcAft>
              <a:buNone/>
            </a:pPr>
            <a:endParaRPr sz="2500" dirty="0"/>
          </a:p>
          <a:p>
            <a:pPr marL="0" lvl="0" indent="0" algn="l" rtl="0">
              <a:spcBef>
                <a:spcPts val="640"/>
              </a:spcBef>
              <a:spcAft>
                <a:spcPts val="0"/>
              </a:spcAft>
              <a:buNone/>
            </a:pPr>
            <a:endParaRPr sz="2500" dirty="0"/>
          </a:p>
          <a:p>
            <a:pPr marL="0" lvl="0" indent="0" algn="l" rtl="0">
              <a:spcBef>
                <a:spcPts val="640"/>
              </a:spcBef>
              <a:spcAft>
                <a:spcPts val="0"/>
              </a:spcAft>
              <a:buNone/>
            </a:pPr>
            <a:r>
              <a:rPr lang="en-US" sz="2500" dirty="0"/>
              <a:t>Team member : Harsh Narain Mathur   R100218020</a:t>
            </a:r>
            <a:endParaRPr sz="2500" dirty="0"/>
          </a:p>
          <a:p>
            <a:pPr marL="0" lvl="0" indent="0" algn="l" rtl="0">
              <a:spcBef>
                <a:spcPts val="640"/>
              </a:spcBef>
              <a:spcAft>
                <a:spcPts val="0"/>
              </a:spcAft>
              <a:buNone/>
            </a:pPr>
            <a:r>
              <a:rPr lang="en-US" sz="2500" dirty="0"/>
              <a:t>                              Harshit Chauhan           R100218021</a:t>
            </a:r>
            <a:endParaRPr sz="2500" dirty="0"/>
          </a:p>
          <a:p>
            <a:pPr marL="0" lvl="0" indent="0" algn="l" rtl="0">
              <a:spcBef>
                <a:spcPts val="640"/>
              </a:spcBef>
              <a:spcAft>
                <a:spcPts val="0"/>
              </a:spcAft>
              <a:buNone/>
            </a:pPr>
            <a:r>
              <a:rPr lang="en-US" sz="2500" dirty="0"/>
              <a:t>                              Pranay Mahajan            R100218037</a:t>
            </a:r>
            <a:endParaRPr sz="2500" dirty="0"/>
          </a:p>
          <a:p>
            <a:pPr marL="0" lvl="0" indent="0" algn="l" rtl="0">
              <a:spcBef>
                <a:spcPts val="640"/>
              </a:spcBef>
              <a:spcAft>
                <a:spcPts val="0"/>
              </a:spcAft>
              <a:buNone/>
            </a:pPr>
            <a:endParaRPr sz="2500" dirty="0"/>
          </a:p>
          <a:p>
            <a:pPr marL="0" lvl="0" indent="0" algn="l" rtl="0">
              <a:spcBef>
                <a:spcPts val="640"/>
              </a:spcBef>
              <a:spcAft>
                <a:spcPts val="0"/>
              </a:spcAft>
              <a:buNone/>
            </a:pPr>
            <a:r>
              <a:rPr lang="en-US" sz="2500" dirty="0"/>
              <a:t>           Mentor : Mr. Ankit Vishnoi</a:t>
            </a:r>
            <a:endParaRPr sz="2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3"/>
          <p:cNvSpPr txBox="1">
            <a:spLocks noGrp="1"/>
          </p:cNvSpPr>
          <p:nvPr>
            <p:ph type="title"/>
          </p:nvPr>
        </p:nvSpPr>
        <p:spPr>
          <a:xfrm>
            <a:off x="762000" y="336614"/>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5500" dirty="0"/>
              <a:t>Problem Statement</a:t>
            </a:r>
            <a:endParaRPr sz="5500" dirty="0"/>
          </a:p>
        </p:txBody>
      </p:sp>
      <p:sp>
        <p:nvSpPr>
          <p:cNvPr id="55" name="Google Shape;55;p3"/>
          <p:cNvSpPr txBox="1">
            <a:spLocks noGrp="1"/>
          </p:cNvSpPr>
          <p:nvPr>
            <p:ph type="body" idx="1"/>
          </p:nvPr>
        </p:nvSpPr>
        <p:spPr>
          <a:xfrm>
            <a:off x="762000" y="1630325"/>
            <a:ext cx="10972800" cy="4155900"/>
          </a:xfrm>
          <a:prstGeom prst="rect">
            <a:avLst/>
          </a:prstGeom>
          <a:noFill/>
          <a:ln>
            <a:noFill/>
          </a:ln>
        </p:spPr>
        <p:txBody>
          <a:bodyPr spcFirstLastPara="1" wrap="square" lIns="91425" tIns="45700" rIns="91425" bIns="45700" anchor="t" anchorCtr="0">
            <a:noAutofit/>
          </a:bodyPr>
          <a:lstStyle/>
          <a:p>
            <a:pPr marL="0" lvl="0" indent="0" algn="l" rtl="0">
              <a:spcBef>
                <a:spcPts val="640"/>
              </a:spcBef>
              <a:spcAft>
                <a:spcPts val="0"/>
              </a:spcAft>
              <a:buNone/>
            </a:pPr>
            <a:r>
              <a:rPr lang="en-GB" sz="3600" dirty="0"/>
              <a:t>This project presents a proposal to make a connection between client and server using socket programming and compress the large size text file into small size without any loss of data.</a:t>
            </a:r>
            <a:endParaRPr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95ce487a72_3_0"/>
          <p:cNvSpPr txBox="1">
            <a:spLocks noGrp="1"/>
          </p:cNvSpPr>
          <p:nvPr>
            <p:ph type="title"/>
          </p:nvPr>
        </p:nvSpPr>
        <p:spPr>
          <a:xfrm>
            <a:off x="762000" y="427039"/>
            <a:ext cx="109728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5000" b="1" dirty="0"/>
              <a:t>Methodology</a:t>
            </a:r>
            <a:endParaRPr sz="5000" b="1" dirty="0"/>
          </a:p>
        </p:txBody>
      </p:sp>
      <p:sp>
        <p:nvSpPr>
          <p:cNvPr id="62" name="Google Shape;62;g95ce487a72_3_0"/>
          <p:cNvSpPr txBox="1">
            <a:spLocks noGrp="1"/>
          </p:cNvSpPr>
          <p:nvPr>
            <p:ph type="body" idx="1"/>
          </p:nvPr>
        </p:nvSpPr>
        <p:spPr>
          <a:xfrm>
            <a:off x="609600" y="1898512"/>
            <a:ext cx="11125200" cy="3259413"/>
          </a:xfrm>
          <a:prstGeom prst="rect">
            <a:avLst/>
          </a:prstGeom>
        </p:spPr>
        <p:txBody>
          <a:bodyPr spcFirstLastPara="1" wrap="square" lIns="91425" tIns="45700" rIns="91425" bIns="45700" anchor="t" anchorCtr="0">
            <a:noAutofit/>
          </a:bodyPr>
          <a:lstStyle/>
          <a:p>
            <a:pPr marL="0" lvl="0" indent="0" algn="just">
              <a:lnSpc>
                <a:spcPct val="115000"/>
              </a:lnSpc>
              <a:buNone/>
            </a:pPr>
            <a:r>
              <a:rPr lang="en-US" sz="2800" dirty="0">
                <a:solidFill>
                  <a:srgbClr val="00000A"/>
                </a:solidFill>
                <a:latin typeface="Calibri" panose="020F0502020204030204" pitchFamily="34" charset="0"/>
                <a:ea typeface="Times New Roman" panose="02020603050405020304" pitchFamily="18" charset="0"/>
                <a:cs typeface="Calibri" panose="020F0502020204030204" pitchFamily="34" charset="0"/>
              </a:rPr>
              <a:t>The Methodology which we are using is Agile Development. This methodology provides an iterative and incremental approach to complete the project in which the various functions are treated as a sub tasks and each task is considered as a small project to fulfill every objective of the project</a:t>
            </a:r>
            <a:endParaRPr lang="en-IN" sz="2800" dirty="0">
              <a:solidFill>
                <a:srgbClr val="00000A"/>
              </a:solidFill>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95ce487a72_1_1"/>
          <p:cNvSpPr txBox="1">
            <a:spLocks noGrp="1"/>
          </p:cNvSpPr>
          <p:nvPr>
            <p:ph type="title"/>
          </p:nvPr>
        </p:nvSpPr>
        <p:spPr>
          <a:xfrm>
            <a:off x="0" y="663200"/>
            <a:ext cx="12192000" cy="84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5600" dirty="0"/>
              <a:t>Client Server Architecture(CSA)</a:t>
            </a:r>
            <a:endParaRPr dirty="0"/>
          </a:p>
        </p:txBody>
      </p:sp>
      <p:sp>
        <p:nvSpPr>
          <p:cNvPr id="75" name="Google Shape;75;g95ce487a72_1_1"/>
          <p:cNvSpPr txBox="1"/>
          <p:nvPr/>
        </p:nvSpPr>
        <p:spPr>
          <a:xfrm>
            <a:off x="752850" y="1673050"/>
            <a:ext cx="10686300" cy="4310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800" b="0" i="0" dirty="0">
                <a:solidFill>
                  <a:srgbClr val="333333"/>
                </a:solidFill>
                <a:effectLst/>
                <a:latin typeface="Open-sans"/>
              </a:rPr>
              <a:t>Client/server architecture is a computing model in which multiple components work in strictly defined roles to communicate. The server hosts, delivers and manages most of the resources and services to be consumed by the client</a:t>
            </a:r>
          </a:p>
          <a:p>
            <a:pPr marL="0" lvl="0" indent="0" rtl="0">
              <a:spcBef>
                <a:spcPts val="0"/>
              </a:spcBef>
              <a:spcAft>
                <a:spcPts val="0"/>
              </a:spcAft>
              <a:buNone/>
            </a:pPr>
            <a:endParaRPr lang="en-GB" sz="1800" dirty="0">
              <a:solidFill>
                <a:srgbClr val="333333"/>
              </a:solidFill>
              <a:highlight>
                <a:srgbClr val="FFFFFF"/>
              </a:highlight>
              <a:latin typeface="Open-sans"/>
            </a:endParaRPr>
          </a:p>
          <a:p>
            <a:pPr marL="0" lvl="0" indent="0" algn="just" rtl="0">
              <a:spcBef>
                <a:spcPts val="0"/>
              </a:spcBef>
              <a:spcAft>
                <a:spcPts val="0"/>
              </a:spcAft>
              <a:buNone/>
            </a:pPr>
            <a:r>
              <a:rPr lang="en-GB" sz="1800" b="0" i="0" dirty="0">
                <a:solidFill>
                  <a:srgbClr val="333333"/>
                </a:solidFill>
                <a:effectLst/>
                <a:latin typeface="Open-sans"/>
              </a:rPr>
              <a:t>Client/server architecture works when the client computer sends </a:t>
            </a:r>
          </a:p>
          <a:p>
            <a:pPr marL="0" lvl="0" indent="0" algn="just" rtl="0">
              <a:spcBef>
                <a:spcPts val="0"/>
              </a:spcBef>
              <a:spcAft>
                <a:spcPts val="0"/>
              </a:spcAft>
              <a:buNone/>
            </a:pPr>
            <a:r>
              <a:rPr lang="en-GB" sz="1800" b="0" i="0" dirty="0">
                <a:solidFill>
                  <a:srgbClr val="333333"/>
                </a:solidFill>
                <a:effectLst/>
                <a:latin typeface="Open-sans"/>
              </a:rPr>
              <a:t>a resource or process request to the server over the network </a:t>
            </a:r>
          </a:p>
          <a:p>
            <a:pPr marL="0" lvl="0" indent="0" algn="just" rtl="0">
              <a:spcBef>
                <a:spcPts val="0"/>
              </a:spcBef>
              <a:spcAft>
                <a:spcPts val="0"/>
              </a:spcAft>
              <a:buNone/>
            </a:pPr>
            <a:r>
              <a:rPr lang="en-GB" sz="1800" b="0" i="0" dirty="0">
                <a:solidFill>
                  <a:srgbClr val="333333"/>
                </a:solidFill>
                <a:effectLst/>
                <a:latin typeface="Open-sans"/>
              </a:rPr>
              <a:t>connection, which is then processed and delivered to the client. </a:t>
            </a:r>
            <a:endParaRPr sz="1800" dirty="0">
              <a:highlight>
                <a:srgbClr val="FFFFFF"/>
              </a:highlight>
            </a:endParaRPr>
          </a:p>
        </p:txBody>
      </p:sp>
      <p:pic>
        <p:nvPicPr>
          <p:cNvPr id="3" name="Picture 2" descr="A picture containing drawing&#10;&#10;Description automatically generated">
            <a:extLst>
              <a:ext uri="{FF2B5EF4-FFF2-40B4-BE49-F238E27FC236}">
                <a16:creationId xmlns:a16="http://schemas.microsoft.com/office/drawing/2014/main" id="{A6127D5A-1D8C-4702-A516-5E278BEC2AEE}"/>
              </a:ext>
            </a:extLst>
          </p:cNvPr>
          <p:cNvPicPr>
            <a:picLocks noChangeAspect="1"/>
          </p:cNvPicPr>
          <p:nvPr/>
        </p:nvPicPr>
        <p:blipFill>
          <a:blip r:embed="rId3"/>
          <a:stretch>
            <a:fillRect/>
          </a:stretch>
        </p:blipFill>
        <p:spPr>
          <a:xfrm>
            <a:off x="6370983" y="2523907"/>
            <a:ext cx="5330685" cy="31984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987849a2e7_0_0"/>
          <p:cNvSpPr txBox="1">
            <a:spLocks noGrp="1"/>
          </p:cNvSpPr>
          <p:nvPr>
            <p:ph type="title"/>
          </p:nvPr>
        </p:nvSpPr>
        <p:spPr>
          <a:xfrm>
            <a:off x="0" y="617825"/>
            <a:ext cx="12192000" cy="844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600" dirty="0"/>
              <a:t>Socket Programming</a:t>
            </a:r>
            <a:endParaRPr sz="4600" dirty="0"/>
          </a:p>
        </p:txBody>
      </p:sp>
      <p:sp>
        <p:nvSpPr>
          <p:cNvPr id="82" name="Google Shape;82;g987849a2e7_0_0"/>
          <p:cNvSpPr txBox="1"/>
          <p:nvPr/>
        </p:nvSpPr>
        <p:spPr>
          <a:xfrm>
            <a:off x="693325" y="1696026"/>
            <a:ext cx="10776900" cy="4536900"/>
          </a:xfrm>
          <a:prstGeom prst="rect">
            <a:avLst/>
          </a:prstGeom>
          <a:noFill/>
          <a:ln>
            <a:noFill/>
          </a:ln>
        </p:spPr>
        <p:txBody>
          <a:bodyPr spcFirstLastPara="1" wrap="square" lIns="91425" tIns="91425" rIns="91425" bIns="91425" anchor="t" anchorCtr="0">
            <a:noAutofit/>
          </a:bodyPr>
          <a:lstStyle/>
          <a:p>
            <a:pPr marL="0" lvl="0" indent="0" algn="l" rtl="0">
              <a:spcBef>
                <a:spcPts val="1500"/>
              </a:spcBef>
              <a:spcAft>
                <a:spcPts val="0"/>
              </a:spcAft>
              <a:buNone/>
            </a:pPr>
            <a:r>
              <a:rPr lang="en-GB" b="0" i="0" dirty="0">
                <a:solidFill>
                  <a:srgbClr val="4A4A4A"/>
                </a:solidFill>
                <a:effectLst/>
                <a:latin typeface="Open Sans"/>
              </a:rPr>
              <a:t> </a:t>
            </a:r>
            <a:r>
              <a:rPr lang="en-GB" sz="1800" b="0" i="0" dirty="0">
                <a:solidFill>
                  <a:srgbClr val="4A4A4A"/>
                </a:solidFill>
                <a:effectLst/>
                <a:latin typeface="Open Sans"/>
              </a:rPr>
              <a:t>A socket programming is a way to establish a connection between a client and a serv</a:t>
            </a:r>
            <a:r>
              <a:rPr lang="en-GB" sz="1800" dirty="0">
                <a:solidFill>
                  <a:srgbClr val="4A4A4A"/>
                </a:solidFill>
                <a:latin typeface="Open Sans"/>
              </a:rPr>
              <a:t>er</a:t>
            </a:r>
            <a:r>
              <a:rPr lang="en-GB" b="0" i="0" dirty="0">
                <a:solidFill>
                  <a:srgbClr val="4A4A4A"/>
                </a:solidFill>
                <a:effectLst/>
                <a:latin typeface="Open Sans"/>
              </a:rPr>
              <a:t>.</a:t>
            </a:r>
          </a:p>
          <a:p>
            <a:pPr marL="0" lvl="0" indent="0" algn="l" rtl="0">
              <a:spcBef>
                <a:spcPts val="1500"/>
              </a:spcBef>
              <a:spcAft>
                <a:spcPts val="0"/>
              </a:spcAft>
              <a:buNone/>
            </a:pPr>
            <a:endParaRPr lang="en-GB" dirty="0">
              <a:solidFill>
                <a:srgbClr val="4A4A4A"/>
              </a:solidFill>
              <a:latin typeface="Open Sans"/>
              <a:ea typeface="Calibri"/>
              <a:cs typeface="Calibri"/>
              <a:sym typeface="Calibri"/>
            </a:endParaRPr>
          </a:p>
          <a:p>
            <a:pPr marL="0" lvl="0" indent="0" algn="l" rtl="0">
              <a:spcBef>
                <a:spcPts val="1500"/>
              </a:spcBef>
              <a:spcAft>
                <a:spcPts val="0"/>
              </a:spcAft>
              <a:buNone/>
            </a:pPr>
            <a:r>
              <a:rPr lang="en-GB" sz="1800" dirty="0">
                <a:solidFill>
                  <a:srgbClr val="4A4A4A"/>
                </a:solidFill>
                <a:latin typeface="Open Sans"/>
              </a:rPr>
              <a:t>It </a:t>
            </a:r>
            <a:r>
              <a:rPr lang="en-GB" sz="1800" b="0" i="0" dirty="0">
                <a:solidFill>
                  <a:srgbClr val="4A4A4A"/>
                </a:solidFill>
                <a:effectLst/>
                <a:latin typeface="Open Sans"/>
              </a:rPr>
              <a:t>is a way of connecting two nodes on a network to communicate</a:t>
            </a:r>
          </a:p>
          <a:p>
            <a:pPr marL="0" lvl="0" indent="0" algn="l" rtl="0">
              <a:spcBef>
                <a:spcPts val="1500"/>
              </a:spcBef>
              <a:spcAft>
                <a:spcPts val="0"/>
              </a:spcAft>
              <a:buNone/>
            </a:pPr>
            <a:r>
              <a:rPr lang="en-GB" sz="1800" b="0" i="0" dirty="0">
                <a:solidFill>
                  <a:srgbClr val="4A4A4A"/>
                </a:solidFill>
                <a:effectLst/>
                <a:latin typeface="Open Sans"/>
              </a:rPr>
              <a:t>with each other. </a:t>
            </a:r>
          </a:p>
          <a:p>
            <a:pPr marL="0" lvl="0" indent="0" algn="l" rtl="0">
              <a:spcBef>
                <a:spcPts val="1500"/>
              </a:spcBef>
              <a:spcAft>
                <a:spcPts val="0"/>
              </a:spcAft>
              <a:buNone/>
            </a:pPr>
            <a:r>
              <a:rPr lang="en-GB" sz="1800" b="0" i="0" dirty="0">
                <a:solidFill>
                  <a:srgbClr val="4A4A4A"/>
                </a:solidFill>
                <a:effectLst/>
                <a:latin typeface="Open Sans"/>
              </a:rPr>
              <a:t>One </a:t>
            </a:r>
            <a:r>
              <a:rPr lang="en-GB" sz="1800" b="1" i="1" dirty="0">
                <a:solidFill>
                  <a:srgbClr val="4A4A4A"/>
                </a:solidFill>
                <a:effectLst/>
                <a:latin typeface="Open Sans"/>
              </a:rPr>
              <a:t>socket</a:t>
            </a:r>
            <a:r>
              <a:rPr lang="en-GB" sz="1800" b="0" i="1" dirty="0">
                <a:solidFill>
                  <a:srgbClr val="4A4A4A"/>
                </a:solidFill>
                <a:effectLst/>
                <a:latin typeface="Open Sans"/>
              </a:rPr>
              <a:t> </a:t>
            </a:r>
            <a:r>
              <a:rPr lang="en-GB" sz="1800" b="0" i="0" dirty="0">
                <a:solidFill>
                  <a:srgbClr val="4A4A4A"/>
                </a:solidFill>
                <a:effectLst/>
                <a:latin typeface="Open Sans"/>
              </a:rPr>
              <a:t>(node) listens on a particular port at an IP,</a:t>
            </a:r>
          </a:p>
          <a:p>
            <a:pPr marL="0" lvl="0" indent="0" algn="l" rtl="0">
              <a:spcBef>
                <a:spcPts val="1500"/>
              </a:spcBef>
              <a:spcAft>
                <a:spcPts val="0"/>
              </a:spcAft>
              <a:buNone/>
            </a:pPr>
            <a:r>
              <a:rPr lang="en-GB" sz="1800" b="0" i="0" dirty="0">
                <a:solidFill>
                  <a:srgbClr val="4A4A4A"/>
                </a:solidFill>
                <a:effectLst/>
                <a:latin typeface="Open Sans"/>
              </a:rPr>
              <a:t>while other </a:t>
            </a:r>
            <a:r>
              <a:rPr lang="en-GB" sz="1800" b="0" i="1" dirty="0">
                <a:solidFill>
                  <a:srgbClr val="4A4A4A"/>
                </a:solidFill>
                <a:effectLst/>
                <a:latin typeface="Open Sans"/>
              </a:rPr>
              <a:t>socket </a:t>
            </a:r>
            <a:r>
              <a:rPr lang="en-GB" sz="1800" b="0" i="0" dirty="0">
                <a:solidFill>
                  <a:srgbClr val="4A4A4A"/>
                </a:solidFill>
                <a:effectLst/>
                <a:latin typeface="Open Sans"/>
              </a:rPr>
              <a:t>reaches out to the other in order to form a </a:t>
            </a:r>
          </a:p>
          <a:p>
            <a:pPr marL="0" lvl="0" indent="0" algn="l" rtl="0">
              <a:spcBef>
                <a:spcPts val="1500"/>
              </a:spcBef>
              <a:spcAft>
                <a:spcPts val="0"/>
              </a:spcAft>
              <a:buNone/>
            </a:pPr>
            <a:r>
              <a:rPr lang="en-GB" sz="1800" b="0" i="0" dirty="0">
                <a:solidFill>
                  <a:srgbClr val="4A4A4A"/>
                </a:solidFill>
                <a:effectLst/>
                <a:latin typeface="Open Sans"/>
              </a:rPr>
              <a:t>connection.</a:t>
            </a:r>
            <a:endParaRPr sz="1800" dirty="0">
              <a:latin typeface="Calibri"/>
              <a:ea typeface="Calibri"/>
              <a:cs typeface="Calibri"/>
              <a:sym typeface="Calibri"/>
            </a:endParaRPr>
          </a:p>
        </p:txBody>
      </p:sp>
      <p:pic>
        <p:nvPicPr>
          <p:cNvPr id="5" name="Picture 4">
            <a:extLst>
              <a:ext uri="{FF2B5EF4-FFF2-40B4-BE49-F238E27FC236}">
                <a16:creationId xmlns:a16="http://schemas.microsoft.com/office/drawing/2014/main" id="{2181A5A8-5731-4E54-BF89-6754D258E71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68342" y="2547256"/>
            <a:ext cx="4096140" cy="41521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4" name="Picture 3">
            <a:extLst>
              <a:ext uri="{FF2B5EF4-FFF2-40B4-BE49-F238E27FC236}">
                <a16:creationId xmlns:a16="http://schemas.microsoft.com/office/drawing/2014/main" id="{5187F4AA-8B67-414D-83D6-B9A29542F6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89648" y="233262"/>
            <a:ext cx="3844213" cy="6652728"/>
          </a:xfrm>
          <a:prstGeom prst="rect">
            <a:avLst/>
          </a:prstGeom>
          <a:noFill/>
          <a:ln>
            <a:noFill/>
          </a:ln>
        </p:spPr>
      </p:pic>
      <p:sp>
        <p:nvSpPr>
          <p:cNvPr id="2" name="TextBox 1">
            <a:extLst>
              <a:ext uri="{FF2B5EF4-FFF2-40B4-BE49-F238E27FC236}">
                <a16:creationId xmlns:a16="http://schemas.microsoft.com/office/drawing/2014/main" id="{6B894D0A-FD61-4871-AF1E-1B9CAA38A13E}"/>
              </a:ext>
            </a:extLst>
          </p:cNvPr>
          <p:cNvSpPr txBox="1"/>
          <p:nvPr/>
        </p:nvSpPr>
        <p:spPr>
          <a:xfrm>
            <a:off x="1017037" y="587828"/>
            <a:ext cx="1981633" cy="400110"/>
          </a:xfrm>
          <a:prstGeom prst="rect">
            <a:avLst/>
          </a:prstGeom>
          <a:noFill/>
        </p:spPr>
        <p:txBody>
          <a:bodyPr wrap="none" rtlCol="0">
            <a:spAutoFit/>
          </a:bodyPr>
          <a:lstStyle/>
          <a:p>
            <a:r>
              <a:rPr lang="en-US" sz="2000" b="1" u="sng" dirty="0">
                <a:latin typeface="Times New Roman" panose="02020603050405020304" pitchFamily="18" charset="0"/>
                <a:cs typeface="Times New Roman" panose="02020603050405020304" pitchFamily="18" charset="0"/>
              </a:rPr>
              <a:t>FLOWCHART:</a:t>
            </a:r>
            <a:endParaRPr lang="en-IN"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58EC-B605-49E4-9CC4-B0C7077F810C}"/>
              </a:ext>
            </a:extLst>
          </p:cNvPr>
          <p:cNvSpPr>
            <a:spLocks noGrp="1"/>
          </p:cNvSpPr>
          <p:nvPr>
            <p:ph type="title"/>
          </p:nvPr>
        </p:nvSpPr>
        <p:spPr/>
        <p:txBody>
          <a:bodyPr>
            <a:normAutofit/>
          </a:bodyPr>
          <a:lstStyle/>
          <a:p>
            <a:r>
              <a:rPr lang="en-US" sz="3600" b="1" u="sng" dirty="0"/>
              <a:t>Implemented Code</a:t>
            </a:r>
            <a:endParaRPr lang="en-IN" sz="3600" b="1" u="sng" dirty="0"/>
          </a:p>
        </p:txBody>
      </p:sp>
      <p:sp>
        <p:nvSpPr>
          <p:cNvPr id="4" name="Rectangle 2">
            <a:extLst>
              <a:ext uri="{FF2B5EF4-FFF2-40B4-BE49-F238E27FC236}">
                <a16:creationId xmlns:a16="http://schemas.microsoft.com/office/drawing/2014/main" id="{E5C12EBC-2BCC-4FFE-96B4-6498389FB37B}"/>
              </a:ext>
            </a:extLst>
          </p:cNvPr>
          <p:cNvSpPr>
            <a:spLocks noChangeArrowheads="1"/>
          </p:cNvSpPr>
          <p:nvPr/>
        </p:nvSpPr>
        <p:spPr bwMode="auto">
          <a:xfrm>
            <a:off x="855306" y="1505396"/>
            <a:ext cx="8559282" cy="38472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solidFill>
                  <a:srgbClr val="00000A"/>
                </a:solidFill>
                <a:effectLst/>
                <a:latin typeface="Calibri" panose="020F0502020204030204" pitchFamily="34" charset="0"/>
                <a:ea typeface="Times New Roman" panose="02020603050405020304" pitchFamily="18" charset="0"/>
                <a:cs typeface="Calibri" panose="020F0502020204030204" pitchFamily="34" charset="0"/>
              </a:rPr>
              <a:t>1. #include&lt;arpa/inet.h&gt; = </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definitions for internet operations</a:t>
            </a:r>
            <a:r>
              <a:rPr kumimoji="0" lang="en-US" altLang="en-US" sz="1800" b="0" i="0" u="none" strike="noStrike" cap="none" normalizeH="0" baseline="0" dirty="0">
                <a:ln>
                  <a:noFill/>
                </a:ln>
                <a:solidFill>
                  <a:srgbClr val="00000A"/>
                </a:solidFill>
                <a:effectLst/>
                <a:latin typeface="Calibri" panose="020F0502020204030204" pitchFamily="34" charset="0"/>
                <a:ea typeface="Times New Roman" panose="02020603050405020304" pitchFamily="18" charset="0"/>
                <a:cs typeface="Calibri" panose="020F0502020204030204" pitchFamily="34"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&lt;</a:t>
            </a:r>
            <a:r>
              <a:rPr kumimoji="0" lang="en-US" altLang="en-US" sz="1800" b="1"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arpa</a:t>
            </a:r>
            <a:r>
              <a:rPr kumimoji="0" lang="en-US" altLang="en-US" sz="18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1800" b="1"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inet.h</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 header makes available the type </a:t>
            </a:r>
            <a:r>
              <a:rPr kumimoji="0" lang="en-US" altLang="en-US" sz="1800" b="1"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in_port_t</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the type </a:t>
            </a:r>
            <a:r>
              <a:rPr kumimoji="0" lang="en-US" altLang="en-US" sz="1800" b="1"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in_addr_t</a:t>
            </a:r>
            <a:r>
              <a:rPr kumimoji="0" lang="en-US" altLang="en-US" sz="18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&lt;</a:t>
            </a:r>
            <a:r>
              <a:rPr kumimoji="0" lang="en-US" altLang="en-US" sz="1800" b="1"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arpa</a:t>
            </a:r>
            <a:r>
              <a:rPr kumimoji="0" lang="en-US" altLang="en-US" sz="18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1800" b="1"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inet.h</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 header makes available the </a:t>
            </a:r>
            <a:r>
              <a:rPr kumimoji="0" lang="en-US" altLang="en-US" sz="1800" b="1"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in_addr</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structure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800" b="0" i="0" u="none" strike="noStrike" cap="none" normalizeH="0" baseline="0" dirty="0">
              <a:ln>
                <a:noFill/>
              </a:ln>
              <a:solidFill>
                <a:srgbClr val="00000A"/>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800" dirty="0">
                <a:solidFill>
                  <a:srgbClr val="00000A"/>
                </a:solidFill>
                <a:latin typeface="Calibri" panose="020F0502020204030204" pitchFamily="34" charset="0"/>
                <a:ea typeface="Times New Roman" panose="02020603050405020304" pitchFamily="18" charset="0"/>
                <a:cs typeface="Calibri" panose="020F0502020204030204" pitchFamily="34" charset="0"/>
              </a:rPr>
              <a:t>2. </a:t>
            </a:r>
            <a:r>
              <a:rPr kumimoji="0" lang="en-US" altLang="en-US" sz="1800" b="0" i="0" u="none" strike="noStrike" cap="none" normalizeH="0" baseline="0" dirty="0">
                <a:ln>
                  <a:noFill/>
                </a:ln>
                <a:solidFill>
                  <a:srgbClr val="00000A"/>
                </a:solidFill>
                <a:effectLst/>
                <a:latin typeface="Calibri" panose="020F0502020204030204" pitchFamily="34" charset="0"/>
                <a:ea typeface="Times New Roman" panose="02020603050405020304" pitchFamily="18" charset="0"/>
                <a:cs typeface="Calibri" panose="020F0502020204030204" pitchFamily="34" charset="0"/>
              </a:rPr>
              <a:t>#include&lt;netinet/in.h&gt;  = Internet address family.</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a:t>
            </a:r>
            <a:r>
              <a:rPr kumimoji="0" lang="en-US" altLang="en-US" sz="1800" b="0" i="1"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&lt;</a:t>
            </a:r>
            <a:r>
              <a:rPr kumimoji="0" lang="en-US" altLang="en-US" sz="1800" b="0" i="1"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netinet</a:t>
            </a:r>
            <a:r>
              <a:rPr kumimoji="0" lang="en-US" altLang="en-US" sz="1800" b="0" i="1"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1800" b="0" i="1"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in.h</a:t>
            </a:r>
            <a:r>
              <a:rPr kumimoji="0" lang="en-US" altLang="en-US" sz="1800" b="0" i="1"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&gt;</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header shall define the </a:t>
            </a:r>
            <a:r>
              <a:rPr kumimoji="0" lang="en-US" altLang="en-US" sz="1800" b="1"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sockaddr_in</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structure that includes at least the following members: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sa_family_t</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18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sin_family</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AF_INET.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in_port_t</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18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sin_port</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Port number.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struct </a:t>
            </a:r>
            <a:r>
              <a:rPr kumimoji="0" lang="en-US" altLang="en-US" sz="18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in_addr</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18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sin_addr</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IP address.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1025" name="Picture 4">
            <a:extLst>
              <a:ext uri="{FF2B5EF4-FFF2-40B4-BE49-F238E27FC236}">
                <a16:creationId xmlns:a16="http://schemas.microsoft.com/office/drawing/2014/main" id="{09429746-C5A6-412A-94E0-AE17F437C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6360" y="4356146"/>
            <a:ext cx="4204084" cy="234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04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BDD4-4D2E-4C79-ABAC-A8880F3F15D0}"/>
              </a:ext>
            </a:extLst>
          </p:cNvPr>
          <p:cNvSpPr>
            <a:spLocks noGrp="1"/>
          </p:cNvSpPr>
          <p:nvPr>
            <p:ph type="title"/>
          </p:nvPr>
        </p:nvSpPr>
        <p:spPr/>
        <p:txBody>
          <a:bodyPr>
            <a:normAutofit/>
          </a:bodyPr>
          <a:lstStyle/>
          <a:p>
            <a:pPr algn="l"/>
            <a:r>
              <a:rPr lang="en-US" sz="3600" b="1" u="sng" dirty="0"/>
              <a:t>RESULT</a:t>
            </a:r>
            <a:endParaRPr lang="en-IN" sz="3600" b="1" u="sng" dirty="0"/>
          </a:p>
        </p:txBody>
      </p:sp>
      <p:pic>
        <p:nvPicPr>
          <p:cNvPr id="9" name="Picture 8">
            <a:extLst>
              <a:ext uri="{FF2B5EF4-FFF2-40B4-BE49-F238E27FC236}">
                <a16:creationId xmlns:a16="http://schemas.microsoft.com/office/drawing/2014/main" id="{377847E2-BE65-4CCD-BD4F-D57CC1A3F887}"/>
              </a:ext>
            </a:extLst>
          </p:cNvPr>
          <p:cNvPicPr/>
          <p:nvPr/>
        </p:nvPicPr>
        <p:blipFill rotWithShape="1">
          <a:blip r:embed="rId2"/>
          <a:srcRect l="8806" t="9923" r="47785" b="22315"/>
          <a:stretch/>
        </p:blipFill>
        <p:spPr bwMode="auto">
          <a:xfrm>
            <a:off x="360238" y="1755696"/>
            <a:ext cx="5601243" cy="4094597"/>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D2F14652-C9C7-437C-9102-4D60D68BF229}"/>
              </a:ext>
            </a:extLst>
          </p:cNvPr>
          <p:cNvPicPr/>
          <p:nvPr/>
        </p:nvPicPr>
        <p:blipFill rotWithShape="1">
          <a:blip r:embed="rId2"/>
          <a:srcRect l="51610" t="13741" r="6981" b="24427"/>
          <a:stretch/>
        </p:blipFill>
        <p:spPr bwMode="auto">
          <a:xfrm>
            <a:off x="5968714" y="1755697"/>
            <a:ext cx="5766085" cy="40945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3780862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606</Words>
  <Application>Microsoft Office PowerPoint</Application>
  <PresentationFormat>Widescreen</PresentationFormat>
  <Paragraphs>60</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Open-sans</vt:lpstr>
      <vt:lpstr>Symbol</vt:lpstr>
      <vt:lpstr>Arial</vt:lpstr>
      <vt:lpstr>Times New Roman</vt:lpstr>
      <vt:lpstr>Calibri</vt:lpstr>
      <vt:lpstr>Open Sans</vt:lpstr>
      <vt:lpstr>Office Theme</vt:lpstr>
      <vt:lpstr>PowerPoint Presentation</vt:lpstr>
      <vt:lpstr>Mid-Sem Presentation  Title: Implementing compression algorithm and secure data transmission over UDP protocol</vt:lpstr>
      <vt:lpstr>Problem Statement</vt:lpstr>
      <vt:lpstr>Methodology</vt:lpstr>
      <vt:lpstr>Client Server Architecture(CSA)</vt:lpstr>
      <vt:lpstr>Socket Programming</vt:lpstr>
      <vt:lpstr>PowerPoint Presentation</vt:lpstr>
      <vt:lpstr>Implemented Code</vt:lpstr>
      <vt:lpstr>RESULT</vt:lpstr>
      <vt:lpstr>Objective Achieved: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 CHAUHAN</dc:creator>
  <cp:lastModifiedBy>Pranay Mahajan</cp:lastModifiedBy>
  <cp:revision>9</cp:revision>
  <dcterms:created xsi:type="dcterms:W3CDTF">2020-09-15T12:02:14Z</dcterms:created>
  <dcterms:modified xsi:type="dcterms:W3CDTF">2020-10-24T11:22:03Z</dcterms:modified>
</cp:coreProperties>
</file>