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8"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Open Sans" panose="020B0606030504020204"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3ZwdGPzZi6+Jf3+a0bYFKURP+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5ce487a72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5ce487a72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95ce487a72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5ce487a72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5ce487a72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g95ce487a72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87849a2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87849a2e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987849a2e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5ce487a72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5ce487a72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95ce487a72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0389-7C1B-45ED-8FAF-A3620B2A70D0}"/>
              </a:ext>
            </a:extLst>
          </p:cNvPr>
          <p:cNvSpPr>
            <a:spLocks noGrp="1"/>
          </p:cNvSpPr>
          <p:nvPr>
            <p:ph type="title"/>
          </p:nvPr>
        </p:nvSpPr>
        <p:spPr>
          <a:xfrm>
            <a:off x="0" y="609600"/>
            <a:ext cx="12192000" cy="655320"/>
          </a:xfrm>
        </p:spPr>
        <p:txBody>
          <a:bodyPr>
            <a:normAutofit/>
          </a:bodyPr>
          <a:lstStyle/>
          <a:p>
            <a:r>
              <a:rPr lang="en-GB" dirty="0"/>
              <a:t>Flow chart</a:t>
            </a:r>
            <a:endParaRPr lang="en-IN" dirty="0"/>
          </a:p>
        </p:txBody>
      </p:sp>
      <p:pic>
        <p:nvPicPr>
          <p:cNvPr id="5" name="Picture 4">
            <a:extLst>
              <a:ext uri="{FF2B5EF4-FFF2-40B4-BE49-F238E27FC236}">
                <a16:creationId xmlns:a16="http://schemas.microsoft.com/office/drawing/2014/main" id="{5B9578E8-3527-4342-AA2E-5A56BD247110}"/>
              </a:ext>
            </a:extLst>
          </p:cNvPr>
          <p:cNvPicPr>
            <a:picLocks noChangeAspect="1"/>
          </p:cNvPicPr>
          <p:nvPr/>
        </p:nvPicPr>
        <p:blipFill>
          <a:blip r:embed="rId2"/>
          <a:stretch>
            <a:fillRect/>
          </a:stretch>
        </p:blipFill>
        <p:spPr>
          <a:xfrm>
            <a:off x="4833257" y="1347961"/>
            <a:ext cx="2341984" cy="5252804"/>
          </a:xfrm>
          <a:prstGeom prst="rect">
            <a:avLst/>
          </a:prstGeom>
        </p:spPr>
      </p:pic>
    </p:spTree>
    <p:extLst>
      <p:ext uri="{BB962C8B-B14F-4D97-AF65-F5344CB8AC3E}">
        <p14:creationId xmlns:p14="http://schemas.microsoft.com/office/powerpoint/2010/main" val="333899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95959"/>
              </a:buClr>
              <a:buSzPts val="3600"/>
              <a:buFont typeface="Calibri"/>
              <a:buNone/>
            </a:pPr>
            <a:r>
              <a:rPr lang="en-US"/>
              <a:t>Title: Implementing </a:t>
            </a:r>
            <a:r>
              <a:rPr lang="en-US" dirty="0"/>
              <a:t>compression algorithm and secure data transmission over UDP protocol</a:t>
            </a:r>
            <a:endParaRPr dirty="0"/>
          </a:p>
        </p:txBody>
      </p:sp>
      <p:sp>
        <p:nvSpPr>
          <p:cNvPr id="49" name="Google Shape;49;p2"/>
          <p:cNvSpPr txBox="1">
            <a:spLocks noGrp="1"/>
          </p:cNvSpPr>
          <p:nvPr>
            <p:ph type="body" idx="1"/>
          </p:nvPr>
        </p:nvSpPr>
        <p:spPr>
          <a:xfrm>
            <a:off x="731409" y="1669888"/>
            <a:ext cx="11034000" cy="45096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dirty="0"/>
          </a:p>
          <a:p>
            <a:pPr marL="0" lvl="0" indent="0" algn="l" rtl="0">
              <a:spcBef>
                <a:spcPts val="640"/>
              </a:spcBef>
              <a:spcAft>
                <a:spcPts val="0"/>
              </a:spcAft>
              <a:buNone/>
            </a:pPr>
            <a:endParaRPr sz="2500" dirty="0"/>
          </a:p>
          <a:p>
            <a:pPr marL="0" lvl="0" indent="0" algn="l" rtl="0">
              <a:spcBef>
                <a:spcPts val="640"/>
              </a:spcBef>
              <a:spcAft>
                <a:spcPts val="0"/>
              </a:spcAft>
              <a:buNone/>
            </a:pPr>
            <a:endParaRPr sz="2500" dirty="0"/>
          </a:p>
          <a:p>
            <a:pPr marL="0" lvl="0" indent="0" algn="l" rtl="0">
              <a:spcBef>
                <a:spcPts val="640"/>
              </a:spcBef>
              <a:spcAft>
                <a:spcPts val="0"/>
              </a:spcAft>
              <a:buNone/>
            </a:pPr>
            <a:r>
              <a:rPr lang="en-US" sz="2500" dirty="0"/>
              <a:t>Team member : Harsh </a:t>
            </a:r>
            <a:r>
              <a:rPr lang="en-US" sz="2500" dirty="0" err="1"/>
              <a:t>Narain</a:t>
            </a:r>
            <a:r>
              <a:rPr lang="en-US" sz="2500" dirty="0"/>
              <a:t> Mathur   R100218020</a:t>
            </a:r>
            <a:endParaRPr sz="2500" dirty="0"/>
          </a:p>
          <a:p>
            <a:pPr marL="0" lvl="0" indent="0" algn="l" rtl="0">
              <a:spcBef>
                <a:spcPts val="640"/>
              </a:spcBef>
              <a:spcAft>
                <a:spcPts val="0"/>
              </a:spcAft>
              <a:buNone/>
            </a:pPr>
            <a:r>
              <a:rPr lang="en-US" sz="2500" dirty="0"/>
              <a:t>                              Harshit Chauhan           R100218021</a:t>
            </a:r>
            <a:endParaRPr sz="2500" dirty="0"/>
          </a:p>
          <a:p>
            <a:pPr marL="0" lvl="0" indent="0" algn="l" rtl="0">
              <a:spcBef>
                <a:spcPts val="640"/>
              </a:spcBef>
              <a:spcAft>
                <a:spcPts val="0"/>
              </a:spcAft>
              <a:buNone/>
            </a:pPr>
            <a:r>
              <a:rPr lang="en-US" sz="2500" dirty="0"/>
              <a:t>                              Pranay Mahajan            R100218037</a:t>
            </a:r>
            <a:endParaRPr sz="2500" dirty="0"/>
          </a:p>
          <a:p>
            <a:pPr marL="0" lvl="0" indent="0" algn="l" rtl="0">
              <a:spcBef>
                <a:spcPts val="640"/>
              </a:spcBef>
              <a:spcAft>
                <a:spcPts val="0"/>
              </a:spcAft>
              <a:buNone/>
            </a:pPr>
            <a:endParaRPr sz="2500" dirty="0"/>
          </a:p>
          <a:p>
            <a:pPr marL="0" lvl="0" indent="0" algn="l" rtl="0">
              <a:spcBef>
                <a:spcPts val="640"/>
              </a:spcBef>
              <a:spcAft>
                <a:spcPts val="0"/>
              </a:spcAft>
              <a:buNone/>
            </a:pPr>
            <a:r>
              <a:rPr lang="en-US" sz="2500" dirty="0"/>
              <a:t>           Mentor : Mr. Ankit </a:t>
            </a:r>
            <a:r>
              <a:rPr lang="en-US" sz="2500" dirty="0" err="1"/>
              <a:t>Vishnoi</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a:spLocks noGrp="1"/>
          </p:cNvSpPr>
          <p:nvPr>
            <p:ph type="title"/>
          </p:nvPr>
        </p:nvSpPr>
        <p:spPr>
          <a:xfrm>
            <a:off x="762000" y="336614"/>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5500"/>
              <a:t>Problem Statement</a:t>
            </a:r>
            <a:endParaRPr sz="5500"/>
          </a:p>
        </p:txBody>
      </p:sp>
      <p:sp>
        <p:nvSpPr>
          <p:cNvPr id="55" name="Google Shape;55;p3"/>
          <p:cNvSpPr txBox="1">
            <a:spLocks noGrp="1"/>
          </p:cNvSpPr>
          <p:nvPr>
            <p:ph type="body" idx="1"/>
          </p:nvPr>
        </p:nvSpPr>
        <p:spPr>
          <a:xfrm>
            <a:off x="762000" y="1630325"/>
            <a:ext cx="10972800" cy="4155900"/>
          </a:xfrm>
          <a:prstGeom prst="rect">
            <a:avLst/>
          </a:prstGeom>
          <a:noFill/>
          <a:ln>
            <a:noFill/>
          </a:ln>
        </p:spPr>
        <p:txBody>
          <a:bodyPr spcFirstLastPara="1" wrap="square" lIns="91425" tIns="45700" rIns="91425" bIns="45700" anchor="t" anchorCtr="0">
            <a:noAutofit/>
          </a:bodyPr>
          <a:lstStyle/>
          <a:p>
            <a:pPr marL="0" lvl="0" indent="0" algn="l" rtl="0">
              <a:spcBef>
                <a:spcPts val="640"/>
              </a:spcBef>
              <a:spcAft>
                <a:spcPts val="0"/>
              </a:spcAft>
              <a:buNone/>
            </a:pPr>
            <a:r>
              <a:rPr lang="en-GB" sz="4000" dirty="0"/>
              <a:t>This project presents a proposal to make a connection between client and server using socket programming and compress the large size text file into small size without any loss of data.</a:t>
            </a: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95ce487a72_3_0"/>
          <p:cNvSpPr txBox="1">
            <a:spLocks noGrp="1"/>
          </p:cNvSpPr>
          <p:nvPr>
            <p:ph type="title"/>
          </p:nvPr>
        </p:nvSpPr>
        <p:spPr>
          <a:xfrm>
            <a:off x="762000" y="4270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000"/>
              <a:t>Introduction</a:t>
            </a:r>
            <a:endParaRPr sz="5000"/>
          </a:p>
        </p:txBody>
      </p:sp>
      <p:sp>
        <p:nvSpPr>
          <p:cNvPr id="62" name="Google Shape;62;g95ce487a72_3_0"/>
          <p:cNvSpPr txBox="1">
            <a:spLocks noGrp="1"/>
          </p:cNvSpPr>
          <p:nvPr>
            <p:ph type="body" idx="1"/>
          </p:nvPr>
        </p:nvSpPr>
        <p:spPr>
          <a:xfrm>
            <a:off x="762000" y="1752601"/>
            <a:ext cx="10972800" cy="4526100"/>
          </a:xfrm>
          <a:prstGeom prst="rect">
            <a:avLst/>
          </a:prstGeom>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1600" dirty="0">
                <a:solidFill>
                  <a:srgbClr val="00000A"/>
                </a:solidFill>
                <a:effectLst/>
                <a:latin typeface="Times New Roman" panose="02020603050405020304" pitchFamily="18" charset="0"/>
                <a:ea typeface="Times New Roman" panose="02020603050405020304" pitchFamily="18" charset="0"/>
              </a:rPr>
              <a:t>With the advancement of technology, the amount of data produced has been enormously increasing but the storage being provided is not sufficient to meet the increasing demands. </a:t>
            </a:r>
          </a:p>
          <a:p>
            <a:pPr marL="0" lvl="0" indent="0" algn="just" rtl="0">
              <a:lnSpc>
                <a:spcPct val="150000"/>
              </a:lnSpc>
              <a:spcBef>
                <a:spcPts val="1200"/>
              </a:spcBef>
              <a:spcAft>
                <a:spcPts val="0"/>
              </a:spcAft>
              <a:buClr>
                <a:schemeClr val="dk1"/>
              </a:buClr>
              <a:buSzPts val="1100"/>
              <a:buFont typeface="Arial"/>
              <a:buNone/>
            </a:pPr>
            <a:r>
              <a:rPr lang="en-US" sz="1600" dirty="0">
                <a:solidFill>
                  <a:srgbClr val="00000A"/>
                </a:solidFill>
                <a:effectLst/>
                <a:latin typeface="Times New Roman" panose="02020603050405020304" pitchFamily="18" charset="0"/>
                <a:ea typeface="Times New Roman" panose="02020603050405020304" pitchFamily="18" charset="0"/>
              </a:rPr>
              <a:t>Data compression is a technique by which the same amount of data is transmitted by using a smaller number of bits. It is the process of modifying, encoding or converting the bits structure of data in such a way that it consumes less space on disk.  The compression works in the following way first the message is compressed using encoding algorithm and then it is decompressed using decoding algorithms to get the desired data</a:t>
            </a:r>
            <a:endParaRPr lang="en-US" sz="1600" dirty="0">
              <a:solidFill>
                <a:srgbClr val="00000A"/>
              </a:solidFill>
              <a:latin typeface="Times New Roman" panose="02020603050405020304" pitchFamily="18" charset="0"/>
              <a:ea typeface="Times New Roman" panose="02020603050405020304" pitchFamily="18" charset="0"/>
            </a:endParaRPr>
          </a:p>
          <a:p>
            <a:pPr marL="0" lvl="0" indent="0" algn="just" rtl="0">
              <a:lnSpc>
                <a:spcPct val="150000"/>
              </a:lnSpc>
              <a:spcBef>
                <a:spcPts val="1200"/>
              </a:spcBef>
              <a:spcAft>
                <a:spcPts val="0"/>
              </a:spcAft>
              <a:buClr>
                <a:schemeClr val="dk1"/>
              </a:buClr>
              <a:buSzPts val="1100"/>
              <a:buFont typeface="Arial"/>
              <a:buNone/>
            </a:pPr>
            <a:r>
              <a:rPr lang="en-US" sz="1600" dirty="0">
                <a:solidFill>
                  <a:srgbClr val="00000A"/>
                </a:solidFill>
                <a:effectLst/>
                <a:latin typeface="Times New Roman" panose="02020603050405020304" pitchFamily="18" charset="0"/>
                <a:ea typeface="Times New Roman" panose="02020603050405020304" pitchFamily="18" charset="0"/>
              </a:rPr>
              <a:t>One of the most important algorithm to implement compression is that of </a:t>
            </a:r>
            <a:r>
              <a:rPr lang="en-US" sz="1600" dirty="0" err="1">
                <a:solidFill>
                  <a:srgbClr val="00000A"/>
                </a:solidFill>
                <a:effectLst/>
                <a:latin typeface="Times New Roman" panose="02020603050405020304" pitchFamily="18" charset="0"/>
                <a:ea typeface="Times New Roman" panose="02020603050405020304" pitchFamily="18" charset="0"/>
              </a:rPr>
              <a:t>huffman</a:t>
            </a:r>
            <a:r>
              <a:rPr lang="en-US" sz="1600" dirty="0">
                <a:solidFill>
                  <a:srgbClr val="00000A"/>
                </a:solidFill>
                <a:effectLst/>
                <a:latin typeface="Times New Roman" panose="02020603050405020304" pitchFamily="18" charset="0"/>
                <a:ea typeface="Times New Roman" panose="02020603050405020304" pitchFamily="18" charset="0"/>
              </a:rPr>
              <a:t> encoding and it is used for lossless compression of data. In this it uses variable length encoding where length codes are assigned on the basis of frequency of characters. </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0" y="663076"/>
            <a:ext cx="12192000" cy="564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95959"/>
              </a:buClr>
              <a:buSzPts val="3240"/>
              <a:buFont typeface="Calibri"/>
              <a:buNone/>
            </a:pPr>
            <a:r>
              <a:rPr lang="en-US" sz="5340"/>
              <a:t>                              </a:t>
            </a:r>
            <a:r>
              <a:rPr lang="en-US" sz="5540"/>
              <a:t> Contents</a:t>
            </a:r>
            <a:endParaRPr sz="5540"/>
          </a:p>
        </p:txBody>
      </p:sp>
      <p:sp>
        <p:nvSpPr>
          <p:cNvPr id="68" name="Google Shape;68;p4"/>
          <p:cNvSpPr txBox="1"/>
          <p:nvPr/>
        </p:nvSpPr>
        <p:spPr>
          <a:xfrm>
            <a:off x="717125" y="1383425"/>
            <a:ext cx="10942500" cy="42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Calibri"/>
                <a:ea typeface="Calibri"/>
                <a:cs typeface="Calibri"/>
                <a:sym typeface="Calibri"/>
              </a:rPr>
              <a:t>1.Client Server Architecture</a:t>
            </a:r>
          </a:p>
          <a:p>
            <a:pPr marL="0" lvl="0" indent="0" algn="l" rtl="0">
              <a:spcBef>
                <a:spcPts val="0"/>
              </a:spcBef>
              <a:spcAft>
                <a:spcPts val="0"/>
              </a:spcAft>
              <a:buNone/>
            </a:pPr>
            <a:r>
              <a:rPr lang="en-GB" sz="3600" dirty="0">
                <a:latin typeface="Calibri"/>
                <a:ea typeface="Calibri"/>
                <a:cs typeface="Calibri"/>
                <a:sym typeface="Calibri"/>
              </a:rPr>
              <a:t>2. Socket Programming </a:t>
            </a:r>
          </a:p>
          <a:p>
            <a:pPr marL="0" lvl="0" indent="0" algn="l" rtl="0">
              <a:spcBef>
                <a:spcPts val="0"/>
              </a:spcBef>
              <a:spcAft>
                <a:spcPts val="0"/>
              </a:spcAft>
              <a:buNone/>
            </a:pPr>
            <a:r>
              <a:rPr lang="en-GB" sz="3600" dirty="0">
                <a:latin typeface="Calibri"/>
                <a:ea typeface="Calibri"/>
                <a:cs typeface="Calibri"/>
                <a:sym typeface="Calibri"/>
              </a:rPr>
              <a:t>3.Data Compression</a:t>
            </a:r>
          </a:p>
          <a:p>
            <a:pPr marL="0" lvl="0" indent="0" algn="l" rtl="0">
              <a:spcBef>
                <a:spcPts val="0"/>
              </a:spcBef>
              <a:spcAft>
                <a:spcPts val="0"/>
              </a:spcAft>
              <a:buNone/>
            </a:pPr>
            <a:r>
              <a:rPr lang="en-GB" sz="3600" dirty="0">
                <a:latin typeface="Calibri"/>
                <a:ea typeface="Calibri"/>
                <a:cs typeface="Calibri"/>
                <a:sym typeface="Calibri"/>
              </a:rPr>
              <a:t>4. Huffman Coding </a:t>
            </a:r>
            <a:endParaRPr sz="36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95ce487a72_1_1"/>
          <p:cNvSpPr txBox="1">
            <a:spLocks noGrp="1"/>
          </p:cNvSpPr>
          <p:nvPr>
            <p:ph type="title"/>
          </p:nvPr>
        </p:nvSpPr>
        <p:spPr>
          <a:xfrm>
            <a:off x="0" y="663200"/>
            <a:ext cx="12192000" cy="84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600" dirty="0"/>
              <a:t>Client Server Architecture(CSA)</a:t>
            </a:r>
            <a:endParaRPr dirty="0"/>
          </a:p>
        </p:txBody>
      </p:sp>
      <p:sp>
        <p:nvSpPr>
          <p:cNvPr id="75" name="Google Shape;75;g95ce487a72_1_1"/>
          <p:cNvSpPr txBox="1"/>
          <p:nvPr/>
        </p:nvSpPr>
        <p:spPr>
          <a:xfrm>
            <a:off x="752850" y="1673050"/>
            <a:ext cx="10686300" cy="431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0" i="0" dirty="0">
                <a:solidFill>
                  <a:srgbClr val="333333"/>
                </a:solidFill>
                <a:effectLst/>
                <a:latin typeface="Open-sans"/>
              </a:rPr>
              <a:t>Client/server architecture is a computing model in which multiple components work in strictly defined roles to communicate. The server hosts, delivers and manages most of the resources and services to be consumed by the client</a:t>
            </a:r>
          </a:p>
          <a:p>
            <a:pPr marL="0" lvl="0" indent="0" rtl="0">
              <a:spcBef>
                <a:spcPts val="0"/>
              </a:spcBef>
              <a:spcAft>
                <a:spcPts val="0"/>
              </a:spcAft>
              <a:buNone/>
            </a:pPr>
            <a:endParaRPr lang="en-GB" sz="1800" dirty="0">
              <a:solidFill>
                <a:srgbClr val="333333"/>
              </a:solidFill>
              <a:highlight>
                <a:srgbClr val="FFFFFF"/>
              </a:highlight>
              <a:latin typeface="Open-sans"/>
            </a:endParaRPr>
          </a:p>
          <a:p>
            <a:pPr marL="0" lvl="0" indent="0" algn="just" rtl="0">
              <a:spcBef>
                <a:spcPts val="0"/>
              </a:spcBef>
              <a:spcAft>
                <a:spcPts val="0"/>
              </a:spcAft>
              <a:buNone/>
            </a:pPr>
            <a:r>
              <a:rPr lang="en-GB" sz="1800" b="0" i="0" dirty="0">
                <a:solidFill>
                  <a:srgbClr val="333333"/>
                </a:solidFill>
                <a:effectLst/>
                <a:latin typeface="Open-sans"/>
              </a:rPr>
              <a:t>Client/server architecture works when the client computer sends </a:t>
            </a:r>
          </a:p>
          <a:p>
            <a:pPr marL="0" lvl="0" indent="0" algn="just" rtl="0">
              <a:spcBef>
                <a:spcPts val="0"/>
              </a:spcBef>
              <a:spcAft>
                <a:spcPts val="0"/>
              </a:spcAft>
              <a:buNone/>
            </a:pPr>
            <a:r>
              <a:rPr lang="en-GB" sz="1800" b="0" i="0" dirty="0">
                <a:solidFill>
                  <a:srgbClr val="333333"/>
                </a:solidFill>
                <a:effectLst/>
                <a:latin typeface="Open-sans"/>
              </a:rPr>
              <a:t>a resource or process request to the server over the network </a:t>
            </a:r>
          </a:p>
          <a:p>
            <a:pPr marL="0" lvl="0" indent="0" algn="just" rtl="0">
              <a:spcBef>
                <a:spcPts val="0"/>
              </a:spcBef>
              <a:spcAft>
                <a:spcPts val="0"/>
              </a:spcAft>
              <a:buNone/>
            </a:pPr>
            <a:r>
              <a:rPr lang="en-GB" sz="1800" b="0" i="0" dirty="0">
                <a:solidFill>
                  <a:srgbClr val="333333"/>
                </a:solidFill>
                <a:effectLst/>
                <a:latin typeface="Open-sans"/>
              </a:rPr>
              <a:t>connection, which is then processed and delivered to the client. </a:t>
            </a:r>
            <a:endParaRPr sz="1800" dirty="0">
              <a:highlight>
                <a:srgbClr val="FFFFFF"/>
              </a:highlight>
            </a:endParaRPr>
          </a:p>
        </p:txBody>
      </p:sp>
      <p:pic>
        <p:nvPicPr>
          <p:cNvPr id="3" name="Picture 2" descr="A picture containing drawing&#10;&#10;Description automatically generated">
            <a:extLst>
              <a:ext uri="{FF2B5EF4-FFF2-40B4-BE49-F238E27FC236}">
                <a16:creationId xmlns:a16="http://schemas.microsoft.com/office/drawing/2014/main" id="{A6127D5A-1D8C-4702-A516-5E278BEC2AEE}"/>
              </a:ext>
            </a:extLst>
          </p:cNvPr>
          <p:cNvPicPr>
            <a:picLocks noChangeAspect="1"/>
          </p:cNvPicPr>
          <p:nvPr/>
        </p:nvPicPr>
        <p:blipFill>
          <a:blip r:embed="rId3"/>
          <a:stretch>
            <a:fillRect/>
          </a:stretch>
        </p:blipFill>
        <p:spPr>
          <a:xfrm>
            <a:off x="6370983" y="2523907"/>
            <a:ext cx="5330685" cy="31984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987849a2e7_0_0"/>
          <p:cNvSpPr txBox="1">
            <a:spLocks noGrp="1"/>
          </p:cNvSpPr>
          <p:nvPr>
            <p:ph type="title"/>
          </p:nvPr>
        </p:nvSpPr>
        <p:spPr>
          <a:xfrm>
            <a:off x="0" y="617825"/>
            <a:ext cx="12192000" cy="84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dirty="0"/>
              <a:t>Socket Programming</a:t>
            </a:r>
            <a:endParaRPr sz="4600" dirty="0"/>
          </a:p>
        </p:txBody>
      </p:sp>
      <p:sp>
        <p:nvSpPr>
          <p:cNvPr id="82" name="Google Shape;82;g987849a2e7_0_0"/>
          <p:cNvSpPr txBox="1"/>
          <p:nvPr/>
        </p:nvSpPr>
        <p:spPr>
          <a:xfrm>
            <a:off x="693325" y="1733350"/>
            <a:ext cx="10776900" cy="4536900"/>
          </a:xfrm>
          <a:prstGeom prst="rect">
            <a:avLst/>
          </a:prstGeom>
          <a:noFill/>
          <a:ln>
            <a:noFill/>
          </a:ln>
        </p:spPr>
        <p:txBody>
          <a:bodyPr spcFirstLastPara="1" wrap="square" lIns="91425" tIns="91425" rIns="91425" bIns="91425" anchor="t" anchorCtr="0">
            <a:noAutofit/>
          </a:bodyPr>
          <a:lstStyle/>
          <a:p>
            <a:pPr marL="0" lvl="0" indent="0" algn="l" rtl="0">
              <a:spcBef>
                <a:spcPts val="1500"/>
              </a:spcBef>
              <a:spcAft>
                <a:spcPts val="0"/>
              </a:spcAft>
              <a:buNone/>
            </a:pPr>
            <a:r>
              <a:rPr lang="en-GB" b="0" i="0" dirty="0">
                <a:solidFill>
                  <a:srgbClr val="4A4A4A"/>
                </a:solidFill>
                <a:effectLst/>
                <a:latin typeface="Open Sans"/>
              </a:rPr>
              <a:t> </a:t>
            </a:r>
            <a:r>
              <a:rPr lang="en-GB" sz="1800" b="0" i="0" dirty="0">
                <a:solidFill>
                  <a:srgbClr val="4A4A4A"/>
                </a:solidFill>
                <a:effectLst/>
                <a:latin typeface="Open Sans"/>
              </a:rPr>
              <a:t>A socket programming is a way to establish a connection between a client and a serv</a:t>
            </a:r>
            <a:r>
              <a:rPr lang="en-GB" sz="1800" dirty="0">
                <a:solidFill>
                  <a:srgbClr val="4A4A4A"/>
                </a:solidFill>
                <a:latin typeface="Open Sans"/>
              </a:rPr>
              <a:t>er</a:t>
            </a:r>
            <a:r>
              <a:rPr lang="en-GB" b="0" i="0" dirty="0">
                <a:solidFill>
                  <a:srgbClr val="4A4A4A"/>
                </a:solidFill>
                <a:effectLst/>
                <a:latin typeface="Open Sans"/>
              </a:rPr>
              <a:t>.</a:t>
            </a:r>
          </a:p>
          <a:p>
            <a:pPr marL="0" lvl="0" indent="0" algn="l" rtl="0">
              <a:spcBef>
                <a:spcPts val="1500"/>
              </a:spcBef>
              <a:spcAft>
                <a:spcPts val="0"/>
              </a:spcAft>
              <a:buNone/>
            </a:pPr>
            <a:endParaRPr lang="en-GB" dirty="0">
              <a:solidFill>
                <a:srgbClr val="4A4A4A"/>
              </a:solidFill>
              <a:latin typeface="Open Sans"/>
              <a:ea typeface="Calibri"/>
              <a:cs typeface="Calibri"/>
              <a:sym typeface="Calibri"/>
            </a:endParaRPr>
          </a:p>
          <a:p>
            <a:pPr marL="0" lvl="0" indent="0" algn="l" rtl="0">
              <a:spcBef>
                <a:spcPts val="1500"/>
              </a:spcBef>
              <a:spcAft>
                <a:spcPts val="0"/>
              </a:spcAft>
              <a:buNone/>
            </a:pPr>
            <a:r>
              <a:rPr lang="en-GB" sz="1800" dirty="0">
                <a:solidFill>
                  <a:srgbClr val="4A4A4A"/>
                </a:solidFill>
                <a:latin typeface="Open Sans"/>
              </a:rPr>
              <a:t>It </a:t>
            </a:r>
            <a:r>
              <a:rPr lang="en-GB" sz="1800" b="0" i="0" dirty="0">
                <a:solidFill>
                  <a:srgbClr val="4A4A4A"/>
                </a:solidFill>
                <a:effectLst/>
                <a:latin typeface="Open Sans"/>
              </a:rPr>
              <a:t>is a way of connecting two nodes on a network to communicate</a:t>
            </a:r>
          </a:p>
          <a:p>
            <a:pPr marL="0" lvl="0" indent="0" algn="l" rtl="0">
              <a:spcBef>
                <a:spcPts val="1500"/>
              </a:spcBef>
              <a:spcAft>
                <a:spcPts val="0"/>
              </a:spcAft>
              <a:buNone/>
            </a:pPr>
            <a:r>
              <a:rPr lang="en-GB" sz="1800" b="0" i="0" dirty="0">
                <a:solidFill>
                  <a:srgbClr val="4A4A4A"/>
                </a:solidFill>
                <a:effectLst/>
                <a:latin typeface="Open Sans"/>
              </a:rPr>
              <a:t>with each other. </a:t>
            </a:r>
          </a:p>
          <a:p>
            <a:pPr marL="0" lvl="0" indent="0" algn="l" rtl="0">
              <a:spcBef>
                <a:spcPts val="1500"/>
              </a:spcBef>
              <a:spcAft>
                <a:spcPts val="0"/>
              </a:spcAft>
              <a:buNone/>
            </a:pPr>
            <a:r>
              <a:rPr lang="en-GB" sz="1800" b="0" i="0" dirty="0">
                <a:solidFill>
                  <a:srgbClr val="4A4A4A"/>
                </a:solidFill>
                <a:effectLst/>
                <a:latin typeface="Open Sans"/>
              </a:rPr>
              <a:t>One </a:t>
            </a:r>
            <a:r>
              <a:rPr lang="en-GB" sz="1800" b="1" i="1" dirty="0">
                <a:solidFill>
                  <a:srgbClr val="4A4A4A"/>
                </a:solidFill>
                <a:effectLst/>
                <a:latin typeface="Open Sans"/>
              </a:rPr>
              <a:t>socket</a:t>
            </a:r>
            <a:r>
              <a:rPr lang="en-GB" sz="1800" b="0" i="1" dirty="0">
                <a:solidFill>
                  <a:srgbClr val="4A4A4A"/>
                </a:solidFill>
                <a:effectLst/>
                <a:latin typeface="Open Sans"/>
              </a:rPr>
              <a:t> </a:t>
            </a:r>
            <a:r>
              <a:rPr lang="en-GB" sz="1800" b="0" i="0" dirty="0">
                <a:solidFill>
                  <a:srgbClr val="4A4A4A"/>
                </a:solidFill>
                <a:effectLst/>
                <a:latin typeface="Open Sans"/>
              </a:rPr>
              <a:t>(node) listens on a particular port at an IP,</a:t>
            </a:r>
          </a:p>
          <a:p>
            <a:pPr marL="0" lvl="0" indent="0" algn="l" rtl="0">
              <a:spcBef>
                <a:spcPts val="1500"/>
              </a:spcBef>
              <a:spcAft>
                <a:spcPts val="0"/>
              </a:spcAft>
              <a:buNone/>
            </a:pPr>
            <a:r>
              <a:rPr lang="en-GB" sz="1800" b="0" i="0" dirty="0">
                <a:solidFill>
                  <a:srgbClr val="4A4A4A"/>
                </a:solidFill>
                <a:effectLst/>
                <a:latin typeface="Open Sans"/>
              </a:rPr>
              <a:t>while other </a:t>
            </a:r>
            <a:r>
              <a:rPr lang="en-GB" sz="1800" b="0" i="1" dirty="0">
                <a:solidFill>
                  <a:srgbClr val="4A4A4A"/>
                </a:solidFill>
                <a:effectLst/>
                <a:latin typeface="Open Sans"/>
              </a:rPr>
              <a:t>socket </a:t>
            </a:r>
            <a:r>
              <a:rPr lang="en-GB" sz="1800" b="0" i="0" dirty="0">
                <a:solidFill>
                  <a:srgbClr val="4A4A4A"/>
                </a:solidFill>
                <a:effectLst/>
                <a:latin typeface="Open Sans"/>
              </a:rPr>
              <a:t>reaches out to the other in order to form a </a:t>
            </a:r>
          </a:p>
          <a:p>
            <a:pPr marL="0" lvl="0" indent="0" algn="l" rtl="0">
              <a:spcBef>
                <a:spcPts val="1500"/>
              </a:spcBef>
              <a:spcAft>
                <a:spcPts val="0"/>
              </a:spcAft>
              <a:buNone/>
            </a:pPr>
            <a:r>
              <a:rPr lang="en-GB" sz="1800" b="0" i="0" dirty="0">
                <a:solidFill>
                  <a:srgbClr val="4A4A4A"/>
                </a:solidFill>
                <a:effectLst/>
                <a:latin typeface="Open Sans"/>
              </a:rPr>
              <a:t>connection.</a:t>
            </a:r>
            <a:endParaRPr sz="1800" dirty="0">
              <a:latin typeface="Calibri"/>
              <a:ea typeface="Calibri"/>
              <a:cs typeface="Calibri"/>
              <a:sym typeface="Calibri"/>
            </a:endParaRPr>
          </a:p>
        </p:txBody>
      </p:sp>
      <p:pic>
        <p:nvPicPr>
          <p:cNvPr id="3" name="Picture 2" descr="A screenshot of a cell phone&#10;&#10;Description automatically generated">
            <a:extLst>
              <a:ext uri="{FF2B5EF4-FFF2-40B4-BE49-F238E27FC236}">
                <a16:creationId xmlns:a16="http://schemas.microsoft.com/office/drawing/2014/main" id="{1B28E9BC-44B8-4F5F-9E3B-AB0E236E06E7}"/>
              </a:ext>
            </a:extLst>
          </p:cNvPr>
          <p:cNvPicPr>
            <a:picLocks noChangeAspect="1"/>
          </p:cNvPicPr>
          <p:nvPr/>
        </p:nvPicPr>
        <p:blipFill>
          <a:blip r:embed="rId3"/>
          <a:stretch>
            <a:fillRect/>
          </a:stretch>
        </p:blipFill>
        <p:spPr>
          <a:xfrm>
            <a:off x="7666321" y="2250525"/>
            <a:ext cx="3803904" cy="35025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95ce487a72_1_9"/>
          <p:cNvSpPr txBox="1">
            <a:spLocks noGrp="1"/>
          </p:cNvSpPr>
          <p:nvPr>
            <p:ph type="title"/>
          </p:nvPr>
        </p:nvSpPr>
        <p:spPr>
          <a:xfrm>
            <a:off x="0" y="602900"/>
            <a:ext cx="12192000" cy="74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sz="4700" dirty="0"/>
              <a:t>Data Compression and De-compression</a:t>
            </a:r>
            <a:endParaRPr sz="4700" dirty="0"/>
          </a:p>
        </p:txBody>
      </p:sp>
      <p:sp>
        <p:nvSpPr>
          <p:cNvPr id="90" name="Google Shape;90;g95ce487a72_1_9"/>
          <p:cNvSpPr txBox="1"/>
          <p:nvPr/>
        </p:nvSpPr>
        <p:spPr>
          <a:xfrm>
            <a:off x="1016575" y="1348700"/>
            <a:ext cx="10611000" cy="5238000"/>
          </a:xfrm>
          <a:prstGeom prst="rect">
            <a:avLst/>
          </a:prstGeom>
          <a:noFill/>
          <a:ln>
            <a:noFill/>
          </a:ln>
        </p:spPr>
        <p:txBody>
          <a:bodyPr spcFirstLastPara="1" wrap="square" lIns="91425" tIns="91425" rIns="91425" bIns="91425" anchor="t" anchorCtr="0">
            <a:noAutofit/>
          </a:bodyPr>
          <a:lstStyle/>
          <a:p>
            <a:pPr algn="l"/>
            <a:endParaRPr lang="en-GB" sz="2400" b="1" dirty="0">
              <a:highlight>
                <a:srgbClr val="FFFFFF"/>
              </a:highlight>
            </a:endParaRPr>
          </a:p>
          <a:p>
            <a:pPr algn="l"/>
            <a:r>
              <a:rPr lang="en-GB" sz="2400" b="1" dirty="0">
                <a:highlight>
                  <a:srgbClr val="FFFFFF"/>
                </a:highlight>
                <a:latin typeface="+mn-lt"/>
              </a:rPr>
              <a:t>Data Compression </a:t>
            </a:r>
            <a:r>
              <a:rPr lang="en-GB" sz="2400" dirty="0">
                <a:highlight>
                  <a:srgbClr val="FFFFFF"/>
                </a:highlight>
                <a:latin typeface="+mn-lt"/>
              </a:rPr>
              <a:t>: </a:t>
            </a:r>
            <a:r>
              <a:rPr lang="en-GB" sz="2400" b="0" i="0" dirty="0">
                <a:solidFill>
                  <a:srgbClr val="333333"/>
                </a:solidFill>
                <a:effectLst/>
                <a:latin typeface="+mn-lt"/>
              </a:rPr>
              <a:t>Data compression is the process of modifying, encoding or converting the bits structure of data in such a way that it consumes less space on disk.</a:t>
            </a:r>
          </a:p>
          <a:p>
            <a:pPr algn="l"/>
            <a:r>
              <a:rPr lang="en-GB" sz="2400" b="0" i="0" dirty="0">
                <a:solidFill>
                  <a:srgbClr val="333333"/>
                </a:solidFill>
                <a:effectLst/>
                <a:latin typeface="+mn-lt"/>
              </a:rPr>
              <a:t>It enables reducing the storage size of one or more data instances or elements</a:t>
            </a:r>
            <a:r>
              <a:rPr lang="en-GB" sz="2400" b="0" i="0" dirty="0">
                <a:solidFill>
                  <a:srgbClr val="333333"/>
                </a:solidFill>
                <a:effectLst/>
                <a:latin typeface="Open-sans"/>
              </a:rPr>
              <a:t>.</a:t>
            </a:r>
          </a:p>
          <a:p>
            <a:pPr algn="l"/>
            <a:endParaRPr lang="en-GB" sz="2400" b="0" i="0" dirty="0">
              <a:solidFill>
                <a:srgbClr val="333333"/>
              </a:solidFill>
              <a:effectLst/>
              <a:latin typeface="Open-sans"/>
            </a:endParaRPr>
          </a:p>
          <a:p>
            <a:pPr algn="l"/>
            <a:endParaRPr lang="en-GB" sz="2400" dirty="0">
              <a:solidFill>
                <a:srgbClr val="333333"/>
              </a:solidFill>
              <a:latin typeface="Open-sans"/>
            </a:endParaRPr>
          </a:p>
          <a:p>
            <a:pPr algn="l"/>
            <a:r>
              <a:rPr lang="en-GB" sz="2400" b="1" dirty="0">
                <a:solidFill>
                  <a:srgbClr val="333333"/>
                </a:solidFill>
                <a:latin typeface="+mn-lt"/>
              </a:rPr>
              <a:t>Data Decompression</a:t>
            </a:r>
            <a:r>
              <a:rPr lang="en-GB" sz="2400" dirty="0">
                <a:solidFill>
                  <a:srgbClr val="333333"/>
                </a:solidFill>
                <a:latin typeface="+mn-lt"/>
              </a:rPr>
              <a:t>: </a:t>
            </a:r>
            <a:r>
              <a:rPr lang="en-GB" sz="2400" b="0" i="0" dirty="0">
                <a:solidFill>
                  <a:srgbClr val="333333"/>
                </a:solidFill>
                <a:effectLst/>
                <a:latin typeface="+mn-lt"/>
              </a:rPr>
              <a:t>Decompression is the process of restoring compressed data to its original form. Data decompression is required in almost all cases of compressed data, including lossy and lossless compression.</a:t>
            </a:r>
          </a:p>
          <a:p>
            <a:pPr marL="0" lvl="0" indent="0" algn="l" rtl="0">
              <a:spcBef>
                <a:spcPts val="0"/>
              </a:spcBef>
              <a:spcAft>
                <a:spcPts val="0"/>
              </a:spcAft>
              <a:buNone/>
            </a:pPr>
            <a:endParaRPr lang="en-GB" sz="2000" dirty="0">
              <a:highlight>
                <a:srgbClr val="FFFFFF"/>
              </a:highlight>
            </a:endParaRPr>
          </a:p>
          <a:p>
            <a:pPr marL="0" lvl="0" indent="0" algn="l" rtl="0">
              <a:spcBef>
                <a:spcPts val="0"/>
              </a:spcBef>
              <a:spcAft>
                <a:spcPts val="0"/>
              </a:spcAft>
              <a:buNone/>
            </a:pPr>
            <a:endParaRPr lang="en-IN" sz="2000" dirty="0">
              <a:highlight>
                <a:srgbClr val="FFFFFF"/>
              </a:highlight>
            </a:endParaRPr>
          </a:p>
          <a:p>
            <a:pPr marL="0" lvl="0" indent="0" algn="l" rtl="0">
              <a:spcBef>
                <a:spcPts val="0"/>
              </a:spcBef>
              <a:spcAft>
                <a:spcPts val="0"/>
              </a:spcAft>
              <a:buNone/>
            </a:pPr>
            <a:endParaRPr lang="en-IN" sz="2000" dirty="0">
              <a:highlight>
                <a:srgbClr val="FFFFFF"/>
              </a:highlight>
            </a:endParaRPr>
          </a:p>
          <a:p>
            <a:pPr marL="0" lvl="0" indent="0" algn="l" rtl="0">
              <a:spcBef>
                <a:spcPts val="0"/>
              </a:spcBef>
              <a:spcAft>
                <a:spcPts val="0"/>
              </a:spcAft>
              <a:buNone/>
            </a:pPr>
            <a:endParaRPr lang="en-IN" sz="2000" dirty="0">
              <a:highlight>
                <a:srgbClr val="FFFFFF"/>
              </a:highlight>
            </a:endParaRPr>
          </a:p>
          <a:p>
            <a:pPr marL="0" lvl="0" indent="0" algn="l" rtl="0">
              <a:spcBef>
                <a:spcPts val="0"/>
              </a:spcBef>
              <a:spcAft>
                <a:spcPts val="0"/>
              </a:spcAft>
              <a:buNone/>
            </a:pPr>
            <a:endParaRPr sz="2000" dirty="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77D8-1931-4798-A5C0-8641E243E019}"/>
              </a:ext>
            </a:extLst>
          </p:cNvPr>
          <p:cNvSpPr>
            <a:spLocks noGrp="1"/>
          </p:cNvSpPr>
          <p:nvPr>
            <p:ph type="title"/>
          </p:nvPr>
        </p:nvSpPr>
        <p:spPr/>
        <p:txBody>
          <a:bodyPr/>
          <a:lstStyle/>
          <a:p>
            <a:r>
              <a:rPr lang="en-GB" dirty="0"/>
              <a:t>Huffman Coding</a:t>
            </a:r>
            <a:endParaRPr lang="en-IN" dirty="0"/>
          </a:p>
        </p:txBody>
      </p:sp>
      <p:sp>
        <p:nvSpPr>
          <p:cNvPr id="3" name="Text Placeholder 2">
            <a:extLst>
              <a:ext uri="{FF2B5EF4-FFF2-40B4-BE49-F238E27FC236}">
                <a16:creationId xmlns:a16="http://schemas.microsoft.com/office/drawing/2014/main" id="{23873924-7858-4B66-8E8C-3615E2E68AAB}"/>
              </a:ext>
            </a:extLst>
          </p:cNvPr>
          <p:cNvSpPr>
            <a:spLocks noGrp="1"/>
          </p:cNvSpPr>
          <p:nvPr>
            <p:ph type="body" idx="1"/>
          </p:nvPr>
        </p:nvSpPr>
        <p:spPr/>
        <p:txBody>
          <a:bodyPr>
            <a:normAutofit fontScale="85000" lnSpcReduction="20000"/>
          </a:bodyPr>
          <a:lstStyle/>
          <a:p>
            <a:pPr marL="25400" indent="0" algn="just">
              <a:buNone/>
            </a:pPr>
            <a:r>
              <a:rPr lang="en-US" sz="1700" dirty="0">
                <a:solidFill>
                  <a:srgbClr val="00000A"/>
                </a:solidFill>
                <a:effectLst/>
                <a:latin typeface="+mn-lt"/>
                <a:ea typeface="Times New Roman" panose="02020603050405020304" pitchFamily="18" charset="0"/>
              </a:rPr>
              <a:t>Huffman encoding is used for lossless compression of data. Huffman, uses variable length encoding where length codes are assigned to characters on the basis of frequency of occurrence of character. The character which has the maximum frequency is allotted with smallest bit code and character which has least occurrence gets the highest bit code.</a:t>
            </a:r>
            <a:endParaRPr lang="en-IN" sz="1700" dirty="0">
              <a:solidFill>
                <a:srgbClr val="00000A"/>
              </a:solidFill>
              <a:effectLst/>
              <a:latin typeface="+mn-lt"/>
              <a:ea typeface="Times New Roman" panose="02020603050405020304" pitchFamily="18" charset="0"/>
            </a:endParaRPr>
          </a:p>
          <a:p>
            <a:pPr marL="25400" indent="0">
              <a:buNone/>
            </a:pPr>
            <a:endParaRPr lang="en-IN" sz="1100" dirty="0"/>
          </a:p>
          <a:p>
            <a:pPr>
              <a:lnSpc>
                <a:spcPct val="107000"/>
              </a:lnSpc>
              <a:spcBef>
                <a:spcPts val="600"/>
              </a:spcBef>
              <a:spcAft>
                <a:spcPts val="840"/>
              </a:spcAft>
            </a:pPr>
            <a:r>
              <a:rPr lang="en-IN"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Input - </a:t>
            </a:r>
            <a:r>
              <a:rPr lang="en-IN" sz="1400" dirty="0">
                <a:solidFill>
                  <a:srgbClr val="000000"/>
                </a:solidFill>
                <a:effectLst/>
                <a:latin typeface="Arial" panose="020B0604020202020204" pitchFamily="34" charset="0"/>
                <a:ea typeface="Times New Roman" panose="02020603050405020304" pitchFamily="18" charset="0"/>
              </a:rPr>
              <a:t>A string with different characters, say “ACCEBFFFFAAXXBLKE”</a:t>
            </a:r>
            <a:b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endPar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600"/>
              </a:spcBef>
              <a:spcAft>
                <a:spcPts val="840"/>
              </a:spcAft>
            </a:pPr>
            <a:r>
              <a:rPr lang="en-IN"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Output </a:t>
            </a: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Code for different characters: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K, Frequency: 1, Code: 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L, Frequency: 1, Code: 0001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E, Frequency: 2, Code: 001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F, Frequency: 4, Code: 01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B, Frequency: 2, Code: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C, Frequency: 2, Code: 101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X, Frequency: 2, Code: 110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A, Frequency: 3, Code: 111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5400" indent="0">
              <a:buNone/>
            </a:pPr>
            <a:endParaRPr lang="en-IN" sz="1100" dirty="0"/>
          </a:p>
        </p:txBody>
      </p:sp>
    </p:spTree>
    <p:extLst>
      <p:ext uri="{BB962C8B-B14F-4D97-AF65-F5344CB8AC3E}">
        <p14:creationId xmlns:p14="http://schemas.microsoft.com/office/powerpoint/2010/main" val="201208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640</Words>
  <Application>Microsoft Office PowerPoint</Application>
  <PresentationFormat>Widescreen</PresentationFormat>
  <Paragraphs>62</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Arial</vt:lpstr>
      <vt:lpstr>Open Sans</vt:lpstr>
      <vt:lpstr>Open-sans</vt:lpstr>
      <vt:lpstr>Times New Roman</vt:lpstr>
      <vt:lpstr>Courier New</vt:lpstr>
      <vt:lpstr>Office Theme</vt:lpstr>
      <vt:lpstr>PowerPoint Presentation</vt:lpstr>
      <vt:lpstr>Title: Implementing compression algorithm and secure data transmission over UDP protocol</vt:lpstr>
      <vt:lpstr>Problem Statement</vt:lpstr>
      <vt:lpstr>Introduction</vt:lpstr>
      <vt:lpstr>                               Contents</vt:lpstr>
      <vt:lpstr>Client Server Architecture(CSA)</vt:lpstr>
      <vt:lpstr>Socket Programming</vt:lpstr>
      <vt:lpstr>Data Compression and De-compression</vt:lpstr>
      <vt:lpstr>Huffman Coding</vt:lpstr>
      <vt:lpstr>Flow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CHAUHAN</dc:creator>
  <cp:lastModifiedBy>Pranay Mahajan</cp:lastModifiedBy>
  <cp:revision>3</cp:revision>
  <dcterms:created xsi:type="dcterms:W3CDTF">2020-09-15T12:02:14Z</dcterms:created>
  <dcterms:modified xsi:type="dcterms:W3CDTF">2020-09-15T13:42:04Z</dcterms:modified>
</cp:coreProperties>
</file>