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63" r:id="rId5"/>
    <p:sldId id="261" r:id="rId6"/>
    <p:sldId id="257" r:id="rId7"/>
    <p:sldId id="272" r:id="rId8"/>
    <p:sldId id="260" r:id="rId9"/>
  </p:sldIdLst>
  <p:sldSz cx="12192000" cy="6858000"/>
  <p:notesSz cx="697992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ck Alagar" initials="k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477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53853" y="0"/>
            <a:ext cx="302477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46125" y="1143000"/>
            <a:ext cx="5487988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8024" y="4400550"/>
            <a:ext cx="558419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4"/>
            <a:ext cx="302477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53853" y="8685214"/>
            <a:ext cx="302477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1143000"/>
            <a:ext cx="5487988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98024" y="4400550"/>
            <a:ext cx="558419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953853" y="8685214"/>
            <a:ext cx="302477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1143000"/>
            <a:ext cx="5487988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98024" y="4400550"/>
            <a:ext cx="558419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953853" y="8685214"/>
            <a:ext cx="302477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11439362" y="228600"/>
            <a:ext cx="466354" cy="51591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1524000" y="449503"/>
            <a:ext cx="9144000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5092"/>
              </a:buClr>
              <a:buSzPts val="3600"/>
              <a:buFont typeface="Times New Roman" panose="02020603050405020304"/>
              <a:buNone/>
            </a:pPr>
            <a:r>
              <a:rPr lang="en-US" sz="3600" b="1">
                <a:solidFill>
                  <a:srgbClr val="1C509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KPR Institute of Engineering and Technology</a:t>
            </a:r>
            <a:endParaRPr sz="3600"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1420483" y="1445435"/>
            <a:ext cx="9035482" cy="162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100000"/>
              <a:buNone/>
            </a:pPr>
            <a:r>
              <a:rPr lang="en-US" sz="4000" b="1" dirty="0">
                <a:solidFill>
                  <a:srgbClr val="0066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R2021 UG Capstone Project  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00"/>
              </a:buClr>
              <a:buSzPct val="100000"/>
              <a:buNone/>
            </a:pPr>
            <a:r>
              <a:rPr lang="en-US" sz="3500" b="1" dirty="0">
                <a:solidFill>
                  <a:srgbClr val="0066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(AY 2024-2025)</a:t>
            </a:r>
            <a:endParaRPr lang="en-US" sz="3500" b="1" dirty="0">
              <a:solidFill>
                <a:srgbClr val="0066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00"/>
              </a:buClr>
              <a:buSzPct val="100000"/>
              <a:buNone/>
            </a:pPr>
            <a:r>
              <a:rPr lang="en-US" sz="3500" b="1" dirty="0">
                <a:solidFill>
                  <a:srgbClr val="0066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Zeroth Review</a:t>
            </a:r>
            <a:endParaRPr sz="3500" b="1" dirty="0">
              <a:solidFill>
                <a:srgbClr val="0066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805305" y="3248660"/>
            <a:ext cx="8380730" cy="73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RAGenerate - AI Tutor System</a:t>
            </a:r>
            <a:endParaRPr lang="en-US" sz="3200" b="1" i="0" u="none" strike="noStrike" cap="none" dirty="0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 panose="020B0604020202020204"/>
              <a:buNone/>
            </a:pPr>
            <a:endParaRPr lang="en-US" dirty="0"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2785" y="4435384"/>
            <a:ext cx="10807148" cy="55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b="1" dirty="0">
                <a:solidFill>
                  <a:srgbClr val="0000FF"/>
                </a:solidFill>
                <a:latin typeface="+mj-lt"/>
                <a:ea typeface="Franklin Gothic"/>
                <a:cs typeface="Franklin Gothic"/>
                <a:sym typeface="Franklin Gothic"/>
              </a:rPr>
              <a:t>Supervisor Name:</a:t>
            </a:r>
            <a:r>
              <a:rPr lang="en-US" sz="1800" b="1" dirty="0">
                <a:solidFill>
                  <a:srgbClr val="0000FF"/>
                </a:solidFill>
                <a:latin typeface="+mj-lt"/>
                <a:ea typeface="Franklin Gothic"/>
              </a:rPr>
              <a:t>                                                                     </a:t>
            </a:r>
            <a:r>
              <a:rPr lang="en-US" sz="1800" b="1" dirty="0">
                <a:solidFill>
                  <a:srgbClr val="0000FF"/>
                </a:solidFill>
                <a:latin typeface="+mj-lt"/>
                <a:ea typeface="Franklin Gothic"/>
                <a:cs typeface="Franklin Gothic"/>
                <a:sym typeface="Franklin Gothic"/>
              </a:rPr>
              <a:t>Team Members name with Department</a:t>
            </a:r>
            <a:r>
              <a:rPr lang="en-US" sz="1800" dirty="0">
                <a:solidFill>
                  <a:srgbClr val="0066FF"/>
                </a:solidFill>
                <a:latin typeface="+mj-lt"/>
                <a:ea typeface="Franklin Gothic"/>
                <a:cs typeface="Franklin Gothic"/>
                <a:sym typeface="Franklin Gothic"/>
              </a:rPr>
              <a:t>:</a:t>
            </a:r>
            <a:endParaRPr lang="en-US" sz="1800" dirty="0">
              <a:solidFill>
                <a:srgbClr val="0066FF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7803515" y="4992370"/>
            <a:ext cx="33261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chemeClr val="accent6">
                    <a:lumMod val="50000"/>
                  </a:schemeClr>
                </a:solidFill>
              </a:rPr>
              <a:t>HARSHIT S (21CS058)    CSE</a:t>
            </a:r>
            <a:endParaRPr lang="en-US" sz="16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68045" y="4986020"/>
            <a:ext cx="29222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chemeClr val="accent6">
                    <a:lumMod val="50000"/>
                  </a:schemeClr>
                </a:solidFill>
              </a:rPr>
              <a:t>Dr.NIRMALA DEVI</a:t>
            </a:r>
            <a:endParaRPr lang="en-US" sz="1600" b="1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1524000" y="449503"/>
            <a:ext cx="9144000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5092"/>
              </a:buClr>
              <a:buSzPts val="3600"/>
              <a:buFont typeface="Times New Roman" panose="02020603050405020304"/>
              <a:buNone/>
            </a:pPr>
            <a:r>
              <a:rPr lang="en-US" sz="3600" b="1">
                <a:solidFill>
                  <a:srgbClr val="1C509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KPR Institute of Engineering and Technology</a:t>
            </a:r>
            <a:endParaRPr sz="3600"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1420483" y="1445435"/>
            <a:ext cx="9144000" cy="103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100000"/>
              <a:buNone/>
            </a:pPr>
            <a:r>
              <a:rPr lang="en-US" sz="4000" b="1">
                <a:solidFill>
                  <a:srgbClr val="0066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R2021 UG Capstone Project   </a:t>
            </a:r>
            <a:endParaRPr lang="en-US" sz="4000" b="1">
              <a:solidFill>
                <a:srgbClr val="0066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00"/>
              </a:buClr>
              <a:buSzPct val="100000"/>
              <a:buNone/>
            </a:pPr>
            <a:r>
              <a:rPr lang="en-US" sz="3500" b="1">
                <a:solidFill>
                  <a:srgbClr val="0066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(AY 2024-2025)</a:t>
            </a:r>
            <a:endParaRPr sz="3500" b="1">
              <a:solidFill>
                <a:srgbClr val="0066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183486" y="2693504"/>
            <a:ext cx="8380997" cy="156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Computer Science and Engineering</a:t>
            </a:r>
            <a:endParaRPr dirty="0"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626166" y="516835"/>
            <a:ext cx="11243280" cy="598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800" dirty="0">
                <a:solidFill>
                  <a:srgbClr val="0000FF"/>
                </a:solidFill>
                <a:latin typeface="+mn-lt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sz="2800" dirty="0">
                <a:solidFill>
                  <a:srgbClr val="0000FF"/>
                </a:solidFill>
                <a:latin typeface="+mn-lt"/>
                <a:ea typeface="Franklin Gothic"/>
                <a:cs typeface="Franklin Gothic"/>
                <a:sym typeface="Franklin Gothic"/>
              </a:rPr>
            </a:br>
            <a:r>
              <a:rPr lang="en-US" sz="2800" dirty="0">
                <a:solidFill>
                  <a:srgbClr val="0000FF"/>
                </a:solidFill>
                <a:latin typeface="+mn-lt"/>
                <a:ea typeface="Franklin Gothic"/>
                <a:cs typeface="Franklin Gothic"/>
                <a:sym typeface="Franklin Gothic"/>
              </a:rPr>
              <a:t>Problem Statement </a:t>
            </a:r>
            <a:endParaRPr lang="en-US" sz="2800" dirty="0">
              <a:solidFill>
                <a:srgbClr val="0000FF"/>
              </a:solidFill>
              <a:latin typeface="+mn-lt"/>
              <a:ea typeface="Franklin Gothic"/>
              <a:cs typeface="Franklin Gothic"/>
              <a:sym typeface="Franklin Gothic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  <a:t>Many people struggle to comprehend complex texts, especially those with technical jargon or unfamiliar concepts. Students and professionals often require personalized guidance and explanations to effectively learn from PDFs.</a:t>
            </a:r>
            <a:endParaRPr lang="en-US" sz="2400" dirty="0">
              <a:solidFill>
                <a:schemeClr val="tx1"/>
              </a:solidFill>
              <a:latin typeface="+mn-lt"/>
              <a:ea typeface="Franklin Gothic"/>
              <a:cs typeface="Franklin Gothic"/>
              <a:sym typeface="Franklin Gothic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  <a:t>Creating an AI-powered tutoring system that can effectively extract knowledge from PDFs and provide personalized explanations, answer questions, and offer interactive learning modules.</a:t>
            </a:r>
            <a:endParaRPr lang="en-US" sz="2400" dirty="0">
              <a:solidFill>
                <a:schemeClr val="tx1"/>
              </a:solidFill>
              <a:latin typeface="+mn-lt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800" dirty="0">
              <a:solidFill>
                <a:srgbClr val="0000FF"/>
              </a:solidFill>
              <a:latin typeface="+mn-lt"/>
              <a:ea typeface="Franklin Gothic"/>
              <a:cs typeface="Franklin Gothic"/>
              <a:sym typeface="Franklin Gothic"/>
            </a:endParaRPr>
          </a:p>
          <a:p>
            <a:pPr marL="0" indent="0"/>
            <a:r>
              <a:rPr lang="en-US" sz="2800" dirty="0">
                <a:solidFill>
                  <a:srgbClr val="0000FF"/>
                </a:solidFill>
                <a:latin typeface="+mn-lt"/>
                <a:ea typeface="Franklin Gothic"/>
                <a:cs typeface="Franklin Gothic"/>
                <a:sym typeface="Franklin Gothic"/>
              </a:rPr>
              <a:t>Industry/</a:t>
            </a:r>
            <a:r>
              <a:rPr lang="en-US" sz="2800" dirty="0" err="1">
                <a:solidFill>
                  <a:srgbClr val="0000FF"/>
                </a:solidFill>
                <a:latin typeface="+mn-lt"/>
                <a:ea typeface="Franklin Gothic"/>
                <a:cs typeface="Franklin Gothic"/>
                <a:sym typeface="Franklin Gothic"/>
              </a:rPr>
              <a:t>Organisation</a:t>
            </a:r>
            <a:r>
              <a:rPr lang="en-US" sz="2800" dirty="0">
                <a:solidFill>
                  <a:srgbClr val="0000FF"/>
                </a:solidFill>
                <a:latin typeface="+mn-lt"/>
                <a:ea typeface="Franklin Gothic"/>
                <a:cs typeface="Franklin Gothic"/>
                <a:sym typeface="Franklin Gothic"/>
              </a:rPr>
              <a:t> Name &amp; </a:t>
            </a:r>
            <a:r>
              <a:rPr lang="en-US" sz="2800">
                <a:solidFill>
                  <a:srgbClr val="0000FF"/>
                </a:solidFill>
                <a:latin typeface="+mn-lt"/>
                <a:ea typeface="Franklin Gothic"/>
                <a:cs typeface="Franklin Gothic"/>
                <a:sym typeface="Franklin Gothic"/>
              </a:rPr>
              <a:t>Contact details</a:t>
            </a:r>
            <a:endParaRPr lang="en-US" sz="2800">
              <a:solidFill>
                <a:srgbClr val="0000FF"/>
              </a:solidFill>
              <a:latin typeface="+mn-lt"/>
              <a:ea typeface="Franklin Gothic"/>
              <a:cs typeface="Franklin Gothic"/>
              <a:sym typeface="Franklin Gothic"/>
            </a:endParaRPr>
          </a:p>
          <a:p>
            <a:pPr marL="0" indent="457200"/>
            <a:r>
              <a:rPr lang="en-US" sz="240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  <a:t>Abluva,2219, 2nd floor, JK Infotech, Hinjewadi Phase 1 Pune, </a:t>
            </a:r>
            <a:endParaRPr lang="en-US" sz="2400">
              <a:solidFill>
                <a:schemeClr val="tx1"/>
              </a:solidFill>
              <a:latin typeface="+mn-lt"/>
              <a:ea typeface="Franklin Gothic"/>
              <a:cs typeface="Franklin Gothic"/>
              <a:sym typeface="Franklin Gothic"/>
            </a:endParaRPr>
          </a:p>
          <a:p>
            <a:pPr marL="0" indent="457200"/>
            <a:r>
              <a:rPr lang="en-US" sz="240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  <a:t>Maharashtra, 411057,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  <a:t>India</a:t>
            </a:r>
            <a:endParaRPr lang="en-US" sz="2400" dirty="0">
              <a:solidFill>
                <a:srgbClr val="0000FF"/>
              </a:solidFill>
              <a:latin typeface="+mn-lt"/>
              <a:ea typeface="Franklin Gothic"/>
              <a:cs typeface="Franklin Gothic"/>
              <a:sym typeface="Franklin Gothic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800" dirty="0">
              <a:solidFill>
                <a:srgbClr val="0000FF"/>
              </a:solidFill>
              <a:latin typeface="+mn-lt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800" dirty="0">
              <a:solidFill>
                <a:srgbClr val="0000FF"/>
              </a:solidFill>
              <a:latin typeface="+mn-lt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800" dirty="0">
              <a:solidFill>
                <a:srgbClr val="0000FF"/>
              </a:solidFill>
              <a:latin typeface="+mn-lt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2800" dirty="0">
                <a:solidFill>
                  <a:srgbClr val="0000FF"/>
                </a:solidFill>
                <a:latin typeface="+mn-lt"/>
                <a:ea typeface="Franklin Gothic"/>
                <a:cs typeface="Franklin Gothic"/>
                <a:sym typeface="Franklin Gothic"/>
              </a:rPr>
            </a:br>
            <a:br>
              <a:rPr lang="en-US" dirty="0">
                <a:solidFill>
                  <a:srgbClr val="0000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solidFill>
                  <a:srgbClr val="0000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</a:t>
            </a:r>
            <a:endParaRPr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solidFill>
                  <a:srgbClr val="0000FF"/>
                </a:solidFill>
              </a:rPr>
              <a:t>Idea/Approach Details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63930" y="2049780"/>
            <a:ext cx="4770120" cy="35763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b="1" dirty="0">
                <a:solidFill>
                  <a:srgbClr val="0000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Idea/Solution:</a:t>
            </a:r>
            <a:endParaRPr dirty="0">
              <a:solidFill>
                <a:srgbClr val="0000FF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cs typeface="+mn-lt"/>
              </a:rPr>
              <a:t>With OpenAI Key for accessing GPT , the text in pdf document are read with PyPDF2, python library.</a:t>
            </a:r>
            <a:endParaRPr lang="en-US" dirty="0">
              <a:solidFill>
                <a:schemeClr val="tx1"/>
              </a:solidFill>
              <a:latin typeface="+mn-lt"/>
              <a:cs typeface="+mn-lt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chemeClr val="tx1"/>
                </a:solidFill>
                <a:latin typeface="+mn-lt"/>
                <a:cs typeface="+mn-lt"/>
              </a:rPr>
              <a:t>The text are converted to vectors for processing in Transformers.</a:t>
            </a:r>
            <a:endParaRPr lang="en-US" dirty="0">
              <a:solidFill>
                <a:schemeClr val="tx1"/>
              </a:solidFill>
              <a:latin typeface="+mn-lt"/>
              <a:cs typeface="+mn-lt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chemeClr val="tx1"/>
                </a:solidFill>
                <a:latin typeface="+mn-lt"/>
                <a:cs typeface="+mn-lt"/>
              </a:rPr>
              <a:t>The vectors are stored in CassandraDB from cloud.</a:t>
            </a:r>
            <a:endParaRPr lang="en-US" dirty="0">
              <a:solidFill>
                <a:schemeClr val="tx1"/>
              </a:solidFill>
              <a:latin typeface="+mn-lt"/>
              <a:cs typeface="+mn-lt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chemeClr val="tx1"/>
                </a:solidFill>
                <a:latin typeface="+mn-lt"/>
                <a:cs typeface="+mn-lt"/>
              </a:rPr>
              <a:t>The model will be trained based on pdf data.</a:t>
            </a:r>
            <a:endParaRPr lang="en-US" dirty="0">
              <a:solidFill>
                <a:schemeClr val="tx1"/>
              </a:solidFill>
              <a:latin typeface="+mn-lt"/>
              <a:cs typeface="+mn-lt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chemeClr val="tx1"/>
                </a:solidFill>
                <a:latin typeface="+mn-lt"/>
                <a:cs typeface="+mn-lt"/>
              </a:rPr>
              <a:t>This model will be built as web-app on streamlit.</a:t>
            </a:r>
            <a:endParaRPr dirty="0">
              <a:solidFill>
                <a:srgbClr val="0000FF"/>
              </a:solidFill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>
              <a:solidFill>
                <a:srgbClr val="0000FF"/>
              </a:solidFill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FF"/>
                </a:solidFill>
              </a:rPr>
            </a:fld>
            <a:endParaRPr>
              <a:solidFill>
                <a:srgbClr val="0000FF"/>
              </a:solidFill>
            </a:endParaRPr>
          </a:p>
        </p:txBody>
      </p:sp>
      <p:sp>
        <p:nvSpPr>
          <p:cNvPr id="222" name="Google Shape;222;p2"/>
          <p:cNvSpPr txBox="1"/>
          <p:nvPr/>
        </p:nvSpPr>
        <p:spPr>
          <a:xfrm>
            <a:off x="6697980" y="2049145"/>
            <a:ext cx="4572000" cy="357695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1" i="0" dirty="0">
                <a:solidFill>
                  <a:srgbClr val="0000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 </a:t>
            </a:r>
            <a:r>
              <a:rPr lang="en-US" sz="1600" b="1" i="0" dirty="0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>
              <a:solidFill>
                <a:srgbClr val="0000FF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tx1"/>
                </a:solidFill>
                <a:latin typeface="+mn-lt"/>
                <a:ea typeface="Libre Franklin"/>
                <a:cs typeface="+mn-lt"/>
                <a:sym typeface="Libre Franklin"/>
              </a:rPr>
              <a:t>Python</a:t>
            </a:r>
            <a:endParaRPr lang="en-US" sz="1600" b="0" i="0" dirty="0">
              <a:solidFill>
                <a:schemeClr val="tx1"/>
              </a:solidFill>
              <a:latin typeface="+mn-lt"/>
              <a:ea typeface="Libre Franklin"/>
              <a:cs typeface="+mn-lt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tx1"/>
                </a:solidFill>
                <a:latin typeface="+mn-lt"/>
                <a:ea typeface="Libre Franklin"/>
                <a:cs typeface="+mn-lt"/>
                <a:sym typeface="Libre Franklin"/>
              </a:rPr>
              <a:t>Natural Language Processing</a:t>
            </a:r>
            <a:endParaRPr lang="en-US" sz="1600" b="0" i="0" dirty="0">
              <a:solidFill>
                <a:schemeClr val="tx1"/>
              </a:solidFill>
              <a:latin typeface="+mn-lt"/>
              <a:ea typeface="Libre Franklin"/>
              <a:cs typeface="+mn-lt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tx1"/>
                </a:solidFill>
                <a:latin typeface="+mn-lt"/>
                <a:ea typeface="Libre Franklin"/>
                <a:cs typeface="+mn-lt"/>
                <a:sym typeface="Libre Franklin"/>
              </a:rPr>
              <a:t>Artificial Intelligence</a:t>
            </a:r>
            <a:endParaRPr lang="en-US" sz="1600" b="0" i="0" dirty="0">
              <a:solidFill>
                <a:schemeClr val="tx1"/>
              </a:solidFill>
              <a:latin typeface="+mn-lt"/>
              <a:ea typeface="Libre Franklin"/>
              <a:cs typeface="+mn-lt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tx1"/>
                </a:solidFill>
                <a:latin typeface="+mn-lt"/>
                <a:ea typeface="Libre Franklin"/>
                <a:cs typeface="+mn-lt"/>
                <a:sym typeface="Libre Franklin"/>
              </a:rPr>
              <a:t>Large Language Model (LLM)</a:t>
            </a:r>
            <a:endParaRPr dirty="0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 dirty="0">
              <a:solidFill>
                <a:srgbClr val="0000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solidFill>
                  <a:srgbClr val="0000FF"/>
                </a:solidFill>
              </a:rPr>
              <a:t>Idea/Approach Details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500" y="2656840"/>
            <a:ext cx="4838700" cy="32677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solidFill>
                  <a:schemeClr val="tx1"/>
                </a:solidFill>
                <a:latin typeface="+mn-lt"/>
                <a:cs typeface="+mn-lt"/>
              </a:rPr>
              <a:t>Students:</a:t>
            </a:r>
            <a:r>
              <a:rPr lang="en-US" dirty="0">
                <a:solidFill>
                  <a:schemeClr val="tx1"/>
                </a:solidFill>
                <a:latin typeface="+mn-lt"/>
                <a:cs typeface="+mn-lt"/>
              </a:rPr>
              <a:t> </a:t>
            </a:r>
            <a:endParaRPr lang="en-US" dirty="0">
              <a:solidFill>
                <a:schemeClr val="tx1"/>
              </a:solidFill>
              <a:latin typeface="+mn-lt"/>
              <a:cs typeface="+mn-l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</a:pPr>
            <a:r>
              <a:rPr lang="en-US" dirty="0">
                <a:solidFill>
                  <a:schemeClr val="tx1"/>
                </a:solidFill>
                <a:latin typeface="+mn-lt"/>
                <a:cs typeface="+mn-lt"/>
              </a:rPr>
              <a:t>To study textbooks, research papers, and other educational materials.</a:t>
            </a:r>
            <a:endParaRPr lang="en-US" dirty="0">
              <a:solidFill>
                <a:schemeClr val="tx1"/>
              </a:solidFill>
              <a:latin typeface="+mn-lt"/>
              <a:cs typeface="+mn-lt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1" dirty="0">
                <a:solidFill>
                  <a:schemeClr val="tx1"/>
                </a:solidFill>
                <a:latin typeface="+mn-lt"/>
                <a:cs typeface="+mn-lt"/>
              </a:rPr>
              <a:t>Professionals: </a:t>
            </a:r>
            <a:endParaRPr b="1" dirty="0">
              <a:solidFill>
                <a:schemeClr val="tx1"/>
              </a:solidFill>
              <a:latin typeface="+mn-lt"/>
              <a:cs typeface="+mn-l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</a:pPr>
            <a:r>
              <a:rPr dirty="0">
                <a:solidFill>
                  <a:schemeClr val="tx1"/>
                </a:solidFill>
                <a:latin typeface="+mn-lt"/>
                <a:cs typeface="+mn-lt"/>
              </a:rPr>
              <a:t>To understand complex documents, answer questions, and stay updated on their field.</a:t>
            </a:r>
            <a:endParaRPr dirty="0">
              <a:solidFill>
                <a:schemeClr val="tx1"/>
              </a:solidFill>
              <a:latin typeface="+mn-lt"/>
              <a:cs typeface="+mn-lt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1" dirty="0">
                <a:solidFill>
                  <a:schemeClr val="tx1"/>
                </a:solidFill>
                <a:latin typeface="+mn-lt"/>
                <a:cs typeface="+mn-lt"/>
              </a:rPr>
              <a:t>Teachers and educators: </a:t>
            </a:r>
            <a:endParaRPr b="1" dirty="0">
              <a:solidFill>
                <a:schemeClr val="tx1"/>
              </a:solidFill>
              <a:latin typeface="+mn-lt"/>
              <a:cs typeface="+mn-l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</a:pPr>
            <a:r>
              <a:rPr dirty="0">
                <a:solidFill>
                  <a:schemeClr val="tx1"/>
                </a:solidFill>
                <a:latin typeface="+mn-lt"/>
                <a:cs typeface="+mn-lt"/>
              </a:rPr>
              <a:t>To create interactive learning materials and provide personalized support to students.</a:t>
            </a:r>
            <a:endParaRPr dirty="0">
              <a:solidFill>
                <a:schemeClr val="tx1"/>
              </a:solidFill>
              <a:latin typeface="+mn-lt"/>
              <a:cs typeface="+mn-lt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1" dirty="0">
                <a:solidFill>
                  <a:schemeClr val="tx1"/>
                </a:solidFill>
                <a:latin typeface="+mn-lt"/>
                <a:cs typeface="+mn-lt"/>
              </a:rPr>
              <a:t>Businesses</a:t>
            </a:r>
            <a:r>
              <a:rPr dirty="0">
                <a:solidFill>
                  <a:schemeClr val="tx1"/>
                </a:solidFill>
                <a:latin typeface="+mn-lt"/>
                <a:cs typeface="+mn-lt"/>
              </a:rPr>
              <a:t>: </a:t>
            </a:r>
            <a:endParaRPr dirty="0">
              <a:solidFill>
                <a:schemeClr val="tx1"/>
              </a:solidFill>
              <a:latin typeface="+mn-lt"/>
              <a:cs typeface="+mn-l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</a:pPr>
            <a:r>
              <a:rPr dirty="0">
                <a:solidFill>
                  <a:schemeClr val="tx1"/>
                </a:solidFill>
                <a:latin typeface="+mn-lt"/>
                <a:cs typeface="+mn-lt"/>
              </a:rPr>
              <a:t>To extract information from contracts, reports, and other documents.</a:t>
            </a:r>
            <a:endParaRPr dirty="0">
              <a:solidFill>
                <a:schemeClr val="tx1"/>
              </a:solidFill>
              <a:latin typeface="+mn-lt"/>
              <a:cs typeface="+mn-lt"/>
            </a:endParaRPr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b="1">
                <a:solidFill>
                  <a:srgbClr val="0000FF"/>
                </a:solidFill>
              </a:rPr>
              <a:t>Use Cases</a:t>
            </a:r>
            <a:endParaRPr lang="en-US" sz="1800" b="1">
              <a:solidFill>
                <a:srgbClr val="0000FF"/>
              </a:solidFill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FF"/>
                </a:solidFill>
              </a:rPr>
            </a:fld>
            <a:endParaRPr>
              <a:solidFill>
                <a:srgbClr val="0000FF"/>
              </a:solidFill>
            </a:endParaRPr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1" i="0">
                <a:solidFill>
                  <a:srgbClr val="0000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6248400" y="2656840"/>
            <a:ext cx="4838700" cy="32677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tx1"/>
                </a:solidFill>
                <a:latin typeface="+mn-lt"/>
                <a:ea typeface="Libre Franklin"/>
                <a:cs typeface="+mn-lt"/>
                <a:sym typeface="Libre Franklin"/>
              </a:rPr>
              <a:t>Langchain</a:t>
            </a:r>
            <a:endParaRPr lang="en-US" sz="1600" dirty="0">
              <a:solidFill>
                <a:schemeClr val="tx1"/>
              </a:solidFill>
              <a:latin typeface="+mn-lt"/>
              <a:ea typeface="Libre Franklin"/>
              <a:cs typeface="+mn-lt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tx1"/>
                </a:solidFill>
                <a:latin typeface="+mn-lt"/>
                <a:ea typeface="Libre Franklin"/>
                <a:cs typeface="+mn-lt"/>
                <a:sym typeface="Libre Franklin"/>
              </a:rPr>
              <a:t>Tiktoken</a:t>
            </a:r>
            <a:endParaRPr lang="en-US" sz="1600" b="0" i="0" dirty="0">
              <a:solidFill>
                <a:schemeClr val="tx1"/>
              </a:solidFill>
              <a:latin typeface="+mn-lt"/>
              <a:ea typeface="Libre Franklin"/>
              <a:cs typeface="+mn-lt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tx1"/>
                </a:solidFill>
                <a:latin typeface="+mn-lt"/>
                <a:ea typeface="Libre Franklin"/>
                <a:cs typeface="+mn-lt"/>
                <a:sym typeface="Libre Franklin"/>
              </a:rPr>
              <a:t>OpenAI</a:t>
            </a:r>
            <a:endParaRPr lang="en-US" sz="1600" b="0" i="0" dirty="0">
              <a:solidFill>
                <a:schemeClr val="tx1"/>
              </a:solidFill>
              <a:latin typeface="+mn-lt"/>
              <a:ea typeface="Libre Franklin"/>
              <a:cs typeface="+mn-lt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tx1"/>
                </a:solidFill>
                <a:latin typeface="+mn-lt"/>
                <a:ea typeface="Libre Franklin"/>
                <a:cs typeface="+mn-lt"/>
                <a:sym typeface="Libre Franklin"/>
              </a:rPr>
              <a:t>PyPDF2</a:t>
            </a:r>
            <a:endParaRPr lang="en-US" sz="1600" dirty="0">
              <a:solidFill>
                <a:schemeClr val="tx1"/>
              </a:solidFill>
              <a:latin typeface="+mn-lt"/>
              <a:ea typeface="Libre Franklin"/>
              <a:cs typeface="+mn-lt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tx1"/>
                </a:solidFill>
                <a:latin typeface="+mn-lt"/>
                <a:ea typeface="Libre Franklin"/>
                <a:cs typeface="+mn-lt"/>
                <a:sym typeface="Libre Franklin"/>
              </a:rPr>
              <a:t>Streamlit</a:t>
            </a:r>
            <a:endParaRPr lang="en-US" sz="1600" b="0" i="0" dirty="0">
              <a:solidFill>
                <a:schemeClr val="tx1"/>
              </a:solidFill>
              <a:latin typeface="+mn-lt"/>
              <a:ea typeface="Libre Franklin"/>
              <a:cs typeface="+mn-lt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tx1"/>
                </a:solidFill>
                <a:latin typeface="+mn-lt"/>
                <a:ea typeface="Libre Franklin"/>
                <a:cs typeface="+mn-lt"/>
                <a:sym typeface="Libre Franklin"/>
              </a:rPr>
              <a:t>cassio - AstraDB</a:t>
            </a:r>
            <a:endParaRPr lang="en-US" sz="1600" b="0" i="0" dirty="0">
              <a:solidFill>
                <a:schemeClr val="tx1"/>
              </a:solidFill>
              <a:latin typeface="+mn-lt"/>
              <a:ea typeface="Libre Franklin"/>
              <a:cs typeface="+mn-lt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4025265" y="1706880"/>
            <a:ext cx="4970145" cy="152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6665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THANK YOU</a:t>
            </a:r>
            <a:endParaRPr lang="en-US" sz="6665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500" y="7062470"/>
            <a:ext cx="10572750" cy="42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</a:pPr>
            <a:endParaRPr dirty="0"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1899</Words>
  <Application>WPS Presentation</Application>
  <PresentationFormat>Widescreen</PresentationFormat>
  <Paragraphs>87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Franklin Gothic</vt:lpstr>
      <vt:lpstr>Franklin Gothic Book</vt:lpstr>
      <vt:lpstr>Libre Franklin</vt:lpstr>
      <vt:lpstr>Segoe Print</vt:lpstr>
      <vt:lpstr>Times New Roman</vt:lpstr>
      <vt:lpstr>Noto Sans Symbols</vt:lpstr>
      <vt:lpstr>Microsoft YaHei</vt:lpstr>
      <vt:lpstr>Arial Unicode MS</vt:lpstr>
      <vt:lpstr>Office Theme</vt:lpstr>
      <vt:lpstr>KPR Institute of Engineering and Technology</vt:lpstr>
      <vt:lpstr>KPR Institute of Engineering and Technology</vt:lpstr>
      <vt:lpstr>PowerPoint 演示文稿</vt:lpstr>
      <vt:lpstr>Idea/Approach Details</vt:lpstr>
      <vt:lpstr>Idea/Approach Details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KPR Institute of Engineering and Technology</dc:title>
  <dc:creator>Karthick Alagar</dc:creator>
  <cp:lastModifiedBy>harsh</cp:lastModifiedBy>
  <cp:revision>25</cp:revision>
  <dcterms:created xsi:type="dcterms:W3CDTF">2024-08-15T10:21:00Z</dcterms:created>
  <dcterms:modified xsi:type="dcterms:W3CDTF">2024-08-23T07:03:59Z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81AA641707B548EF8E179B31512B4109_12</vt:lpwstr>
  </property>
  <property fmtid="{D5CDD505-2E9C-101B-9397-08002B2CF9AE}" pid="3" name="KSOProductBuildVer">
    <vt:lpwstr>1033-12.2.0.17562</vt:lpwstr>
  </property>
</Properties>
</file>