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72" r:id="rId18"/>
    <p:sldId id="273" r:id="rId19"/>
    <p:sldId id="275" r:id="rId20"/>
    <p:sldId id="274"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0655"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359B4-AB40-439E-AE82-F183BCC53843}"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1A1B51-0E63-4C6E-AA9F-117FB9A12519}" type="slidenum">
              <a:rPr lang="en-US" smtClean="0"/>
              <a:t>‹#›</a:t>
            </a:fld>
            <a:endParaRPr lang="en-US"/>
          </a:p>
        </p:txBody>
      </p:sp>
    </p:spTree>
    <p:extLst>
      <p:ext uri="{BB962C8B-B14F-4D97-AF65-F5344CB8AC3E}">
        <p14:creationId xmlns:p14="http://schemas.microsoft.com/office/powerpoint/2010/main" val="1344794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1A1B51-0E63-4C6E-AA9F-117FB9A12519}" type="slidenum">
              <a:rPr lang="en-US" smtClean="0"/>
              <a:t>1</a:t>
            </a:fld>
            <a:endParaRPr lang="en-US"/>
          </a:p>
        </p:txBody>
      </p:sp>
    </p:spTree>
    <p:extLst>
      <p:ext uri="{BB962C8B-B14F-4D97-AF65-F5344CB8AC3E}">
        <p14:creationId xmlns:p14="http://schemas.microsoft.com/office/powerpoint/2010/main" val="3686955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4B9B1E9-25BF-4ACB-9A04-CD644EB8C00D}" type="datetime1">
              <a:rPr lang="en-US" smtClean="0"/>
              <a:t>12/15/2023</a:t>
            </a:fld>
            <a:endParaRPr lang="en-US"/>
          </a:p>
        </p:txBody>
      </p:sp>
      <p:sp>
        <p:nvSpPr>
          <p:cNvPr id="5" name="Footer Placeholder 4"/>
          <p:cNvSpPr>
            <a:spLocks noGrp="1"/>
          </p:cNvSpPr>
          <p:nvPr>
            <p:ph type="ftr" sz="quarter" idx="11"/>
          </p:nvPr>
        </p:nvSpPr>
        <p:spPr/>
        <p:txBody>
          <a:bodyPr/>
          <a:lstStyle/>
          <a:p>
            <a:r>
              <a:rPr lang="en-US"/>
              <a:t>979-8-3503-2445-7/23/31.002023IEEE</a:t>
            </a:r>
          </a:p>
        </p:txBody>
      </p:sp>
      <p:sp>
        <p:nvSpPr>
          <p:cNvPr id="6" name="Slide Number Placeholder 5"/>
          <p:cNvSpPr>
            <a:spLocks noGrp="1"/>
          </p:cNvSpPr>
          <p:nvPr>
            <p:ph type="sldNum" sz="quarter" idx="12"/>
          </p:nvPr>
        </p:nvSpPr>
        <p:spPr/>
        <p:txBody>
          <a:bodyPr/>
          <a:lstStyle/>
          <a:p>
            <a:fld id="{EA2750F7-B280-4C81-8556-C1AA6BD49494}" type="slidenum">
              <a:rPr lang="en-US" smtClean="0"/>
              <a:t>‹#›</a:t>
            </a:fld>
            <a:endParaRPr lang="en-US"/>
          </a:p>
        </p:txBody>
      </p:sp>
    </p:spTree>
    <p:extLst>
      <p:ext uri="{BB962C8B-B14F-4D97-AF65-F5344CB8AC3E}">
        <p14:creationId xmlns:p14="http://schemas.microsoft.com/office/powerpoint/2010/main" val="177102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8D1880-94E5-40FE-B831-EE043DE2F2DF}" type="datetime1">
              <a:rPr lang="en-US" smtClean="0"/>
              <a:t>12/15/2023</a:t>
            </a:fld>
            <a:endParaRPr lang="en-US"/>
          </a:p>
        </p:txBody>
      </p:sp>
      <p:sp>
        <p:nvSpPr>
          <p:cNvPr id="5" name="Footer Placeholder 4"/>
          <p:cNvSpPr>
            <a:spLocks noGrp="1"/>
          </p:cNvSpPr>
          <p:nvPr>
            <p:ph type="ftr" sz="quarter" idx="11"/>
          </p:nvPr>
        </p:nvSpPr>
        <p:spPr/>
        <p:txBody>
          <a:bodyPr/>
          <a:lstStyle/>
          <a:p>
            <a:r>
              <a:rPr lang="en-US"/>
              <a:t>979-8-3503-2445-7/23/31.002023IEEE</a:t>
            </a:r>
          </a:p>
        </p:txBody>
      </p:sp>
      <p:sp>
        <p:nvSpPr>
          <p:cNvPr id="6" name="Slide Number Placeholder 5"/>
          <p:cNvSpPr>
            <a:spLocks noGrp="1"/>
          </p:cNvSpPr>
          <p:nvPr>
            <p:ph type="sldNum" sz="quarter" idx="12"/>
          </p:nvPr>
        </p:nvSpPr>
        <p:spPr/>
        <p:txBody>
          <a:bodyPr/>
          <a:lstStyle/>
          <a:p>
            <a:fld id="{EA2750F7-B280-4C81-8556-C1AA6BD49494}" type="slidenum">
              <a:rPr lang="en-US" smtClean="0"/>
              <a:t>‹#›</a:t>
            </a:fld>
            <a:endParaRPr lang="en-US"/>
          </a:p>
        </p:txBody>
      </p:sp>
    </p:spTree>
    <p:extLst>
      <p:ext uri="{BB962C8B-B14F-4D97-AF65-F5344CB8AC3E}">
        <p14:creationId xmlns:p14="http://schemas.microsoft.com/office/powerpoint/2010/main" val="28699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6B35C-B3CD-4E8E-9A64-D3851D478A28}" type="datetime1">
              <a:rPr lang="en-US" smtClean="0"/>
              <a:t>12/15/2023</a:t>
            </a:fld>
            <a:endParaRPr lang="en-US"/>
          </a:p>
        </p:txBody>
      </p:sp>
      <p:sp>
        <p:nvSpPr>
          <p:cNvPr id="5" name="Footer Placeholder 4"/>
          <p:cNvSpPr>
            <a:spLocks noGrp="1"/>
          </p:cNvSpPr>
          <p:nvPr>
            <p:ph type="ftr" sz="quarter" idx="11"/>
          </p:nvPr>
        </p:nvSpPr>
        <p:spPr/>
        <p:txBody>
          <a:bodyPr/>
          <a:lstStyle/>
          <a:p>
            <a:r>
              <a:rPr lang="en-US"/>
              <a:t>979-8-3503-2445-7/23/31.002023IEEE</a:t>
            </a:r>
          </a:p>
        </p:txBody>
      </p:sp>
      <p:sp>
        <p:nvSpPr>
          <p:cNvPr id="6" name="Slide Number Placeholder 5"/>
          <p:cNvSpPr>
            <a:spLocks noGrp="1"/>
          </p:cNvSpPr>
          <p:nvPr>
            <p:ph type="sldNum" sz="quarter" idx="12"/>
          </p:nvPr>
        </p:nvSpPr>
        <p:spPr/>
        <p:txBody>
          <a:bodyPr/>
          <a:lstStyle/>
          <a:p>
            <a:fld id="{EA2750F7-B280-4C81-8556-C1AA6BD49494}" type="slidenum">
              <a:rPr lang="en-US" smtClean="0"/>
              <a:t>‹#›</a:t>
            </a:fld>
            <a:endParaRPr lang="en-US"/>
          </a:p>
        </p:txBody>
      </p:sp>
    </p:spTree>
    <p:extLst>
      <p:ext uri="{BB962C8B-B14F-4D97-AF65-F5344CB8AC3E}">
        <p14:creationId xmlns:p14="http://schemas.microsoft.com/office/powerpoint/2010/main" val="149012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D2BEA-5AAA-4430-8E46-04A49432F702}" type="datetime1">
              <a:rPr lang="en-US" smtClean="0"/>
              <a:t>12/15/2023</a:t>
            </a:fld>
            <a:endParaRPr lang="en-US"/>
          </a:p>
        </p:txBody>
      </p:sp>
      <p:sp>
        <p:nvSpPr>
          <p:cNvPr id="5" name="Footer Placeholder 4"/>
          <p:cNvSpPr>
            <a:spLocks noGrp="1"/>
          </p:cNvSpPr>
          <p:nvPr>
            <p:ph type="ftr" sz="quarter" idx="11"/>
          </p:nvPr>
        </p:nvSpPr>
        <p:spPr/>
        <p:txBody>
          <a:bodyPr/>
          <a:lstStyle/>
          <a:p>
            <a:r>
              <a:rPr lang="en-US"/>
              <a:t>979-8-3503-2445-7/23/31.002023IEEE</a:t>
            </a:r>
          </a:p>
        </p:txBody>
      </p:sp>
      <p:sp>
        <p:nvSpPr>
          <p:cNvPr id="6" name="Slide Number Placeholder 5"/>
          <p:cNvSpPr>
            <a:spLocks noGrp="1"/>
          </p:cNvSpPr>
          <p:nvPr>
            <p:ph type="sldNum" sz="quarter" idx="12"/>
          </p:nvPr>
        </p:nvSpPr>
        <p:spPr/>
        <p:txBody>
          <a:bodyPr/>
          <a:lstStyle/>
          <a:p>
            <a:fld id="{EA2750F7-B280-4C81-8556-C1AA6BD49494}" type="slidenum">
              <a:rPr lang="en-US" smtClean="0"/>
              <a:t>‹#›</a:t>
            </a:fld>
            <a:endParaRPr lang="en-US"/>
          </a:p>
        </p:txBody>
      </p:sp>
    </p:spTree>
    <p:extLst>
      <p:ext uri="{BB962C8B-B14F-4D97-AF65-F5344CB8AC3E}">
        <p14:creationId xmlns:p14="http://schemas.microsoft.com/office/powerpoint/2010/main" val="234578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6F2412-FFFB-4BC9-9474-0DFDAA760390}" type="datetime1">
              <a:rPr lang="en-US" smtClean="0"/>
              <a:t>12/15/2023</a:t>
            </a:fld>
            <a:endParaRPr lang="en-US"/>
          </a:p>
        </p:txBody>
      </p:sp>
      <p:sp>
        <p:nvSpPr>
          <p:cNvPr id="5" name="Footer Placeholder 4"/>
          <p:cNvSpPr>
            <a:spLocks noGrp="1"/>
          </p:cNvSpPr>
          <p:nvPr>
            <p:ph type="ftr" sz="quarter" idx="11"/>
          </p:nvPr>
        </p:nvSpPr>
        <p:spPr/>
        <p:txBody>
          <a:bodyPr/>
          <a:lstStyle/>
          <a:p>
            <a:r>
              <a:rPr lang="en-US"/>
              <a:t>979-8-3503-2445-7/23/31.002023IEEE</a:t>
            </a:r>
          </a:p>
        </p:txBody>
      </p:sp>
      <p:sp>
        <p:nvSpPr>
          <p:cNvPr id="6" name="Slide Number Placeholder 5"/>
          <p:cNvSpPr>
            <a:spLocks noGrp="1"/>
          </p:cNvSpPr>
          <p:nvPr>
            <p:ph type="sldNum" sz="quarter" idx="12"/>
          </p:nvPr>
        </p:nvSpPr>
        <p:spPr/>
        <p:txBody>
          <a:bodyPr/>
          <a:lstStyle/>
          <a:p>
            <a:fld id="{EA2750F7-B280-4C81-8556-C1AA6BD49494}" type="slidenum">
              <a:rPr lang="en-US" smtClean="0"/>
              <a:t>‹#›</a:t>
            </a:fld>
            <a:endParaRPr lang="en-US"/>
          </a:p>
        </p:txBody>
      </p:sp>
    </p:spTree>
    <p:extLst>
      <p:ext uri="{BB962C8B-B14F-4D97-AF65-F5344CB8AC3E}">
        <p14:creationId xmlns:p14="http://schemas.microsoft.com/office/powerpoint/2010/main" val="418494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A5E55E-AF76-4A2C-8BA0-799D3D5ABBD9}" type="datetime1">
              <a:rPr lang="en-US" smtClean="0"/>
              <a:t>12/15/2023</a:t>
            </a:fld>
            <a:endParaRPr lang="en-US"/>
          </a:p>
        </p:txBody>
      </p:sp>
      <p:sp>
        <p:nvSpPr>
          <p:cNvPr id="6" name="Footer Placeholder 5"/>
          <p:cNvSpPr>
            <a:spLocks noGrp="1"/>
          </p:cNvSpPr>
          <p:nvPr>
            <p:ph type="ftr" sz="quarter" idx="11"/>
          </p:nvPr>
        </p:nvSpPr>
        <p:spPr/>
        <p:txBody>
          <a:bodyPr/>
          <a:lstStyle/>
          <a:p>
            <a:r>
              <a:rPr lang="en-US"/>
              <a:t>979-8-3503-2445-7/23/31.002023IEEE</a:t>
            </a:r>
          </a:p>
        </p:txBody>
      </p:sp>
      <p:sp>
        <p:nvSpPr>
          <p:cNvPr id="7" name="Slide Number Placeholder 6"/>
          <p:cNvSpPr>
            <a:spLocks noGrp="1"/>
          </p:cNvSpPr>
          <p:nvPr>
            <p:ph type="sldNum" sz="quarter" idx="12"/>
          </p:nvPr>
        </p:nvSpPr>
        <p:spPr/>
        <p:txBody>
          <a:bodyPr/>
          <a:lstStyle/>
          <a:p>
            <a:fld id="{EA2750F7-B280-4C81-8556-C1AA6BD49494}" type="slidenum">
              <a:rPr lang="en-US" smtClean="0"/>
              <a:t>‹#›</a:t>
            </a:fld>
            <a:endParaRPr lang="en-US"/>
          </a:p>
        </p:txBody>
      </p:sp>
    </p:spTree>
    <p:extLst>
      <p:ext uri="{BB962C8B-B14F-4D97-AF65-F5344CB8AC3E}">
        <p14:creationId xmlns:p14="http://schemas.microsoft.com/office/powerpoint/2010/main" val="38816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87C4C0-4B9C-49A0-9DAD-DAFA6971E149}" type="datetime1">
              <a:rPr lang="en-US" smtClean="0"/>
              <a:t>12/15/2023</a:t>
            </a:fld>
            <a:endParaRPr lang="en-US"/>
          </a:p>
        </p:txBody>
      </p:sp>
      <p:sp>
        <p:nvSpPr>
          <p:cNvPr id="8" name="Footer Placeholder 7"/>
          <p:cNvSpPr>
            <a:spLocks noGrp="1"/>
          </p:cNvSpPr>
          <p:nvPr>
            <p:ph type="ftr" sz="quarter" idx="11"/>
          </p:nvPr>
        </p:nvSpPr>
        <p:spPr/>
        <p:txBody>
          <a:bodyPr/>
          <a:lstStyle/>
          <a:p>
            <a:r>
              <a:rPr lang="en-US"/>
              <a:t>979-8-3503-2445-7/23/31.002023IEEE</a:t>
            </a:r>
          </a:p>
        </p:txBody>
      </p:sp>
      <p:sp>
        <p:nvSpPr>
          <p:cNvPr id="9" name="Slide Number Placeholder 8"/>
          <p:cNvSpPr>
            <a:spLocks noGrp="1"/>
          </p:cNvSpPr>
          <p:nvPr>
            <p:ph type="sldNum" sz="quarter" idx="12"/>
          </p:nvPr>
        </p:nvSpPr>
        <p:spPr/>
        <p:txBody>
          <a:bodyPr/>
          <a:lstStyle/>
          <a:p>
            <a:fld id="{EA2750F7-B280-4C81-8556-C1AA6BD49494}" type="slidenum">
              <a:rPr lang="en-US" smtClean="0"/>
              <a:t>‹#›</a:t>
            </a:fld>
            <a:endParaRPr lang="en-US"/>
          </a:p>
        </p:txBody>
      </p:sp>
    </p:spTree>
    <p:extLst>
      <p:ext uri="{BB962C8B-B14F-4D97-AF65-F5344CB8AC3E}">
        <p14:creationId xmlns:p14="http://schemas.microsoft.com/office/powerpoint/2010/main" val="311962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AE636C-80D1-479D-B555-C60B5C9E5882}" type="datetime1">
              <a:rPr lang="en-US" smtClean="0"/>
              <a:t>12/15/2023</a:t>
            </a:fld>
            <a:endParaRPr lang="en-US"/>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a:t>
            </a:fld>
            <a:endParaRPr lang="en-US"/>
          </a:p>
        </p:txBody>
      </p:sp>
    </p:spTree>
    <p:extLst>
      <p:ext uri="{BB962C8B-B14F-4D97-AF65-F5344CB8AC3E}">
        <p14:creationId xmlns:p14="http://schemas.microsoft.com/office/powerpoint/2010/main" val="180813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B96BF-125B-4EB8-9CE6-C00CB695A9B0}" type="datetime1">
              <a:rPr lang="en-US" smtClean="0"/>
              <a:t>12/15/2023</a:t>
            </a:fld>
            <a:endParaRPr lang="en-US"/>
          </a:p>
        </p:txBody>
      </p:sp>
      <p:sp>
        <p:nvSpPr>
          <p:cNvPr id="3" name="Footer Placeholder 2"/>
          <p:cNvSpPr>
            <a:spLocks noGrp="1"/>
          </p:cNvSpPr>
          <p:nvPr>
            <p:ph type="ftr" sz="quarter" idx="11"/>
          </p:nvPr>
        </p:nvSpPr>
        <p:spPr/>
        <p:txBody>
          <a:bodyPr/>
          <a:lstStyle/>
          <a:p>
            <a:r>
              <a:rPr lang="en-US"/>
              <a:t>979-8-3503-2445-7/23/31.002023IEEE</a:t>
            </a:r>
          </a:p>
        </p:txBody>
      </p:sp>
      <p:sp>
        <p:nvSpPr>
          <p:cNvPr id="4" name="Slide Number Placeholder 3"/>
          <p:cNvSpPr>
            <a:spLocks noGrp="1"/>
          </p:cNvSpPr>
          <p:nvPr>
            <p:ph type="sldNum" sz="quarter" idx="12"/>
          </p:nvPr>
        </p:nvSpPr>
        <p:spPr/>
        <p:txBody>
          <a:bodyPr/>
          <a:lstStyle/>
          <a:p>
            <a:fld id="{EA2750F7-B280-4C81-8556-C1AA6BD49494}" type="slidenum">
              <a:rPr lang="en-US" smtClean="0"/>
              <a:t>‹#›</a:t>
            </a:fld>
            <a:endParaRPr lang="en-US"/>
          </a:p>
        </p:txBody>
      </p:sp>
    </p:spTree>
    <p:extLst>
      <p:ext uri="{BB962C8B-B14F-4D97-AF65-F5344CB8AC3E}">
        <p14:creationId xmlns:p14="http://schemas.microsoft.com/office/powerpoint/2010/main" val="60970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282D0A-A3C5-4EB4-8D80-30F7C854D0B7}" type="datetime1">
              <a:rPr lang="en-US" smtClean="0"/>
              <a:t>12/15/2023</a:t>
            </a:fld>
            <a:endParaRPr lang="en-US"/>
          </a:p>
        </p:txBody>
      </p:sp>
      <p:sp>
        <p:nvSpPr>
          <p:cNvPr id="6" name="Footer Placeholder 5"/>
          <p:cNvSpPr>
            <a:spLocks noGrp="1"/>
          </p:cNvSpPr>
          <p:nvPr>
            <p:ph type="ftr" sz="quarter" idx="11"/>
          </p:nvPr>
        </p:nvSpPr>
        <p:spPr/>
        <p:txBody>
          <a:bodyPr/>
          <a:lstStyle/>
          <a:p>
            <a:r>
              <a:rPr lang="en-US"/>
              <a:t>979-8-3503-2445-7/23/31.002023IEEE</a:t>
            </a:r>
          </a:p>
        </p:txBody>
      </p:sp>
      <p:sp>
        <p:nvSpPr>
          <p:cNvPr id="7" name="Slide Number Placeholder 6"/>
          <p:cNvSpPr>
            <a:spLocks noGrp="1"/>
          </p:cNvSpPr>
          <p:nvPr>
            <p:ph type="sldNum" sz="quarter" idx="12"/>
          </p:nvPr>
        </p:nvSpPr>
        <p:spPr/>
        <p:txBody>
          <a:bodyPr/>
          <a:lstStyle/>
          <a:p>
            <a:fld id="{EA2750F7-B280-4C81-8556-C1AA6BD49494}" type="slidenum">
              <a:rPr lang="en-US" smtClean="0"/>
              <a:t>‹#›</a:t>
            </a:fld>
            <a:endParaRPr lang="en-US"/>
          </a:p>
        </p:txBody>
      </p:sp>
    </p:spTree>
    <p:extLst>
      <p:ext uri="{BB962C8B-B14F-4D97-AF65-F5344CB8AC3E}">
        <p14:creationId xmlns:p14="http://schemas.microsoft.com/office/powerpoint/2010/main" val="360804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78A636-EF3F-4111-88A9-B3606E0C7262}" type="datetime1">
              <a:rPr lang="en-US" smtClean="0"/>
              <a:t>12/15/2023</a:t>
            </a:fld>
            <a:endParaRPr lang="en-US"/>
          </a:p>
        </p:txBody>
      </p:sp>
      <p:sp>
        <p:nvSpPr>
          <p:cNvPr id="6" name="Footer Placeholder 5"/>
          <p:cNvSpPr>
            <a:spLocks noGrp="1"/>
          </p:cNvSpPr>
          <p:nvPr>
            <p:ph type="ftr" sz="quarter" idx="11"/>
          </p:nvPr>
        </p:nvSpPr>
        <p:spPr/>
        <p:txBody>
          <a:bodyPr/>
          <a:lstStyle/>
          <a:p>
            <a:r>
              <a:rPr lang="en-US"/>
              <a:t>979-8-3503-2445-7/23/31.002023IEEE</a:t>
            </a:r>
          </a:p>
        </p:txBody>
      </p:sp>
      <p:sp>
        <p:nvSpPr>
          <p:cNvPr id="7" name="Slide Number Placeholder 6"/>
          <p:cNvSpPr>
            <a:spLocks noGrp="1"/>
          </p:cNvSpPr>
          <p:nvPr>
            <p:ph type="sldNum" sz="quarter" idx="12"/>
          </p:nvPr>
        </p:nvSpPr>
        <p:spPr/>
        <p:txBody>
          <a:bodyPr/>
          <a:lstStyle/>
          <a:p>
            <a:fld id="{EA2750F7-B280-4C81-8556-C1AA6BD49494}" type="slidenum">
              <a:rPr lang="en-US" smtClean="0"/>
              <a:t>‹#›</a:t>
            </a:fld>
            <a:endParaRPr lang="en-US"/>
          </a:p>
        </p:txBody>
      </p:sp>
    </p:spTree>
    <p:extLst>
      <p:ext uri="{BB962C8B-B14F-4D97-AF65-F5344CB8AC3E}">
        <p14:creationId xmlns:p14="http://schemas.microsoft.com/office/powerpoint/2010/main" val="2271519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87F89-1944-4BCF-A0EF-BFCBC67283CA}" type="datetime1">
              <a:rPr lang="en-US" smtClean="0"/>
              <a:t>12/15/2023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979-8-3503-2445-7/23/31.002023IEEE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750F7-B280-4C81-8556-C1AA6BD49494}" type="slidenum">
              <a:rPr lang="en-US" smtClean="0"/>
              <a:t>‹#›</a:t>
            </a:fld>
            <a:endParaRPr lang="en-US"/>
          </a:p>
        </p:txBody>
      </p:sp>
    </p:spTree>
    <p:extLst>
      <p:ext uri="{BB962C8B-B14F-4D97-AF65-F5344CB8AC3E}">
        <p14:creationId xmlns:p14="http://schemas.microsoft.com/office/powerpoint/2010/main" val="2680721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65105" y="3773402"/>
            <a:ext cx="9061789" cy="1137190"/>
          </a:xfrm>
        </p:spPr>
        <p:txBody>
          <a:bodyPr>
            <a:noAutofit/>
          </a:bodyPr>
          <a:lstStyle/>
          <a:p>
            <a:r>
              <a:rPr lang="en-US" sz="3200" dirty="0"/>
              <a:t>Title: </a:t>
            </a:r>
            <a:r>
              <a:rPr lang="en-US" sz="3200" b="1" dirty="0"/>
              <a:t>“Analysis and Forecasting of Carbon Emission in</a:t>
            </a:r>
            <a:br>
              <a:rPr lang="en-US" sz="3200" b="1" dirty="0"/>
            </a:br>
            <a:r>
              <a:rPr lang="en-US" sz="3200" b="1" dirty="0"/>
              <a:t>SAARC Countries using Attention-based LSTM”</a:t>
            </a:r>
            <a:br>
              <a:rPr lang="en-US" sz="3200" b="1" dirty="0"/>
            </a:br>
            <a:r>
              <a:rPr lang="en-US" sz="3200" b="1" dirty="0"/>
              <a:t>(paper ID: S22202)</a:t>
            </a:r>
            <a:br>
              <a:rPr lang="en-US" sz="3200" dirty="0"/>
            </a:br>
            <a:endParaRPr lang="en-US" sz="3200" dirty="0"/>
          </a:p>
        </p:txBody>
      </p:sp>
      <p:sp>
        <p:nvSpPr>
          <p:cNvPr id="5" name="Subtitle 4"/>
          <p:cNvSpPr>
            <a:spLocks noGrp="1"/>
          </p:cNvSpPr>
          <p:nvPr>
            <p:ph type="subTitle" idx="1"/>
          </p:nvPr>
        </p:nvSpPr>
        <p:spPr>
          <a:xfrm>
            <a:off x="2201159" y="4700588"/>
            <a:ext cx="3217682" cy="1655762"/>
          </a:xfrm>
        </p:spPr>
        <p:txBody>
          <a:bodyPr>
            <a:normAutofit lnSpcReduction="10000"/>
          </a:bodyPr>
          <a:lstStyle/>
          <a:p>
            <a:r>
              <a:rPr lang="en-US" b="1" dirty="0"/>
              <a:t>Presenter:</a:t>
            </a:r>
          </a:p>
          <a:p>
            <a:r>
              <a:rPr lang="en-US" dirty="0"/>
              <a:t>Anil Verma, PhD Scholar</a:t>
            </a:r>
          </a:p>
          <a:p>
            <a:r>
              <a:rPr lang="en-US" dirty="0"/>
              <a:t>Indian Institute of Engineering, Patna</a:t>
            </a:r>
          </a:p>
        </p:txBody>
      </p:sp>
      <p:pic>
        <p:nvPicPr>
          <p:cNvPr id="1026" name="Picture 2" descr="https://bigdataieee.org/BigData2023/images/IEEEBigData2023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374" y="0"/>
            <a:ext cx="5683447" cy="175086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dirty="0"/>
              <a:t>979-8-3503-2445-7/23/31.002023IEEE</a:t>
            </a:r>
          </a:p>
        </p:txBody>
      </p:sp>
      <p:sp>
        <p:nvSpPr>
          <p:cNvPr id="9" name="Slide Number Placeholder 8"/>
          <p:cNvSpPr>
            <a:spLocks noGrp="1"/>
          </p:cNvSpPr>
          <p:nvPr>
            <p:ph type="sldNum" sz="quarter" idx="12"/>
          </p:nvPr>
        </p:nvSpPr>
        <p:spPr/>
        <p:txBody>
          <a:bodyPr/>
          <a:lstStyle/>
          <a:p>
            <a:fld id="{EA2750F7-B280-4C81-8556-C1AA6BD49494}" type="slidenum">
              <a:rPr lang="en-US" smtClean="0"/>
              <a:t>1</a:t>
            </a:fld>
            <a:endParaRPr lang="en-US"/>
          </a:p>
        </p:txBody>
      </p:sp>
      <p:sp>
        <p:nvSpPr>
          <p:cNvPr id="2" name="TextBox 1"/>
          <p:cNvSpPr txBox="1"/>
          <p:nvPr/>
        </p:nvSpPr>
        <p:spPr>
          <a:xfrm>
            <a:off x="1701574" y="1982168"/>
            <a:ext cx="8511048" cy="954107"/>
          </a:xfrm>
          <a:prstGeom prst="rect">
            <a:avLst/>
          </a:prstGeom>
          <a:noFill/>
        </p:spPr>
        <p:txBody>
          <a:bodyPr wrap="none" rtlCol="0">
            <a:spAutoFit/>
          </a:bodyPr>
          <a:lstStyle/>
          <a:p>
            <a:pPr algn="ctr"/>
            <a:r>
              <a:rPr lang="en-US" sz="2800" dirty="0">
                <a:solidFill>
                  <a:srgbClr val="FF0000"/>
                </a:solidFill>
              </a:rPr>
              <a:t>An International Workshop on Big Data Analytics </a:t>
            </a:r>
          </a:p>
          <a:p>
            <a:pPr algn="ctr"/>
            <a:r>
              <a:rPr lang="en-US" sz="2800" dirty="0">
                <a:solidFill>
                  <a:srgbClr val="FF0000"/>
                </a:solidFill>
              </a:rPr>
              <a:t>for Climate Change in conjunction with IEEE </a:t>
            </a:r>
            <a:r>
              <a:rPr lang="en-US" sz="2800" dirty="0" err="1">
                <a:solidFill>
                  <a:srgbClr val="FF0000"/>
                </a:solidFill>
              </a:rPr>
              <a:t>BigData</a:t>
            </a:r>
            <a:r>
              <a:rPr lang="en-US" sz="2800" dirty="0">
                <a:solidFill>
                  <a:srgbClr val="FF0000"/>
                </a:solidFill>
              </a:rPr>
              <a:t> 2023</a:t>
            </a:r>
          </a:p>
        </p:txBody>
      </p:sp>
      <p:sp>
        <p:nvSpPr>
          <p:cNvPr id="6" name="TextBox 5"/>
          <p:cNvSpPr txBox="1"/>
          <p:nvPr/>
        </p:nvSpPr>
        <p:spPr>
          <a:xfrm>
            <a:off x="8416605" y="4602024"/>
            <a:ext cx="2339230" cy="1754326"/>
          </a:xfrm>
          <a:prstGeom prst="rect">
            <a:avLst/>
          </a:prstGeom>
          <a:noFill/>
        </p:spPr>
        <p:txBody>
          <a:bodyPr wrap="none" rtlCol="0">
            <a:spAutoFit/>
          </a:bodyPr>
          <a:lstStyle/>
          <a:p>
            <a:r>
              <a:rPr lang="en-US" dirty="0"/>
              <a:t>Authors: </a:t>
            </a:r>
          </a:p>
          <a:p>
            <a:pPr marL="342900" indent="-342900">
              <a:buAutoNum type="arabicPeriod"/>
            </a:pPr>
            <a:r>
              <a:rPr lang="en-US" dirty="0"/>
              <a:t>Anil Verma</a:t>
            </a:r>
          </a:p>
          <a:p>
            <a:pPr marL="342900" indent="-342900">
              <a:buAutoNum type="arabicPeriod"/>
            </a:pPr>
            <a:r>
              <a:rPr lang="en-US" dirty="0" err="1"/>
              <a:t>Harshit</a:t>
            </a:r>
            <a:r>
              <a:rPr lang="en-US" dirty="0"/>
              <a:t> </a:t>
            </a:r>
            <a:r>
              <a:rPr lang="en-US" dirty="0" err="1"/>
              <a:t>Dhankhar</a:t>
            </a:r>
            <a:endParaRPr lang="en-US" dirty="0"/>
          </a:p>
          <a:p>
            <a:pPr marL="342900" indent="-342900">
              <a:buAutoNum type="arabicPeriod"/>
            </a:pPr>
            <a:r>
              <a:rPr lang="en-US" dirty="0"/>
              <a:t>Prof Rajiv </a:t>
            </a:r>
            <a:r>
              <a:rPr lang="en-US" dirty="0" err="1"/>
              <a:t>Misra</a:t>
            </a:r>
            <a:endParaRPr lang="en-US" dirty="0"/>
          </a:p>
          <a:p>
            <a:pPr marL="342900" indent="-342900">
              <a:buAutoNum type="arabicPeriod"/>
            </a:pPr>
            <a:r>
              <a:rPr lang="en-US" dirty="0"/>
              <a:t>Prof T.N. Singh</a:t>
            </a:r>
          </a:p>
          <a:p>
            <a:pPr marL="342900" indent="-342900">
              <a:buAutoNum type="arabicPeriod"/>
            </a:pPr>
            <a:r>
              <a:rPr lang="en-US" dirty="0"/>
              <a:t>Om Prakash </a:t>
            </a:r>
            <a:r>
              <a:rPr lang="en-US" dirty="0" err="1"/>
              <a:t>Dhakal</a:t>
            </a:r>
            <a:endParaRPr lang="en-US" dirty="0"/>
          </a:p>
        </p:txBody>
      </p:sp>
    </p:spTree>
    <p:extLst>
      <p:ext uri="{BB962C8B-B14F-4D97-AF65-F5344CB8AC3E}">
        <p14:creationId xmlns:p14="http://schemas.microsoft.com/office/powerpoint/2010/main" val="137760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8758" y="1070032"/>
            <a:ext cx="3365123" cy="4351338"/>
          </a:xfrm>
        </p:spPr>
      </p:pic>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10</a:t>
            </a:fld>
            <a:endParaRPr lang="en-US"/>
          </a:p>
        </p:txBody>
      </p:sp>
      <p:sp>
        <p:nvSpPr>
          <p:cNvPr id="6" name="Title 1"/>
          <p:cNvSpPr>
            <a:spLocks noGrp="1"/>
          </p:cNvSpPr>
          <p:nvPr>
            <p:ph type="title"/>
          </p:nvPr>
        </p:nvSpPr>
        <p:spPr/>
        <p:txBody>
          <a:bodyPr/>
          <a:lstStyle/>
          <a:p>
            <a:r>
              <a:rPr lang="en-US" dirty="0"/>
              <a:t>Methodology </a:t>
            </a:r>
            <a:r>
              <a:rPr lang="en-US" sz="2800" dirty="0"/>
              <a:t>framework</a:t>
            </a:r>
            <a:endParaRPr lang="en-US" dirty="0"/>
          </a:p>
        </p:txBody>
      </p:sp>
      <p:pic>
        <p:nvPicPr>
          <p:cNvPr id="7" name="Picture 2" descr="https://bigdataieee.org/BigData2023/images/IEEEBigData2023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4041"/>
            <a:ext cx="1781666" cy="5488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278820" y="5421370"/>
            <a:ext cx="4583242" cy="369332"/>
          </a:xfrm>
          <a:prstGeom prst="rect">
            <a:avLst/>
          </a:prstGeom>
        </p:spPr>
        <p:txBody>
          <a:bodyPr wrap="none">
            <a:spAutoFit/>
          </a:bodyPr>
          <a:lstStyle/>
          <a:p>
            <a:r>
              <a:rPr lang="en-US" dirty="0"/>
              <a:t>Fig. 4. Framework for CO2 emission forecasting</a:t>
            </a:r>
          </a:p>
        </p:txBody>
      </p:sp>
      <p:sp>
        <p:nvSpPr>
          <p:cNvPr id="10" name="Rectangle 9"/>
          <p:cNvSpPr/>
          <p:nvPr/>
        </p:nvSpPr>
        <p:spPr>
          <a:xfrm>
            <a:off x="361164" y="1984126"/>
            <a:ext cx="3379944" cy="3785652"/>
          </a:xfrm>
          <a:prstGeom prst="rect">
            <a:avLst/>
          </a:prstGeom>
        </p:spPr>
        <p:txBody>
          <a:bodyPr wrap="square">
            <a:spAutoFit/>
          </a:bodyPr>
          <a:lstStyle/>
          <a:p>
            <a:r>
              <a:rPr lang="en-US" sz="2000" dirty="0"/>
              <a:t>Data Preparation:</a:t>
            </a:r>
          </a:p>
          <a:p>
            <a:pPr marL="285750" indent="-285750">
              <a:buFont typeface="Arial" panose="020B0604020202020204" pitchFamily="34" charset="0"/>
              <a:buChar char="•"/>
            </a:pPr>
            <a:r>
              <a:rPr lang="en-US" sz="2000" dirty="0"/>
              <a:t>  Handling missing values</a:t>
            </a:r>
          </a:p>
          <a:p>
            <a:pPr marL="285750" indent="-285750">
              <a:buFont typeface="Arial" panose="020B0604020202020204" pitchFamily="34" charset="0"/>
              <a:buChar char="•"/>
            </a:pPr>
            <a:r>
              <a:rPr lang="en-US" sz="2000" dirty="0"/>
              <a:t>  Selecting relevant features</a:t>
            </a:r>
          </a:p>
          <a:p>
            <a:pPr marL="285750" indent="-285750">
              <a:buFont typeface="Arial" panose="020B0604020202020204" pitchFamily="34" charset="0"/>
              <a:buChar char="•"/>
            </a:pPr>
            <a:r>
              <a:rPr lang="en-US" sz="2000" dirty="0"/>
              <a:t>  Normalizing data</a:t>
            </a:r>
          </a:p>
          <a:p>
            <a:pPr marL="285750" indent="-285750" algn="just">
              <a:buFont typeface="Arial" panose="020B0604020202020204" pitchFamily="34" charset="0"/>
              <a:buChar char="•"/>
            </a:pPr>
            <a:r>
              <a:rPr lang="en-US" sz="2000" dirty="0"/>
              <a:t>  Resampling techniques</a:t>
            </a:r>
          </a:p>
          <a:p>
            <a:endParaRPr lang="en-US" sz="2000" dirty="0"/>
          </a:p>
          <a:p>
            <a:r>
              <a:rPr lang="en-US" sz="2000" dirty="0"/>
              <a:t>Dataset Splitting:</a:t>
            </a:r>
          </a:p>
          <a:p>
            <a:pPr marL="285750" indent="-285750">
              <a:buFont typeface="Arial" panose="020B0604020202020204" pitchFamily="34" charset="0"/>
              <a:buChar char="•"/>
            </a:pPr>
            <a:r>
              <a:rPr lang="en-US" sz="2000" dirty="0"/>
              <a:t> Partitioning the dataset into an 80:20 split for training and testing purposes.</a:t>
            </a:r>
          </a:p>
          <a:p>
            <a:endParaRPr lang="en-US" sz="2000" dirty="0"/>
          </a:p>
        </p:txBody>
      </p:sp>
      <p:sp>
        <p:nvSpPr>
          <p:cNvPr id="12" name="TextBox 11"/>
          <p:cNvSpPr txBox="1"/>
          <p:nvPr/>
        </p:nvSpPr>
        <p:spPr>
          <a:xfrm>
            <a:off x="3864140" y="2907456"/>
            <a:ext cx="3621586" cy="2862322"/>
          </a:xfrm>
          <a:prstGeom prst="rect">
            <a:avLst/>
          </a:prstGeom>
          <a:noFill/>
        </p:spPr>
        <p:txBody>
          <a:bodyPr wrap="square" rtlCol="0">
            <a:spAutoFit/>
          </a:bodyPr>
          <a:lstStyle/>
          <a:p>
            <a:pPr algn="just"/>
            <a:r>
              <a:rPr lang="en-US" sz="2000" dirty="0"/>
              <a:t>Model Development:</a:t>
            </a:r>
          </a:p>
          <a:p>
            <a:pPr marL="342900" indent="-342900" algn="just">
              <a:buFont typeface="Arial" panose="020B0604020202020204" pitchFamily="34" charset="0"/>
              <a:buChar char="•"/>
            </a:pPr>
            <a:r>
              <a:rPr lang="en-US" sz="2000" dirty="0"/>
              <a:t>Utilizing LSTM and Attention-based LSTM architectures</a:t>
            </a:r>
          </a:p>
          <a:p>
            <a:pPr algn="just"/>
            <a:endParaRPr lang="en-US" sz="2000" dirty="0"/>
          </a:p>
          <a:p>
            <a:pPr algn="just"/>
            <a:r>
              <a:rPr lang="en-US" sz="2000" dirty="0"/>
              <a:t>Performance Evaluation:</a:t>
            </a:r>
          </a:p>
          <a:p>
            <a:pPr marL="342900" indent="-342900" algn="just">
              <a:buFont typeface="Arial" panose="020B0604020202020204" pitchFamily="34" charset="0"/>
              <a:buChar char="•"/>
            </a:pPr>
            <a:r>
              <a:rPr lang="en-US" sz="2000" dirty="0"/>
              <a:t> Meticulous assessment of model performance using various evaluation metrics.</a:t>
            </a:r>
          </a:p>
          <a:p>
            <a:pPr algn="just"/>
            <a:endParaRPr lang="en-US" sz="2000" dirty="0"/>
          </a:p>
        </p:txBody>
      </p:sp>
    </p:spTree>
    <p:extLst>
      <p:ext uri="{BB962C8B-B14F-4D97-AF65-F5344CB8AC3E}">
        <p14:creationId xmlns:p14="http://schemas.microsoft.com/office/powerpoint/2010/main" val="350532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r>
              <a:rPr lang="en-US" sz="2800" dirty="0"/>
              <a:t>proposed model</a:t>
            </a:r>
            <a:endParaRPr lang="en-US" dirty="0"/>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11</a:t>
            </a:fld>
            <a:endParaRPr lang="en-US"/>
          </a:p>
        </p:txBody>
      </p:sp>
      <p:pic>
        <p:nvPicPr>
          <p:cNvPr id="6" name="Picture 2" descr="https://bigdataieee.org/BigData2023/images/IEEEBigData2023logo.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90805"/>
            <a:ext cx="1783080" cy="5486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80072" y="2489350"/>
            <a:ext cx="4623736" cy="1938992"/>
          </a:xfrm>
          <a:prstGeom prst="rect">
            <a:avLst/>
          </a:prstGeom>
        </p:spPr>
        <p:txBody>
          <a:bodyPr wrap="square">
            <a:spAutoFit/>
          </a:bodyPr>
          <a:lstStyle/>
          <a:p>
            <a:pPr marL="285750" indent="-285750" algn="just">
              <a:buFont typeface="Arial" panose="020B0604020202020204" pitchFamily="34" charset="0"/>
              <a:buChar char="•"/>
            </a:pPr>
            <a:r>
              <a:rPr lang="en-US" sz="2000" dirty="0"/>
              <a:t>Proposed: An Attention Mechanism based Long Short-Term Memory model as a predictive tool capable of synthesizing and utilizing valuable information from multiple temporal contexts to inform decision-making </a:t>
            </a:r>
          </a:p>
        </p:txBody>
      </p:sp>
      <p:pic>
        <p:nvPicPr>
          <p:cNvPr id="8" name="Picture 7"/>
          <p:cNvPicPr>
            <a:picLocks noChangeAspect="1"/>
          </p:cNvPicPr>
          <p:nvPr/>
        </p:nvPicPr>
        <p:blipFill>
          <a:blip r:embed="rId3"/>
          <a:stretch>
            <a:fillRect/>
          </a:stretch>
        </p:blipFill>
        <p:spPr>
          <a:xfrm>
            <a:off x="5046523" y="1448114"/>
            <a:ext cx="6064562" cy="4654789"/>
          </a:xfrm>
          <a:prstGeom prst="rect">
            <a:avLst/>
          </a:prstGeom>
        </p:spPr>
      </p:pic>
    </p:spTree>
    <p:extLst>
      <p:ext uri="{BB962C8B-B14F-4D97-AF65-F5344CB8AC3E}">
        <p14:creationId xmlns:p14="http://schemas.microsoft.com/office/powerpoint/2010/main" val="38881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r>
              <a:rPr lang="en-US" sz="2800" dirty="0"/>
              <a:t>proposed model</a:t>
            </a:r>
            <a:endParaRPr lang="en-US" dirty="0"/>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12</a:t>
            </a:fld>
            <a:endParaRPr lang="en-US"/>
          </a:p>
        </p:txBody>
      </p:sp>
      <p:pic>
        <p:nvPicPr>
          <p:cNvPr id="6" name="Picture 2" descr="https://bigdataieee.org/BigData2023/images/IEEEBigData2023logo.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90805"/>
            <a:ext cx="1783080" cy="5486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7393004" y="744447"/>
            <a:ext cx="3738132" cy="2869163"/>
          </a:xfrm>
          <a:prstGeom prst="rect">
            <a:avLst/>
          </a:prstGeom>
        </p:spPr>
      </p:pic>
      <p:sp>
        <p:nvSpPr>
          <p:cNvPr id="3" name="Rectangle 2"/>
          <p:cNvSpPr/>
          <p:nvPr/>
        </p:nvSpPr>
        <p:spPr>
          <a:xfrm>
            <a:off x="121920" y="1543649"/>
            <a:ext cx="6096000" cy="4708981"/>
          </a:xfrm>
          <a:prstGeom prst="rect">
            <a:avLst/>
          </a:prstGeom>
        </p:spPr>
        <p:txBody>
          <a:bodyPr>
            <a:spAutoFit/>
          </a:bodyPr>
          <a:lstStyle/>
          <a:p>
            <a:pPr marL="342900" indent="-342900" algn="just">
              <a:buFont typeface="Arial" panose="020B0604020202020204" pitchFamily="34" charset="0"/>
              <a:buChar char="•"/>
            </a:pPr>
            <a:r>
              <a:rPr lang="en-US" sz="2000" dirty="0"/>
              <a:t>In the initial step, we establish a mapping from </a:t>
            </a:r>
            <a:r>
              <a:rPr lang="en-US" sz="2000" dirty="0" err="1"/>
              <a:t>xt</a:t>
            </a:r>
            <a:r>
              <a:rPr lang="en-US" sz="2000" dirty="0"/>
              <a:t> to </a:t>
            </a:r>
            <a:r>
              <a:rPr lang="en-US" sz="2000" dirty="0" err="1"/>
              <a:t>ft</a:t>
            </a:r>
            <a:r>
              <a:rPr lang="en-US" sz="2000" dirty="0"/>
              <a:t> as:  </a:t>
            </a:r>
            <a:r>
              <a:rPr lang="en-US" sz="2000" dirty="0" err="1"/>
              <a:t>ht</a:t>
            </a:r>
            <a:r>
              <a:rPr lang="en-US" sz="2000" dirty="0"/>
              <a:t> = f1(ft−1, </a:t>
            </a:r>
            <a:r>
              <a:rPr lang="en-US" sz="2000" dirty="0" err="1"/>
              <a:t>xt</a:t>
            </a:r>
            <a:r>
              <a:rPr lang="en-US" sz="2000" dirty="0"/>
              <a:t>) Here, </a:t>
            </a:r>
            <a:r>
              <a:rPr lang="en-US" sz="2000" dirty="0" err="1"/>
              <a:t>ft</a:t>
            </a:r>
            <a:r>
              <a:rPr lang="en-US" sz="2000" dirty="0"/>
              <a:t> represents a non-linear activation function, and </a:t>
            </a:r>
            <a:r>
              <a:rPr lang="en-US" sz="2000" dirty="0" err="1"/>
              <a:t>ht</a:t>
            </a:r>
            <a:r>
              <a:rPr lang="en-US" sz="2000" dirty="0"/>
              <a:t> ∈ </a:t>
            </a:r>
            <a:r>
              <a:rPr lang="en-US" sz="2000" dirty="0" err="1"/>
              <a:t>Rs</a:t>
            </a:r>
            <a:r>
              <a:rPr lang="en-US" sz="2000" dirty="0"/>
              <a:t> denotes the hidden state at time t, where ’s’ signifies the size of the hidden state. </a:t>
            </a:r>
          </a:p>
          <a:p>
            <a:pPr marL="342900" indent="-342900" algn="just">
              <a:buFont typeface="Arial" panose="020B0604020202020204" pitchFamily="34" charset="0"/>
              <a:buChar char="•"/>
            </a:pPr>
            <a:r>
              <a:rPr lang="en-US" sz="2000" dirty="0"/>
              <a:t>In this context, we employ LSTM as the function f1 to mitigate the long-term dependence issue often encountered in time series prediction.</a:t>
            </a:r>
          </a:p>
          <a:p>
            <a:pPr marL="342900" indent="-342900" algn="just">
              <a:buFont typeface="Arial" panose="020B0604020202020204" pitchFamily="34" charset="0"/>
              <a:buChar char="•"/>
            </a:pPr>
            <a:r>
              <a:rPr lang="en-US" sz="2000" dirty="0"/>
              <a:t>Subsequently, we construct an attention mechanism utilizing a deterministic attention model. For a given feature sequence </a:t>
            </a:r>
            <a:r>
              <a:rPr lang="en-US" sz="2000" dirty="0" err="1"/>
              <a:t>xk</a:t>
            </a:r>
            <a:r>
              <a:rPr lang="en-US" sz="2000" dirty="0"/>
              <a:t> = (xk1, xk2, . . . , </a:t>
            </a:r>
            <a:r>
              <a:rPr lang="en-US" sz="2000" dirty="0" err="1"/>
              <a:t>xkm</a:t>
            </a:r>
            <a:r>
              <a:rPr lang="en-US" sz="2000" dirty="0"/>
              <a:t>)</a:t>
            </a:r>
            <a:r>
              <a:rPr lang="en-US" sz="2000" baseline="30000" dirty="0"/>
              <a:t>T</a:t>
            </a:r>
            <a:r>
              <a:rPr lang="en-US" sz="2000" dirty="0"/>
              <a:t> ∈ R</a:t>
            </a:r>
            <a:r>
              <a:rPr lang="en-US" sz="2000" baseline="30000" dirty="0"/>
              <a:t>m</a:t>
            </a:r>
            <a:r>
              <a:rPr lang="en-US" sz="2000" dirty="0"/>
              <a:t>, </a:t>
            </a:r>
          </a:p>
          <a:p>
            <a:pPr marL="342900" indent="-342900" algn="just">
              <a:buFont typeface="Arial" panose="020B0604020202020204" pitchFamily="34" charset="0"/>
              <a:buChar char="•"/>
            </a:pPr>
            <a:r>
              <a:rPr lang="en-US" sz="2000" dirty="0"/>
              <a:t>We define the input feature sequence using equation 7, while the attention weight is established in equation 8 by referencing the preceding hidden state ht−1 and cell state Ct−1 within the LSTM unit.</a:t>
            </a:r>
          </a:p>
        </p:txBody>
      </p:sp>
      <p:pic>
        <p:nvPicPr>
          <p:cNvPr id="9" name="Picture 8"/>
          <p:cNvPicPr>
            <a:picLocks noChangeAspect="1"/>
          </p:cNvPicPr>
          <p:nvPr/>
        </p:nvPicPr>
        <p:blipFill>
          <a:blip r:embed="rId4"/>
          <a:stretch>
            <a:fillRect/>
          </a:stretch>
        </p:blipFill>
        <p:spPr>
          <a:xfrm>
            <a:off x="6903272" y="3756112"/>
            <a:ext cx="4717596" cy="1228867"/>
          </a:xfrm>
          <a:prstGeom prst="rect">
            <a:avLst/>
          </a:prstGeom>
        </p:spPr>
      </p:pic>
      <p:sp>
        <p:nvSpPr>
          <p:cNvPr id="10" name="Rectangle 9"/>
          <p:cNvSpPr/>
          <p:nvPr/>
        </p:nvSpPr>
        <p:spPr>
          <a:xfrm>
            <a:off x="7061734" y="4984979"/>
            <a:ext cx="4944144" cy="1200329"/>
          </a:xfrm>
          <a:prstGeom prst="rect">
            <a:avLst/>
          </a:prstGeom>
        </p:spPr>
        <p:txBody>
          <a:bodyPr wrap="square">
            <a:spAutoFit/>
          </a:bodyPr>
          <a:lstStyle/>
          <a:p>
            <a:r>
              <a:rPr lang="en-US" dirty="0"/>
              <a:t>The vector v and the matrices W1 and W2 are adjustable parameters within the model. The vector αk consists of ’m’ elements, where each ’</a:t>
            </a:r>
            <a:r>
              <a:rPr lang="en-US" dirty="0" err="1"/>
              <a:t>i</a:t>
            </a:r>
            <a:r>
              <a:rPr lang="en-US" dirty="0"/>
              <a:t>’-</a:t>
            </a:r>
            <a:r>
              <a:rPr lang="en-US" dirty="0" err="1"/>
              <a:t>th</a:t>
            </a:r>
            <a:r>
              <a:rPr lang="en-US" dirty="0"/>
              <a:t> element quantifies the significance </a:t>
            </a:r>
          </a:p>
        </p:txBody>
      </p:sp>
    </p:spTree>
    <p:extLst>
      <p:ext uri="{BB962C8B-B14F-4D97-AF65-F5344CB8AC3E}">
        <p14:creationId xmlns:p14="http://schemas.microsoft.com/office/powerpoint/2010/main" val="3959329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r>
              <a:rPr lang="en-US" sz="2800" dirty="0"/>
              <a:t>proposed model</a:t>
            </a:r>
            <a:endParaRPr lang="en-US" dirty="0"/>
          </a:p>
        </p:txBody>
      </p:sp>
      <p:sp>
        <p:nvSpPr>
          <p:cNvPr id="4" name="Footer Placeholder 3"/>
          <p:cNvSpPr>
            <a:spLocks noGrp="1"/>
          </p:cNvSpPr>
          <p:nvPr>
            <p:ph type="ftr" sz="quarter" idx="11"/>
          </p:nvPr>
        </p:nvSpPr>
        <p:spPr/>
        <p:txBody>
          <a:bodyPr/>
          <a:lstStyle/>
          <a:p>
            <a:r>
              <a:rPr lang="en-US" dirty="0"/>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13</a:t>
            </a:fld>
            <a:endParaRPr lang="en-US"/>
          </a:p>
        </p:txBody>
      </p:sp>
      <p:pic>
        <p:nvPicPr>
          <p:cNvPr id="6" name="Picture 2" descr="https://bigdataieee.org/BigData2023/images/IEEEBigData2023logo.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90805"/>
            <a:ext cx="1783080" cy="5486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8307404" y="693647"/>
            <a:ext cx="2598019" cy="1994082"/>
          </a:xfrm>
          <a:prstGeom prst="rect">
            <a:avLst/>
          </a:prstGeom>
        </p:spPr>
      </p:pic>
      <p:pic>
        <p:nvPicPr>
          <p:cNvPr id="9" name="Picture 8"/>
          <p:cNvPicPr>
            <a:picLocks noChangeAspect="1"/>
          </p:cNvPicPr>
          <p:nvPr/>
        </p:nvPicPr>
        <p:blipFill>
          <a:blip r:embed="rId4"/>
          <a:stretch>
            <a:fillRect/>
          </a:stretch>
        </p:blipFill>
        <p:spPr>
          <a:xfrm>
            <a:off x="891540" y="1743408"/>
            <a:ext cx="2698683" cy="702969"/>
          </a:xfrm>
          <a:prstGeom prst="rect">
            <a:avLst/>
          </a:prstGeom>
        </p:spPr>
      </p:pic>
      <p:sp>
        <p:nvSpPr>
          <p:cNvPr id="10" name="Rectangle 9"/>
          <p:cNvSpPr/>
          <p:nvPr/>
        </p:nvSpPr>
        <p:spPr>
          <a:xfrm>
            <a:off x="681395" y="2647266"/>
            <a:ext cx="10329906" cy="2554545"/>
          </a:xfrm>
          <a:prstGeom prst="rect">
            <a:avLst/>
          </a:prstGeom>
        </p:spPr>
        <p:txBody>
          <a:bodyPr wrap="square">
            <a:spAutoFit/>
          </a:bodyPr>
          <a:lstStyle/>
          <a:p>
            <a:pPr marL="342900" indent="-342900">
              <a:buFont typeface="Arial" panose="020B0604020202020204" pitchFamily="34" charset="0"/>
              <a:buChar char="•"/>
            </a:pPr>
            <a:r>
              <a:rPr lang="en-US" sz="2000" dirty="0"/>
              <a:t>The vector v and the matrices W1 and W2 are adjustable parameters within the model. </a:t>
            </a:r>
          </a:p>
          <a:p>
            <a:pPr marL="342900" indent="-342900">
              <a:buFont typeface="Arial" panose="020B0604020202020204" pitchFamily="34" charset="0"/>
              <a:buChar char="•"/>
            </a:pPr>
            <a:r>
              <a:rPr lang="en-US" sz="2000" dirty="0"/>
              <a:t>The vector αk consists of ’m’ elements, where each ’</a:t>
            </a:r>
            <a:r>
              <a:rPr lang="en-US" sz="2000" dirty="0" err="1"/>
              <a:t>i</a:t>
            </a:r>
            <a:r>
              <a:rPr lang="en-US" sz="2000" dirty="0"/>
              <a:t>’-</a:t>
            </a:r>
            <a:r>
              <a:rPr lang="en-US" sz="2000" dirty="0" err="1"/>
              <a:t>th</a:t>
            </a:r>
            <a:r>
              <a:rPr lang="en-US" sz="2000" dirty="0"/>
              <a:t> element quantifies the significance of the ’k’-</a:t>
            </a:r>
            <a:r>
              <a:rPr lang="en-US" sz="2000" dirty="0" err="1"/>
              <a:t>th</a:t>
            </a:r>
            <a:r>
              <a:rPr lang="en-US" sz="2000" dirty="0"/>
              <a:t> input feature sequence at time ’t’.</a:t>
            </a:r>
          </a:p>
          <a:p>
            <a:pPr marL="342900" indent="-342900">
              <a:buFont typeface="Arial" panose="020B0604020202020204" pitchFamily="34" charset="0"/>
              <a:buChar char="•"/>
            </a:pPr>
            <a:r>
              <a:rPr lang="en-US" sz="2000" dirty="0"/>
              <a:t>These values are normalized using softmax . </a:t>
            </a:r>
          </a:p>
          <a:p>
            <a:pPr marL="342900" indent="-342900">
              <a:buFont typeface="Arial" panose="020B0604020202020204" pitchFamily="34" charset="0"/>
              <a:buChar char="•"/>
            </a:pPr>
            <a:r>
              <a:rPr lang="en-US" sz="2000" dirty="0"/>
              <a:t>Additionally, βk serves as an attention weight, encapsulating a score that determines the degree of attention directed towards the ’k’-</a:t>
            </a:r>
            <a:r>
              <a:rPr lang="en-US" sz="2000" dirty="0" err="1"/>
              <a:t>th</a:t>
            </a:r>
            <a:r>
              <a:rPr lang="en-US" sz="2000" dirty="0"/>
              <a:t> feature sequence. </a:t>
            </a:r>
          </a:p>
          <a:p>
            <a:pPr marL="342900" indent="-342900">
              <a:buFont typeface="Arial" panose="020B0604020202020204" pitchFamily="34" charset="0"/>
              <a:buChar char="•"/>
            </a:pPr>
            <a:r>
              <a:rPr lang="en-US" sz="2000" dirty="0"/>
              <a:t>Equation 9 provides the expression for the weighted input feature sequence </a:t>
            </a:r>
            <a:r>
              <a:rPr lang="en-US" sz="2000" dirty="0" err="1"/>
              <a:t>zt</a:t>
            </a:r>
            <a:r>
              <a:rPr lang="en-US" sz="2000" dirty="0"/>
              <a:t>, at time ’t,’ which represents the output of the attention model.</a:t>
            </a:r>
          </a:p>
        </p:txBody>
      </p:sp>
      <p:pic>
        <p:nvPicPr>
          <p:cNvPr id="7" name="Picture 6"/>
          <p:cNvPicPr>
            <a:picLocks noChangeAspect="1"/>
          </p:cNvPicPr>
          <p:nvPr/>
        </p:nvPicPr>
        <p:blipFill>
          <a:blip r:embed="rId5"/>
          <a:stretch>
            <a:fillRect/>
          </a:stretch>
        </p:blipFill>
        <p:spPr>
          <a:xfrm>
            <a:off x="2743138" y="5306216"/>
            <a:ext cx="4947447" cy="556588"/>
          </a:xfrm>
          <a:prstGeom prst="rect">
            <a:avLst/>
          </a:prstGeom>
        </p:spPr>
      </p:pic>
      <p:sp>
        <p:nvSpPr>
          <p:cNvPr id="11" name="Rectangle 10"/>
          <p:cNvSpPr/>
          <p:nvPr/>
        </p:nvSpPr>
        <p:spPr>
          <a:xfrm>
            <a:off x="542222" y="5670699"/>
            <a:ext cx="10363201" cy="707886"/>
          </a:xfrm>
          <a:prstGeom prst="rect">
            <a:avLst/>
          </a:prstGeom>
        </p:spPr>
        <p:txBody>
          <a:bodyPr wrap="square">
            <a:spAutoFit/>
          </a:bodyPr>
          <a:lstStyle/>
          <a:p>
            <a:pPr marL="342900" indent="-342900">
              <a:buFont typeface="Arial" panose="020B0604020202020204" pitchFamily="34" charset="0"/>
              <a:buChar char="•"/>
            </a:pPr>
            <a:r>
              <a:rPr lang="en-US" sz="2000" dirty="0"/>
              <a:t>Hence </a:t>
            </a:r>
            <a:r>
              <a:rPr lang="en-US" sz="2000" dirty="0" err="1"/>
              <a:t>xt</a:t>
            </a:r>
            <a:r>
              <a:rPr lang="en-US" sz="2000" dirty="0"/>
              <a:t> is replaced by the newly computed </a:t>
            </a:r>
            <a:r>
              <a:rPr lang="en-US" sz="2000" dirty="0" err="1"/>
              <a:t>zt</a:t>
            </a:r>
            <a:r>
              <a:rPr lang="en-US" sz="2000" dirty="0"/>
              <a:t> to update the attention model and finally raw time series is converted into attention-based time series.</a:t>
            </a:r>
          </a:p>
        </p:txBody>
      </p:sp>
    </p:spTree>
    <p:extLst>
      <p:ext uri="{BB962C8B-B14F-4D97-AF65-F5344CB8AC3E}">
        <p14:creationId xmlns:p14="http://schemas.microsoft.com/office/powerpoint/2010/main" val="559091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Architecture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Experimental Environment:</a:t>
            </a:r>
          </a:p>
          <a:p>
            <a:r>
              <a:rPr lang="en-US" dirty="0" err="1"/>
              <a:t>Jupyter</a:t>
            </a:r>
            <a:r>
              <a:rPr lang="en-US" dirty="0"/>
              <a:t> Notebook with Python 3.7.13</a:t>
            </a:r>
          </a:p>
          <a:p>
            <a:r>
              <a:rPr lang="en-US" dirty="0"/>
              <a:t>Open-source libraries: Pandas 2.1.1, </a:t>
            </a:r>
            <a:r>
              <a:rPr lang="en-US" dirty="0" err="1"/>
              <a:t>Numpy</a:t>
            </a:r>
            <a:r>
              <a:rPr lang="en-US" dirty="0"/>
              <a:t> 1.19.3, </a:t>
            </a:r>
            <a:r>
              <a:rPr lang="en-US" dirty="0" err="1"/>
              <a:t>Keras</a:t>
            </a:r>
            <a:r>
              <a:rPr lang="en-US" dirty="0"/>
              <a:t>, and </a:t>
            </a:r>
            <a:r>
              <a:rPr lang="en-US" dirty="0" err="1"/>
              <a:t>Tensorflow</a:t>
            </a:r>
            <a:r>
              <a:rPr lang="en-US" dirty="0"/>
              <a:t> 2.0+</a:t>
            </a:r>
          </a:p>
          <a:p>
            <a:pPr marL="0" indent="0">
              <a:buNone/>
            </a:pPr>
            <a:r>
              <a:rPr lang="en-US" dirty="0"/>
              <a:t>Hardware Setup: </a:t>
            </a:r>
          </a:p>
          <a:p>
            <a:r>
              <a:rPr lang="en-US" dirty="0"/>
              <a:t>Ryzen 7 5800-H processor</a:t>
            </a:r>
          </a:p>
          <a:p>
            <a:r>
              <a:rPr lang="en-US" dirty="0"/>
              <a:t>16 GB RAM</a:t>
            </a:r>
          </a:p>
          <a:p>
            <a:r>
              <a:rPr lang="en-US" dirty="0"/>
              <a:t>64-bit Windows 11 Operating system</a:t>
            </a:r>
          </a:p>
          <a:p>
            <a:pPr marL="0" indent="0">
              <a:buNone/>
            </a:pPr>
            <a:r>
              <a:rPr lang="en-US" dirty="0"/>
              <a:t>Experimental Models:</a:t>
            </a:r>
          </a:p>
          <a:p>
            <a:r>
              <a:rPr lang="en-US" dirty="0"/>
              <a:t>Time series forecasting of CO2 emissions dataset</a:t>
            </a:r>
          </a:p>
          <a:p>
            <a:r>
              <a:rPr lang="en-US" dirty="0"/>
              <a:t>Two deep learning models were used: LSTM and LSTM with Attention (A-LSTM)</a:t>
            </a:r>
          </a:p>
          <a:p>
            <a:pPr marL="0" indent="0">
              <a:buNone/>
            </a:pPr>
            <a:r>
              <a:rPr lang="en-US" dirty="0"/>
              <a:t>Optimization:</a:t>
            </a:r>
          </a:p>
          <a:p>
            <a:r>
              <a:rPr lang="en-US" dirty="0"/>
              <a:t>Optimum results are considered from each model's ten unique runs.</a:t>
            </a:r>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14</a:t>
            </a:fld>
            <a:endParaRPr lang="en-US"/>
          </a:p>
        </p:txBody>
      </p:sp>
      <p:pic>
        <p:nvPicPr>
          <p:cNvPr id="6" name="Picture 2" descr="https://bigdataieee.org/BigData2023/images/IEEEBigData2023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0805"/>
            <a:ext cx="1783080"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51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Architecture</a:t>
            </a:r>
          </a:p>
        </p:txBody>
      </p:sp>
      <p:sp>
        <p:nvSpPr>
          <p:cNvPr id="3" name="Content Placeholder 2"/>
          <p:cNvSpPr>
            <a:spLocks noGrp="1"/>
          </p:cNvSpPr>
          <p:nvPr>
            <p:ph idx="1"/>
          </p:nvPr>
        </p:nvSpPr>
        <p:spPr/>
        <p:txBody>
          <a:bodyPr>
            <a:normAutofit fontScale="85000" lnSpcReduction="20000"/>
          </a:bodyPr>
          <a:lstStyle/>
          <a:p>
            <a:pPr algn="just"/>
            <a:r>
              <a:rPr lang="en-US" b="1" dirty="0"/>
              <a:t>LSTM Model Architecture:</a:t>
            </a:r>
            <a:endParaRPr lang="en-US" dirty="0"/>
          </a:p>
          <a:p>
            <a:pPr lvl="1" algn="just"/>
            <a:r>
              <a:rPr lang="en-US" dirty="0"/>
              <a:t>Relies on LSTM units for sequence modeling.</a:t>
            </a:r>
          </a:p>
          <a:p>
            <a:pPr lvl="1" algn="just"/>
            <a:r>
              <a:rPr lang="en-US" dirty="0"/>
              <a:t>Two fully connected layers with 64 neurons each, followed by a dense layer.</a:t>
            </a:r>
          </a:p>
          <a:p>
            <a:pPr algn="just"/>
            <a:r>
              <a:rPr lang="en-US" b="1" dirty="0"/>
              <a:t>Activation Function:</a:t>
            </a:r>
            <a:endParaRPr lang="en-US" dirty="0"/>
          </a:p>
          <a:p>
            <a:pPr lvl="1" algn="just"/>
            <a:r>
              <a:rPr lang="en-US" dirty="0" err="1"/>
              <a:t>ReLU</a:t>
            </a:r>
            <a:r>
              <a:rPr lang="en-US" dirty="0"/>
              <a:t> activation function is applied to each layer.</a:t>
            </a:r>
          </a:p>
          <a:p>
            <a:pPr algn="just"/>
            <a:r>
              <a:rPr lang="en-US" b="1" dirty="0"/>
              <a:t>Optimization:</a:t>
            </a:r>
            <a:endParaRPr lang="en-US" dirty="0"/>
          </a:p>
          <a:p>
            <a:pPr lvl="1" algn="just"/>
            <a:r>
              <a:rPr lang="en-US" dirty="0"/>
              <a:t>ADAM optimizer with a learning rate of 1e-4 and a decay of 1e6.</a:t>
            </a:r>
          </a:p>
          <a:p>
            <a:pPr algn="just"/>
            <a:r>
              <a:rPr lang="en-US" b="1" dirty="0"/>
              <a:t>Training Parameters:</a:t>
            </a:r>
            <a:endParaRPr lang="en-US" dirty="0"/>
          </a:p>
          <a:p>
            <a:pPr lvl="1" algn="just"/>
            <a:r>
              <a:rPr lang="en-US" dirty="0"/>
              <a:t>Mean Absolute Error (MAE) loss metric is used for training.</a:t>
            </a:r>
          </a:p>
          <a:p>
            <a:pPr lvl="1" algn="just"/>
            <a:r>
              <a:rPr lang="en-US" dirty="0"/>
              <a:t>20% validation split during training.</a:t>
            </a:r>
          </a:p>
          <a:p>
            <a:pPr lvl="1" algn="just"/>
            <a:r>
              <a:rPr lang="en-US" dirty="0"/>
              <a:t>Dropout rate of 0.1 is applied after the second fully connected layer to combat overfitting.</a:t>
            </a:r>
          </a:p>
          <a:p>
            <a:pPr algn="just"/>
            <a:r>
              <a:rPr lang="en-US" b="1" dirty="0"/>
              <a:t>Batch Size:</a:t>
            </a:r>
            <a:endParaRPr lang="en-US" dirty="0"/>
          </a:p>
          <a:p>
            <a:pPr lvl="1" algn="just"/>
            <a:r>
              <a:rPr lang="en-US" dirty="0"/>
              <a:t>Optimal batch size of 32 for performance and robustness.</a:t>
            </a:r>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15</a:t>
            </a:fld>
            <a:endParaRPr lang="en-US"/>
          </a:p>
        </p:txBody>
      </p:sp>
      <p:pic>
        <p:nvPicPr>
          <p:cNvPr id="6" name="Picture 2" descr="https://bigdataieee.org/BigData2023/images/IEEEBigData2023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0805"/>
            <a:ext cx="1783080"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57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Architecture</a:t>
            </a:r>
          </a:p>
        </p:txBody>
      </p:sp>
      <p:sp>
        <p:nvSpPr>
          <p:cNvPr id="3" name="Content Placeholder 2"/>
          <p:cNvSpPr>
            <a:spLocks noGrp="1"/>
          </p:cNvSpPr>
          <p:nvPr>
            <p:ph idx="1"/>
          </p:nvPr>
        </p:nvSpPr>
        <p:spPr/>
        <p:txBody>
          <a:bodyPr>
            <a:normAutofit fontScale="77500" lnSpcReduction="20000"/>
          </a:bodyPr>
          <a:lstStyle/>
          <a:p>
            <a:pPr algn="just"/>
            <a:r>
              <a:rPr lang="en-US" b="1" dirty="0"/>
              <a:t>A-LSTM Model:</a:t>
            </a:r>
            <a:endParaRPr lang="en-US" dirty="0"/>
          </a:p>
          <a:p>
            <a:pPr lvl="1" algn="just"/>
            <a:r>
              <a:rPr lang="en-US" dirty="0"/>
              <a:t>Introduces a 64-unit attention layer between the LSTM and dense layers.</a:t>
            </a:r>
          </a:p>
          <a:p>
            <a:pPr lvl="1" algn="just"/>
            <a:r>
              <a:rPr lang="en-US" dirty="0"/>
              <a:t>Architecture: 64-neuron LSTM layer → Attention layer → Dense layer.</a:t>
            </a:r>
          </a:p>
          <a:p>
            <a:pPr algn="just"/>
            <a:r>
              <a:rPr lang="en-US" b="1" dirty="0"/>
              <a:t>Model Parameters:</a:t>
            </a:r>
            <a:endParaRPr lang="en-US" dirty="0"/>
          </a:p>
          <a:p>
            <a:pPr lvl="1" algn="just"/>
            <a:r>
              <a:rPr lang="en-US" dirty="0"/>
              <a:t>Learning rate, loss metric, optimizer, decay rate, and batch size are consistent with LSTM for a comparative study.</a:t>
            </a:r>
          </a:p>
          <a:p>
            <a:pPr algn="just"/>
            <a:r>
              <a:rPr lang="en-US" b="1" dirty="0"/>
              <a:t>Parameter Calibration:</a:t>
            </a:r>
            <a:endParaRPr lang="en-US" dirty="0"/>
          </a:p>
          <a:p>
            <a:pPr lvl="1" algn="just"/>
            <a:r>
              <a:rPr lang="en-US" dirty="0"/>
              <a:t>Due to its intricate structure, special attention is given to calibrating parameters for the LSTM forecasting model.</a:t>
            </a:r>
          </a:p>
          <a:p>
            <a:pPr lvl="1" algn="just"/>
            <a:r>
              <a:rPr lang="en-US" dirty="0"/>
              <a:t>Manual adjustment of </a:t>
            </a:r>
            <a:r>
              <a:rPr lang="en-US" dirty="0" err="1"/>
              <a:t>hyperparameters</a:t>
            </a:r>
            <a:r>
              <a:rPr lang="en-US" dirty="0"/>
              <a:t> through trial and error to optimize hidden layers and neurons for both models.</a:t>
            </a:r>
          </a:p>
          <a:p>
            <a:pPr algn="just"/>
            <a:r>
              <a:rPr lang="en-US" b="1" dirty="0"/>
              <a:t>Optimal Learning Rate:</a:t>
            </a:r>
            <a:endParaRPr lang="en-US" dirty="0"/>
          </a:p>
          <a:p>
            <a:pPr lvl="1" algn="just"/>
            <a:r>
              <a:rPr lang="en-US" dirty="0"/>
              <a:t>A learning rate of 0.0001 consistently yields higher accuracy across all models.</a:t>
            </a:r>
          </a:p>
          <a:p>
            <a:pPr algn="just"/>
            <a:r>
              <a:rPr lang="en-US" b="1" dirty="0"/>
              <a:t>Preventing Overfitting:</a:t>
            </a:r>
            <a:endParaRPr lang="en-US" dirty="0"/>
          </a:p>
          <a:p>
            <a:pPr lvl="1" algn="just"/>
            <a:r>
              <a:rPr lang="en-US" dirty="0"/>
              <a:t>An early stopping strategy was implemented to prevent overfitting and enhance model efficiency.</a:t>
            </a:r>
          </a:p>
          <a:p>
            <a:pPr algn="just"/>
            <a:endParaRPr lang="en-US" dirty="0"/>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16</a:t>
            </a:fld>
            <a:endParaRPr lang="en-US"/>
          </a:p>
        </p:txBody>
      </p:sp>
      <p:pic>
        <p:nvPicPr>
          <p:cNvPr id="6" name="Picture 2" descr="https://bigdataieee.org/BigData2023/images/IEEEBigData2023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0805"/>
            <a:ext cx="1783080"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58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Analysis</a:t>
            </a:r>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17</a:t>
            </a:fld>
            <a:endParaRPr lang="en-US"/>
          </a:p>
        </p:txBody>
      </p:sp>
      <p:pic>
        <p:nvPicPr>
          <p:cNvPr id="6" name="Picture 2" descr="https://bigdataieee.org/BigData2023/images/IEEEBigData2023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0805"/>
            <a:ext cx="1783080" cy="5486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p:cNvSpPr>
            <a:spLocks noGrp="1" noChangeArrowheads="1"/>
          </p:cNvSpPr>
          <p:nvPr>
            <p:ph idx="1"/>
          </p:nvPr>
        </p:nvSpPr>
        <p:spPr bwMode="auto">
          <a:xfrm>
            <a:off x="530192" y="1330217"/>
            <a:ext cx="5148713" cy="269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rgbClr val="000000"/>
                </a:solidFill>
                <a:effectLst/>
                <a:latin typeface="Söhne"/>
              </a:rPr>
              <a:t>Experimental Results (Table II):</a:t>
            </a:r>
            <a:endParaRPr lang="en-US" altLang="en-US" sz="1800" dirty="0">
              <a:solidFill>
                <a:srgbClr val="000000"/>
              </a:solidFill>
              <a:latin typeface="Söhne"/>
            </a:endParaRPr>
          </a:p>
          <a:p>
            <a:pPr>
              <a:lnSpc>
                <a:spcPct val="100000"/>
              </a:lnSpc>
            </a:pPr>
            <a:r>
              <a:rPr kumimoji="0" lang="en-US" altLang="en-US" sz="1800" b="0" i="0" u="none" strike="noStrike" cap="none" normalizeH="0" baseline="0" dirty="0">
                <a:ln>
                  <a:noFill/>
                </a:ln>
                <a:solidFill>
                  <a:srgbClr val="000000"/>
                </a:solidFill>
                <a:effectLst/>
                <a:latin typeface="Söhne"/>
              </a:rPr>
              <a:t>Outcomes from both LSTM and A-LSTM models are presented.</a:t>
            </a:r>
          </a:p>
          <a:p>
            <a:pPr>
              <a:lnSpc>
                <a:spcPct val="100000"/>
              </a:lnSpc>
            </a:pPr>
            <a:r>
              <a:rPr kumimoji="0" lang="en-US" altLang="en-US" sz="1800" b="0" i="0" u="none" strike="noStrike" cap="none" normalizeH="0" baseline="0" dirty="0">
                <a:ln>
                  <a:noFill/>
                </a:ln>
                <a:solidFill>
                  <a:srgbClr val="000000"/>
                </a:solidFill>
                <a:effectLst/>
                <a:latin typeface="Söhne"/>
              </a:rPr>
              <a:t>Clear indication of substantial enhancements in the proposed A-LSTM model compared to the baseline LSTM.</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705623" y="4204387"/>
            <a:ext cx="4645966" cy="1225849"/>
          </a:xfrm>
          <a:prstGeom prst="rect">
            <a:avLst/>
          </a:prstGeom>
        </p:spPr>
      </p:pic>
      <p:sp>
        <p:nvSpPr>
          <p:cNvPr id="9" name="Rectangle 8"/>
          <p:cNvSpPr/>
          <p:nvPr/>
        </p:nvSpPr>
        <p:spPr>
          <a:xfrm>
            <a:off x="6096000" y="1799705"/>
            <a:ext cx="6096000" cy="1754326"/>
          </a:xfrm>
          <a:prstGeom prst="rect">
            <a:avLst/>
          </a:prstGeom>
        </p:spPr>
        <p:txBody>
          <a:bodyPr>
            <a:spAutoFit/>
          </a:bodyPr>
          <a:lstStyle/>
          <a:p>
            <a:r>
              <a:rPr lang="en-US" b="1" dirty="0">
                <a:latin typeface="Söhne"/>
              </a:rPr>
              <a:t>Comparison with Previous Study (Table III):</a:t>
            </a:r>
          </a:p>
          <a:p>
            <a:pPr marL="285750" indent="-285750">
              <a:buFont typeface="Arial" panose="020B0604020202020204" pitchFamily="34" charset="0"/>
              <a:buChar char="•"/>
            </a:pPr>
            <a:r>
              <a:rPr lang="en-US" dirty="0">
                <a:solidFill>
                  <a:srgbClr val="374151"/>
                </a:solidFill>
                <a:latin typeface="Söhne"/>
              </a:rPr>
              <a:t>A-LSTM compared with LSTM, GRU, and Bi-LSTM.</a:t>
            </a:r>
          </a:p>
          <a:p>
            <a:pPr marL="285750" indent="-285750">
              <a:buFont typeface="Arial" panose="020B0604020202020204" pitchFamily="34" charset="0"/>
              <a:buChar char="•"/>
            </a:pPr>
            <a:r>
              <a:rPr lang="en-US" dirty="0">
                <a:solidFill>
                  <a:srgbClr val="374151"/>
                </a:solidFill>
                <a:latin typeface="Söhne"/>
              </a:rPr>
              <a:t>Results show A-LSTM surpasses in both Mean Squared Error (MSE) and Mean Absolute Percentage Error (MAPE).</a:t>
            </a:r>
          </a:p>
          <a:p>
            <a:pPr marL="285750" indent="-285750">
              <a:buFont typeface="Arial" panose="020B0604020202020204" pitchFamily="34" charset="0"/>
              <a:buChar char="•"/>
            </a:pPr>
            <a:r>
              <a:rPr lang="en-US" dirty="0">
                <a:solidFill>
                  <a:srgbClr val="374151"/>
                </a:solidFill>
                <a:latin typeface="Söhne"/>
              </a:rPr>
              <a:t>Notable improvement compared to the findings in [5].</a:t>
            </a:r>
            <a:endParaRPr lang="en-US" b="0" i="0" dirty="0">
              <a:solidFill>
                <a:srgbClr val="374151"/>
              </a:solidFill>
              <a:effectLst/>
              <a:latin typeface="Söhne"/>
            </a:endParaRPr>
          </a:p>
        </p:txBody>
      </p:sp>
      <p:pic>
        <p:nvPicPr>
          <p:cNvPr id="10" name="Picture 9"/>
          <p:cNvPicPr>
            <a:picLocks noChangeAspect="1"/>
          </p:cNvPicPr>
          <p:nvPr/>
        </p:nvPicPr>
        <p:blipFill>
          <a:blip r:embed="rId4"/>
          <a:stretch>
            <a:fillRect/>
          </a:stretch>
        </p:blipFill>
        <p:spPr>
          <a:xfrm>
            <a:off x="6845233" y="3869283"/>
            <a:ext cx="4406700" cy="1828995"/>
          </a:xfrm>
          <a:prstGeom prst="rect">
            <a:avLst/>
          </a:prstGeom>
        </p:spPr>
      </p:pic>
    </p:spTree>
    <p:extLst>
      <p:ext uri="{BB962C8B-B14F-4D97-AF65-F5344CB8AC3E}">
        <p14:creationId xmlns:p14="http://schemas.microsoft.com/office/powerpoint/2010/main" val="148702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a:stretch>
            <a:fillRect/>
          </a:stretch>
        </p:blipFill>
        <p:spPr>
          <a:xfrm>
            <a:off x="1059898" y="1690688"/>
            <a:ext cx="3848986" cy="5042471"/>
          </a:xfrm>
          <a:prstGeom prst="rect">
            <a:avLst/>
          </a:prstGeom>
        </p:spPr>
      </p:pic>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18</a:t>
            </a:fld>
            <a:endParaRPr lang="en-US"/>
          </a:p>
        </p:txBody>
      </p:sp>
      <p:pic>
        <p:nvPicPr>
          <p:cNvPr id="7" name="Picture 2" descr="https://bigdataieee.org/BigData2023/images/IEEEBigData2023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0805"/>
            <a:ext cx="1783080" cy="5486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6266768" y="1690688"/>
            <a:ext cx="4115928" cy="3160445"/>
          </a:xfrm>
          <a:prstGeom prst="rect">
            <a:avLst/>
          </a:prstGeom>
        </p:spPr>
      </p:pic>
      <p:sp>
        <p:nvSpPr>
          <p:cNvPr id="10" name="Rectangle 1"/>
          <p:cNvSpPr txBox="1">
            <a:spLocks noChangeArrowheads="1"/>
          </p:cNvSpPr>
          <p:nvPr/>
        </p:nvSpPr>
        <p:spPr bwMode="auto">
          <a:xfrm>
            <a:off x="5655283" y="4395590"/>
            <a:ext cx="5910634" cy="241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endParaRPr lang="en-US" altLang="en-US" sz="1800" dirty="0">
              <a:solidFill>
                <a:srgbClr val="000000"/>
              </a:solidFill>
              <a:latin typeface="Söhne"/>
            </a:endParaRPr>
          </a:p>
          <a:p>
            <a:pPr marL="0" indent="0">
              <a:lnSpc>
                <a:spcPct val="100000"/>
              </a:lnSpc>
              <a:buFont typeface="Arial" panose="020B0604020202020204" pitchFamily="34" charset="0"/>
              <a:buNone/>
            </a:pPr>
            <a:r>
              <a:rPr lang="en-US" altLang="en-US" sz="1800" b="1" dirty="0">
                <a:solidFill>
                  <a:srgbClr val="000000"/>
                </a:solidFill>
                <a:latin typeface="Söhne"/>
              </a:rPr>
              <a:t>A-LSTM Model Performance:</a:t>
            </a:r>
            <a:endParaRPr lang="en-US" altLang="en-US" sz="1800" dirty="0">
              <a:solidFill>
                <a:srgbClr val="000000"/>
              </a:solidFill>
              <a:latin typeface="Söhne"/>
            </a:endParaRPr>
          </a:p>
          <a:p>
            <a:pPr>
              <a:lnSpc>
                <a:spcPct val="100000"/>
              </a:lnSpc>
            </a:pPr>
            <a:r>
              <a:rPr lang="en-US" altLang="en-US" sz="1800" dirty="0">
                <a:solidFill>
                  <a:srgbClr val="000000"/>
                </a:solidFill>
                <a:latin typeface="Söhne"/>
              </a:rPr>
              <a:t>Superior performance is evident in Figure 8 and 9.</a:t>
            </a:r>
          </a:p>
          <a:p>
            <a:pPr>
              <a:lnSpc>
                <a:spcPct val="100000"/>
              </a:lnSpc>
            </a:pPr>
            <a:r>
              <a:rPr lang="en-US" altLang="en-US" sz="1800" dirty="0">
                <a:solidFill>
                  <a:srgbClr val="000000"/>
                </a:solidFill>
                <a:latin typeface="Söhne"/>
              </a:rPr>
              <a:t>A comprehensive comparison of training and testing loss is depicted in Figure 9 and 10 to assess overall performance.</a:t>
            </a:r>
          </a:p>
          <a:p>
            <a:pPr marL="0" indent="0">
              <a:lnSpc>
                <a:spcPct val="100000"/>
              </a:lnSpc>
              <a:buFontTx/>
              <a:buNone/>
            </a:pPr>
            <a:br>
              <a:rPr lang="en-US" altLang="en-US" sz="1800" dirty="0">
                <a:solidFill>
                  <a:srgbClr val="000000"/>
                </a:solidFill>
                <a:latin typeface="Söhne"/>
              </a:rPr>
            </a:br>
            <a:endParaRPr lang="en-US" altLang="en-US" sz="1800" dirty="0"/>
          </a:p>
        </p:txBody>
      </p:sp>
    </p:spTree>
    <p:extLst>
      <p:ext uri="{BB962C8B-B14F-4D97-AF65-F5344CB8AC3E}">
        <p14:creationId xmlns:p14="http://schemas.microsoft.com/office/powerpoint/2010/main" val="3248734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19</a:t>
            </a:fld>
            <a:endParaRPr lang="en-US"/>
          </a:p>
        </p:txBody>
      </p:sp>
      <p:pic>
        <p:nvPicPr>
          <p:cNvPr id="7" name="Picture 2" descr="https://bigdataieee.org/BigData2023/images/IEEEBigData2023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0805"/>
            <a:ext cx="1783080" cy="5486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56787" y="1965008"/>
            <a:ext cx="4311316" cy="2496118"/>
          </a:xfrm>
        </p:spPr>
        <p:txBody>
          <a:bodyPr/>
          <a:lstStyle/>
          <a:p>
            <a:pPr algn="just"/>
            <a:r>
              <a:rPr lang="en-US" dirty="0"/>
              <a:t>Final predicted CO2 emission outcomes for each of the seven SAARC nations illustrated in Figure 11.</a:t>
            </a:r>
          </a:p>
        </p:txBody>
      </p:sp>
      <p:pic>
        <p:nvPicPr>
          <p:cNvPr id="6" name="Picture 5"/>
          <p:cNvPicPr>
            <a:picLocks noChangeAspect="1"/>
          </p:cNvPicPr>
          <p:nvPr/>
        </p:nvPicPr>
        <p:blipFill>
          <a:blip r:embed="rId3"/>
          <a:stretch>
            <a:fillRect/>
          </a:stretch>
        </p:blipFill>
        <p:spPr>
          <a:xfrm>
            <a:off x="6095999" y="490076"/>
            <a:ext cx="4000901" cy="5763481"/>
          </a:xfrm>
          <a:prstGeom prst="rect">
            <a:avLst/>
          </a:prstGeom>
        </p:spPr>
      </p:pic>
    </p:spTree>
    <p:extLst>
      <p:ext uri="{BB962C8B-B14F-4D97-AF65-F5344CB8AC3E}">
        <p14:creationId xmlns:p14="http://schemas.microsoft.com/office/powerpoint/2010/main" val="54211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pPr algn="just"/>
            <a:r>
              <a:rPr lang="en-US" dirty="0"/>
              <a:t>Climate change is urgent</a:t>
            </a:r>
          </a:p>
          <a:p>
            <a:pPr algn="just"/>
            <a:r>
              <a:rPr lang="en-US" dirty="0"/>
              <a:t>CO2 emissions from industrial and transportation fossil fuels require immediate action. </a:t>
            </a:r>
          </a:p>
          <a:p>
            <a:pPr algn="just"/>
            <a:r>
              <a:rPr lang="en-US" dirty="0"/>
              <a:t>Our research uses an advanced A-LSTM model to predict CO2 emissions and shows a 57% improvement over baseline LSTM models. </a:t>
            </a:r>
          </a:p>
          <a:p>
            <a:pPr algn="just"/>
            <a:r>
              <a:rPr lang="en-US" dirty="0"/>
              <a:t>Highlights the need for global awareness and action to address this critical environmental issue.</a:t>
            </a:r>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2</a:t>
            </a:fld>
            <a:endParaRPr lang="en-US"/>
          </a:p>
        </p:txBody>
      </p:sp>
      <p:pic>
        <p:nvPicPr>
          <p:cNvPr id="6" name="Picture 2" descr="https://bigdataieee.org/BigData2023/images/IEEEBigData2023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4041"/>
            <a:ext cx="1781666" cy="54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896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RESEARCH DIRECTIONS</a:t>
            </a:r>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20</a:t>
            </a:fld>
            <a:endParaRPr lang="en-US"/>
          </a:p>
        </p:txBody>
      </p:sp>
      <p:sp>
        <p:nvSpPr>
          <p:cNvPr id="7" name="Content Placeholder 6"/>
          <p:cNvSpPr>
            <a:spLocks noGrp="1"/>
          </p:cNvSpPr>
          <p:nvPr>
            <p:ph idx="1"/>
          </p:nvPr>
        </p:nvSpPr>
        <p:spPr/>
        <p:txBody>
          <a:bodyPr>
            <a:normAutofit fontScale="92500" lnSpcReduction="20000"/>
          </a:bodyPr>
          <a:lstStyle/>
          <a:p>
            <a:pPr marL="0" indent="0" algn="just">
              <a:buNone/>
            </a:pPr>
            <a:r>
              <a:rPr lang="en-US" b="1" dirty="0"/>
              <a:t>Conclusion:</a:t>
            </a:r>
          </a:p>
          <a:p>
            <a:pPr algn="just"/>
            <a:r>
              <a:rPr lang="en-US" dirty="0"/>
              <a:t>Addressed the critical task of forecasting CO2 emissions to combat climate change. </a:t>
            </a:r>
          </a:p>
          <a:p>
            <a:pPr algn="just"/>
            <a:r>
              <a:rPr lang="en-US" dirty="0"/>
              <a:t>Introduced an innovative A-LSTM model leveraging attention mechanisms for efficient computational resource allocation. </a:t>
            </a:r>
          </a:p>
          <a:p>
            <a:pPr algn="just"/>
            <a:r>
              <a:rPr lang="en-US" dirty="0"/>
              <a:t>A-LSTM outperformed baseline LSTM across various metrics, demonstrating a 57% improvement in MAPE loss. </a:t>
            </a:r>
          </a:p>
          <a:p>
            <a:pPr algn="just"/>
            <a:r>
              <a:rPr lang="en-US" dirty="0"/>
              <a:t>Notable enhancement in predictive accuracy compared to existing models (LSTM, GRU, Bi-LSTM from [5]).</a:t>
            </a:r>
          </a:p>
          <a:p>
            <a:pPr algn="just"/>
            <a:r>
              <a:rPr lang="en-US" dirty="0"/>
              <a:t>Implications and insights are valuable for diverse predictive modeling applications, especially in forecasting CO2 emissions for sustainable development.</a:t>
            </a:r>
          </a:p>
          <a:p>
            <a:pPr algn="just"/>
            <a:endParaRPr lang="en-US" dirty="0"/>
          </a:p>
        </p:txBody>
      </p:sp>
      <p:pic>
        <p:nvPicPr>
          <p:cNvPr id="8" name="Picture 2" descr="https://bigdataieee.org/BigData2023/images/IEEEBigData2023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0805"/>
            <a:ext cx="1783080"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078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0135"/>
            <a:ext cx="10515600" cy="1325563"/>
          </a:xfrm>
        </p:spPr>
        <p:txBody>
          <a:bodyPr/>
          <a:lstStyle/>
          <a:p>
            <a:r>
              <a:rPr lang="en-US" dirty="0"/>
              <a:t>CONCLUSION AND FUTURE RESEARCH DIRECTIONS</a:t>
            </a:r>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21</a:t>
            </a:fld>
            <a:endParaRPr lang="en-US"/>
          </a:p>
        </p:txBody>
      </p:sp>
      <p:pic>
        <p:nvPicPr>
          <p:cNvPr id="8" name="Picture 2" descr="https://bigdataieee.org/BigData2023/images/IEEEBigData2023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0805"/>
            <a:ext cx="1783080" cy="5486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Grp="1" noChangeArrowheads="1"/>
          </p:cNvSpPr>
          <p:nvPr>
            <p:ph idx="1"/>
          </p:nvPr>
        </p:nvSpPr>
        <p:spPr bwMode="auto">
          <a:xfrm>
            <a:off x="838200" y="1842491"/>
            <a:ext cx="10404107" cy="327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000000"/>
                </a:solidFill>
                <a:effectLst/>
                <a:latin typeface="Söhne"/>
              </a:rPr>
              <a:t>Global Implications:</a:t>
            </a:r>
          </a:p>
          <a:p>
            <a:pPr algn="just">
              <a:lnSpc>
                <a:spcPct val="100000"/>
              </a:lnSpc>
            </a:pPr>
            <a:r>
              <a:rPr kumimoji="0" lang="en-US" altLang="en-US" sz="2000" b="0" i="0" u="none" strike="noStrike" cap="none" normalizeH="0" baseline="0" dirty="0">
                <a:ln>
                  <a:noFill/>
                </a:ln>
                <a:solidFill>
                  <a:srgbClr val="000000"/>
                </a:solidFill>
                <a:effectLst/>
                <a:latin typeface="Söhne"/>
              </a:rPr>
              <a:t>Although our study focuses on SAARC countries, its findings have broader implications.</a:t>
            </a:r>
          </a:p>
          <a:p>
            <a:pPr algn="just">
              <a:lnSpc>
                <a:spcPct val="100000"/>
              </a:lnSpc>
            </a:pPr>
            <a:r>
              <a:rPr kumimoji="0" lang="en-US" altLang="en-US" sz="2000" b="0" i="0" u="none" strike="noStrike" cap="none" normalizeH="0" baseline="0" dirty="0">
                <a:ln>
                  <a:noFill/>
                </a:ln>
                <a:solidFill>
                  <a:srgbClr val="000000"/>
                </a:solidFill>
                <a:effectLst/>
                <a:latin typeface="Söhne"/>
              </a:rPr>
              <a:t>The discoveries can serve as a blueprint for reshaping global energy consumption practices, aiming to reduce CO2 emissions worldwide.</a:t>
            </a:r>
          </a:p>
          <a:p>
            <a:pPr algn="just">
              <a:lnSpc>
                <a:spcPct val="100000"/>
              </a:lnSpc>
            </a:pPr>
            <a:endParaRPr kumimoji="0" lang="en-US" altLang="en-US" sz="2000" b="0" i="0" u="none" strike="noStrike" cap="none" normalizeH="0" baseline="0" dirty="0">
              <a:ln>
                <a:noFill/>
              </a:ln>
              <a:solidFill>
                <a:srgbClr val="000000"/>
              </a:solidFill>
              <a:effectLst/>
              <a:latin typeface="Söhne"/>
            </a:endParaRPr>
          </a:p>
          <a:p>
            <a:pPr algn="just">
              <a:lnSpc>
                <a:spcPct val="100000"/>
              </a:lnSpc>
            </a:pPr>
            <a:r>
              <a:rPr kumimoji="0" lang="en-US" altLang="en-US" sz="2000" b="1" i="0" u="none" strike="noStrike" cap="none" normalizeH="0" baseline="0" dirty="0">
                <a:ln>
                  <a:noFill/>
                </a:ln>
                <a:solidFill>
                  <a:srgbClr val="000000"/>
                </a:solidFill>
                <a:effectLst/>
                <a:latin typeface="Söhne"/>
              </a:rPr>
              <a:t>Future potential for expansion</a:t>
            </a:r>
            <a:r>
              <a:rPr kumimoji="0" lang="en-US" altLang="en-US" sz="2000" b="0" i="0" u="none" strike="noStrike" cap="none" normalizeH="0" baseline="0" dirty="0">
                <a:ln>
                  <a:noFill/>
                </a:ln>
                <a:solidFill>
                  <a:srgbClr val="000000"/>
                </a:solidFill>
                <a:effectLst/>
                <a:latin typeface="Söhne"/>
              </a:rPr>
              <a:t>: Exploring benefits and practical applications of quantum-enhanced LSTM and A-LSTM models for multivariate time series prediction.</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0000"/>
                </a:solidFill>
                <a:effectLst/>
                <a:latin typeface="Söhne"/>
              </a:rPr>
            </a:b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17670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50258" y="559413"/>
            <a:ext cx="6208244" cy="5360124"/>
          </a:xfrm>
          <a:prstGeom prst="rect">
            <a:avLst/>
          </a:prstGeom>
        </p:spPr>
      </p:pic>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22</a:t>
            </a:fld>
            <a:endParaRPr lang="en-US"/>
          </a:p>
        </p:txBody>
      </p:sp>
      <p:pic>
        <p:nvPicPr>
          <p:cNvPr id="7" name="Picture 6"/>
          <p:cNvPicPr>
            <a:picLocks noChangeAspect="1"/>
          </p:cNvPicPr>
          <p:nvPr/>
        </p:nvPicPr>
        <p:blipFill>
          <a:blip r:embed="rId3"/>
          <a:stretch>
            <a:fillRect/>
          </a:stretch>
        </p:blipFill>
        <p:spPr>
          <a:xfrm>
            <a:off x="6458502" y="1067526"/>
            <a:ext cx="5488611" cy="4726883"/>
          </a:xfrm>
          <a:prstGeom prst="rect">
            <a:avLst/>
          </a:prstGeom>
        </p:spPr>
      </p:pic>
      <p:pic>
        <p:nvPicPr>
          <p:cNvPr id="8" name="Picture 2" descr="https://bigdataieee.org/BigData2023/images/IEEEBigData2023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90805"/>
            <a:ext cx="1783080"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336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23</a:t>
            </a:fld>
            <a:endParaRPr lang="en-US"/>
          </a:p>
        </p:txBody>
      </p:sp>
      <p:pic>
        <p:nvPicPr>
          <p:cNvPr id="6146" name="Picture 2" descr="Thank You PowerPoint Template and Google Slides Them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5894" y="1847850"/>
            <a:ext cx="7700211" cy="43513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bigdataieee.org/BigData2023/images/IEEEBigData2023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0805"/>
            <a:ext cx="1783080"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05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pPr algn="just"/>
            <a:r>
              <a:rPr lang="en-US" dirty="0"/>
              <a:t>Coordinated global efforts are essential for addressing climate change challenges in South Asian nations. </a:t>
            </a:r>
          </a:p>
          <a:p>
            <a:pPr algn="just"/>
            <a:r>
              <a:rPr lang="en-US" dirty="0"/>
              <a:t>Accurate CO2 emission predictions are crucial for policy-making, international commitments, economic development, and public awareness. </a:t>
            </a:r>
          </a:p>
          <a:p>
            <a:pPr algn="just"/>
            <a:r>
              <a:rPr lang="en-US" dirty="0"/>
              <a:t>Developing countries, including SAARC members, have significant carbon reduction potential but require financial and technical support. Economic factors such as foreign investment, population growth, and energy consumption contribute to carbon emissions. </a:t>
            </a:r>
          </a:p>
          <a:p>
            <a:pPr algn="just"/>
            <a:r>
              <a:rPr lang="en-US" dirty="0"/>
              <a:t>This paper evaluates CO2 emissions and their correlations with various factors for SAARC nations, utilizing machine learning for precise forecasting."</a:t>
            </a:r>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3</a:t>
            </a:fld>
            <a:endParaRPr lang="en-US"/>
          </a:p>
        </p:txBody>
      </p:sp>
      <p:pic>
        <p:nvPicPr>
          <p:cNvPr id="6" name="Picture 2" descr="https://bigdataieee.org/BigData2023/images/IEEEBigData2023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4041"/>
            <a:ext cx="1781666" cy="54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0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Gaps</a:t>
            </a:r>
          </a:p>
        </p:txBody>
      </p:sp>
      <p:sp>
        <p:nvSpPr>
          <p:cNvPr id="3" name="Content Placeholder 2"/>
          <p:cNvSpPr>
            <a:spLocks noGrp="1"/>
          </p:cNvSpPr>
          <p:nvPr>
            <p:ph idx="1"/>
          </p:nvPr>
        </p:nvSpPr>
        <p:spPr/>
        <p:txBody>
          <a:bodyPr/>
          <a:lstStyle/>
          <a:p>
            <a:pPr algn="just"/>
            <a:r>
              <a:rPr lang="en-US" dirty="0"/>
              <a:t>Existing research on CO2 emissions has explored various aspects, including causal linkages with determinants. </a:t>
            </a:r>
          </a:p>
          <a:p>
            <a:pPr algn="just"/>
            <a:r>
              <a:rPr lang="en-US" dirty="0"/>
              <a:t>However, gaps persist, prompting further investigation. </a:t>
            </a:r>
          </a:p>
          <a:p>
            <a:pPr algn="just"/>
            <a:r>
              <a:rPr lang="en-US" dirty="0"/>
              <a:t>This study addresses limitations in dataset scale, overlooks pivotal determinants, and focuses on the understudied SAARC nations. </a:t>
            </a:r>
          </a:p>
          <a:p>
            <a:pPr algn="just"/>
            <a:r>
              <a:rPr lang="en-US" dirty="0"/>
              <a:t>Conventional machine learning models face challenges like overfitting due to limited data points in this domain.</a:t>
            </a:r>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4</a:t>
            </a:fld>
            <a:endParaRPr lang="en-US"/>
          </a:p>
        </p:txBody>
      </p:sp>
      <p:pic>
        <p:nvPicPr>
          <p:cNvPr id="6" name="Picture 2" descr="https://bigdataieee.org/BigData2023/images/IEEEBigData2023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4041"/>
            <a:ext cx="1781666" cy="54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85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Contributions</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US" dirty="0"/>
              <a:t>Shedding light on the low level of environmental awareness regarding CO2 emissions in SAARC countries. </a:t>
            </a:r>
          </a:p>
          <a:p>
            <a:pPr algn="just"/>
            <a:r>
              <a:rPr lang="en-US" dirty="0"/>
              <a:t>While similar indicators have been explored in previous studies, minimal attention has been devoted to analyzing SAARC data using machine learning techniques. This research endeavors to enrich the literature by applying deep learning methodologies to forecast CO2 emissions, particularly within the unique context of SAARC nations.</a:t>
            </a:r>
          </a:p>
          <a:p>
            <a:pPr algn="just"/>
            <a:r>
              <a:rPr lang="en-US" dirty="0"/>
              <a:t>Significantly, this research emphasizes the importance of forecasting CO2 emissions using A-LSTM, demonstrating its practical advantages in terms of enhanced accuracy compared to traditional LSTM models</a:t>
            </a:r>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5</a:t>
            </a:fld>
            <a:endParaRPr lang="en-US"/>
          </a:p>
        </p:txBody>
      </p:sp>
      <p:pic>
        <p:nvPicPr>
          <p:cNvPr id="6" name="Picture 2" descr="https://bigdataieee.org/BigData2023/images/IEEEBigData2023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4041"/>
            <a:ext cx="1781666" cy="54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16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r>
              <a:rPr lang="en-US" sz="2400" dirty="0"/>
              <a:t>Data and variables</a:t>
            </a:r>
          </a:p>
        </p:txBody>
      </p:sp>
      <p:sp>
        <p:nvSpPr>
          <p:cNvPr id="3" name="Content Placeholder 2"/>
          <p:cNvSpPr>
            <a:spLocks noGrp="1"/>
          </p:cNvSpPr>
          <p:nvPr>
            <p:ph idx="1"/>
          </p:nvPr>
        </p:nvSpPr>
        <p:spPr>
          <a:xfrm>
            <a:off x="838200" y="1825625"/>
            <a:ext cx="5251515" cy="4351338"/>
          </a:xfrm>
        </p:spPr>
        <p:txBody>
          <a:bodyPr>
            <a:normAutofit fontScale="92500" lnSpcReduction="10000"/>
          </a:bodyPr>
          <a:lstStyle/>
          <a:p>
            <a:pPr algn="just"/>
            <a:r>
              <a:rPr lang="en-US" dirty="0"/>
              <a:t>The research uses data from 1858 to 2021 sourced from Our World in Data and World Bank Indicators</a:t>
            </a:r>
          </a:p>
          <a:p>
            <a:pPr algn="just"/>
            <a:r>
              <a:rPr lang="en-US" dirty="0"/>
              <a:t>Major carbon monitor categories include Power (Oil, Coal, Gas) and Industry (Oil and Gas combustion for Manufacturing, Coal combustion for Manufacturing, Cement, and others) along with GDP per capita and population. </a:t>
            </a:r>
          </a:p>
          <a:p>
            <a:pPr algn="just"/>
            <a:r>
              <a:rPr lang="en-US" dirty="0"/>
              <a:t>Cumulative CO2 emission data is obtained from </a:t>
            </a:r>
            <a:r>
              <a:rPr lang="en-US" dirty="0" err="1"/>
              <a:t>Kaggle</a:t>
            </a:r>
            <a:r>
              <a:rPr lang="en-US" dirty="0"/>
              <a:t>.</a:t>
            </a:r>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6</a:t>
            </a:fld>
            <a:endParaRPr lang="en-US"/>
          </a:p>
        </p:txBody>
      </p:sp>
      <p:sp>
        <p:nvSpPr>
          <p:cNvPr id="6" name="TextBox 5"/>
          <p:cNvSpPr txBox="1"/>
          <p:nvPr/>
        </p:nvSpPr>
        <p:spPr>
          <a:xfrm>
            <a:off x="7343480" y="1376313"/>
            <a:ext cx="4010320" cy="4176075"/>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2"/>
          <a:stretch>
            <a:fillRect/>
          </a:stretch>
        </p:blipFill>
        <p:spPr>
          <a:xfrm>
            <a:off x="6227288" y="2152181"/>
            <a:ext cx="5610343" cy="3400207"/>
          </a:xfrm>
          <a:prstGeom prst="rect">
            <a:avLst/>
          </a:prstGeom>
        </p:spPr>
      </p:pic>
      <p:pic>
        <p:nvPicPr>
          <p:cNvPr id="8" name="Picture 2" descr="https://bigdataieee.org/BigData2023/images/IEEEBigData2023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4041"/>
            <a:ext cx="1781666" cy="54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73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r>
              <a:rPr lang="en-US" sz="2800" dirty="0"/>
              <a:t>Preprocessing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Datasets encompass 26 factors: GDP, population, CO2 emissions from cement, gas production, land use changes, and per-capita CO2 production trends.</a:t>
            </a:r>
          </a:p>
          <a:p>
            <a:pPr algn="just"/>
            <a:r>
              <a:rPr lang="en-US" dirty="0"/>
              <a:t>Data cleaning involved removing values with over 50% missing data, particularly those before 1950.</a:t>
            </a:r>
          </a:p>
          <a:p>
            <a:pPr algn="just"/>
            <a:r>
              <a:rPr lang="en-US" dirty="0"/>
              <a:t>Interpolation and next-value fill methods from the pandas library were applied for the remaining missing data.</a:t>
            </a:r>
          </a:p>
          <a:p>
            <a:pPr algn="just"/>
            <a:r>
              <a:rPr lang="en-US" dirty="0"/>
              <a:t>To enhance LSTM training, data was </a:t>
            </a:r>
            <a:r>
              <a:rPr lang="en-US" dirty="0" err="1"/>
              <a:t>upsampled</a:t>
            </a:r>
            <a:r>
              <a:rPr lang="en-US" dirty="0"/>
              <a:t> and converted into monthly data using the 'M' keyword in the pandas resample() library.</a:t>
            </a:r>
          </a:p>
          <a:p>
            <a:pPr algn="just"/>
            <a:r>
              <a:rPr lang="en-US" dirty="0"/>
              <a:t>Prediction of next year’s per capita CO2 production involved using data from the preceding three years, converted into training samples. </a:t>
            </a:r>
          </a:p>
          <a:p>
            <a:pPr algn="just"/>
            <a:r>
              <a:rPr lang="en-US" dirty="0"/>
              <a:t>Data was partitioned by country, introducing a separation between adjacent data elements.</a:t>
            </a:r>
          </a:p>
        </p:txBody>
      </p:sp>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7</a:t>
            </a:fld>
            <a:endParaRPr lang="en-US"/>
          </a:p>
        </p:txBody>
      </p:sp>
      <p:pic>
        <p:nvPicPr>
          <p:cNvPr id="6" name="Picture 2" descr="https://bigdataieee.org/BigData2023/images/IEEEBigData2023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4041"/>
            <a:ext cx="1781666" cy="54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56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8</a:t>
            </a:fld>
            <a:endParaRPr lang="en-US"/>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894931" y="783030"/>
            <a:ext cx="4902553" cy="53621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2417" y="678730"/>
            <a:ext cx="4997912" cy="5466467"/>
          </a:xfrm>
          <a:prstGeom prst="rect">
            <a:avLst/>
          </a:prstGeom>
        </p:spPr>
      </p:pic>
      <p:sp>
        <p:nvSpPr>
          <p:cNvPr id="10" name="TextBox 9"/>
          <p:cNvSpPr txBox="1"/>
          <p:nvPr/>
        </p:nvSpPr>
        <p:spPr>
          <a:xfrm>
            <a:off x="601181" y="5991691"/>
            <a:ext cx="4930389" cy="369332"/>
          </a:xfrm>
          <a:prstGeom prst="rect">
            <a:avLst/>
          </a:prstGeom>
          <a:noFill/>
        </p:spPr>
        <p:txBody>
          <a:bodyPr wrap="none" rtlCol="0">
            <a:spAutoFit/>
          </a:bodyPr>
          <a:lstStyle/>
          <a:p>
            <a:r>
              <a:rPr lang="en-US" dirty="0"/>
              <a:t>Fig1: Country wise GDP vs CO2 emission per capita</a:t>
            </a:r>
          </a:p>
        </p:txBody>
      </p:sp>
      <p:sp>
        <p:nvSpPr>
          <p:cNvPr id="11" name="TextBox 10"/>
          <p:cNvSpPr txBox="1"/>
          <p:nvPr/>
        </p:nvSpPr>
        <p:spPr>
          <a:xfrm>
            <a:off x="6012864" y="6087646"/>
            <a:ext cx="5537606" cy="369332"/>
          </a:xfrm>
          <a:prstGeom prst="rect">
            <a:avLst/>
          </a:prstGeom>
          <a:noFill/>
        </p:spPr>
        <p:txBody>
          <a:bodyPr wrap="none" rtlCol="0">
            <a:spAutoFit/>
          </a:bodyPr>
          <a:lstStyle/>
          <a:p>
            <a:r>
              <a:rPr lang="en-US" dirty="0"/>
              <a:t>Fig2: Country w</a:t>
            </a:r>
            <a:r>
              <a:rPr lang="fr-FR" dirty="0" err="1"/>
              <a:t>ise</a:t>
            </a:r>
            <a:r>
              <a:rPr lang="fr-FR" dirty="0"/>
              <a:t> Population vs CO2 </a:t>
            </a:r>
            <a:r>
              <a:rPr lang="fr-FR" dirty="0" err="1"/>
              <a:t>emission</a:t>
            </a:r>
            <a:r>
              <a:rPr lang="fr-FR" dirty="0"/>
              <a:t> per capita</a:t>
            </a:r>
            <a:endParaRPr lang="en-US" dirty="0"/>
          </a:p>
        </p:txBody>
      </p:sp>
      <p:pic>
        <p:nvPicPr>
          <p:cNvPr id="12" name="Picture 2" descr="https://bigdataieee.org/BigData2023/images/IEEEBigData2023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4041"/>
            <a:ext cx="1781666" cy="54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45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r>
              <a:rPr lang="en-US" sz="2800" dirty="0"/>
              <a:t>LSTM</a:t>
            </a:r>
            <a:endParaRPr lang="en-US" dirty="0"/>
          </a:p>
        </p:txBody>
      </p:sp>
      <p:pic>
        <p:nvPicPr>
          <p:cNvPr id="7" name="Content Placeholder 6"/>
          <p:cNvPicPr>
            <a:picLocks noGrp="1" noChangeAspect="1"/>
          </p:cNvPicPr>
          <p:nvPr>
            <p:ph idx="1"/>
          </p:nvPr>
        </p:nvPicPr>
        <p:blipFill>
          <a:blip r:embed="rId2"/>
          <a:stretch>
            <a:fillRect/>
          </a:stretch>
        </p:blipFill>
        <p:spPr>
          <a:xfrm>
            <a:off x="491334" y="4622313"/>
            <a:ext cx="4026107" cy="1435174"/>
          </a:xfrm>
          <a:prstGeom prst="rect">
            <a:avLst/>
          </a:prstGeom>
        </p:spPr>
      </p:pic>
      <p:sp>
        <p:nvSpPr>
          <p:cNvPr id="4" name="Footer Placeholder 3"/>
          <p:cNvSpPr>
            <a:spLocks noGrp="1"/>
          </p:cNvSpPr>
          <p:nvPr>
            <p:ph type="ftr" sz="quarter" idx="11"/>
          </p:nvPr>
        </p:nvSpPr>
        <p:spPr/>
        <p:txBody>
          <a:bodyPr/>
          <a:lstStyle/>
          <a:p>
            <a:r>
              <a:rPr lang="en-US"/>
              <a:t>979-8-3503-2445-7/23/31.002023IEEE</a:t>
            </a:r>
          </a:p>
        </p:txBody>
      </p:sp>
      <p:sp>
        <p:nvSpPr>
          <p:cNvPr id="5" name="Slide Number Placeholder 4"/>
          <p:cNvSpPr>
            <a:spLocks noGrp="1"/>
          </p:cNvSpPr>
          <p:nvPr>
            <p:ph type="sldNum" sz="quarter" idx="12"/>
          </p:nvPr>
        </p:nvSpPr>
        <p:spPr/>
        <p:txBody>
          <a:bodyPr/>
          <a:lstStyle/>
          <a:p>
            <a:fld id="{EA2750F7-B280-4C81-8556-C1AA6BD49494}" type="slidenum">
              <a:rPr lang="en-US" smtClean="0"/>
              <a:t>9</a:t>
            </a:fld>
            <a:endParaRPr lang="en-US"/>
          </a:p>
        </p:txBody>
      </p:sp>
      <p:pic>
        <p:nvPicPr>
          <p:cNvPr id="6" name="Picture 2" descr="https://bigdataieee.org/BigData2023/images/IEEEBigData2023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4041"/>
            <a:ext cx="1781666" cy="5488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335" y="1454691"/>
            <a:ext cx="5136468" cy="2742250"/>
          </a:xfrm>
          <a:prstGeom prst="rect">
            <a:avLst/>
          </a:prstGeom>
        </p:spPr>
      </p:pic>
      <p:pic>
        <p:nvPicPr>
          <p:cNvPr id="9" name="Picture 8"/>
          <p:cNvPicPr>
            <a:picLocks noChangeAspect="1"/>
          </p:cNvPicPr>
          <p:nvPr/>
        </p:nvPicPr>
        <p:blipFill>
          <a:blip r:embed="rId5"/>
          <a:stretch>
            <a:fillRect/>
          </a:stretch>
        </p:blipFill>
        <p:spPr>
          <a:xfrm>
            <a:off x="6096000" y="5441505"/>
            <a:ext cx="3587934" cy="615982"/>
          </a:xfrm>
          <a:prstGeom prst="rect">
            <a:avLst/>
          </a:prstGeom>
        </p:spPr>
      </p:pic>
      <p:sp>
        <p:nvSpPr>
          <p:cNvPr id="10" name="TextBox 9"/>
          <p:cNvSpPr txBox="1"/>
          <p:nvPr/>
        </p:nvSpPr>
        <p:spPr>
          <a:xfrm>
            <a:off x="5861203" y="1989551"/>
            <a:ext cx="6189195" cy="1477328"/>
          </a:xfrm>
          <a:prstGeom prst="rect">
            <a:avLst/>
          </a:prstGeom>
          <a:noFill/>
        </p:spPr>
        <p:txBody>
          <a:bodyPr wrap="none" rtlCol="0">
            <a:spAutoFit/>
          </a:bodyPr>
          <a:lstStyle/>
          <a:p>
            <a:pPr algn="just"/>
            <a:r>
              <a:rPr lang="en-US" dirty="0"/>
              <a:t>The fundamental architectural arrangement of an LSTM. Within </a:t>
            </a:r>
          </a:p>
          <a:p>
            <a:pPr algn="just"/>
            <a:r>
              <a:rPr lang="en-US" dirty="0"/>
              <a:t>the LSTM cell, it receives inputs: the current variable </a:t>
            </a:r>
            <a:r>
              <a:rPr lang="en-US" dirty="0" err="1"/>
              <a:t>xt</a:t>
            </a:r>
            <a:r>
              <a:rPr lang="en-US" dirty="0"/>
              <a:t>, the </a:t>
            </a:r>
          </a:p>
          <a:p>
            <a:pPr algn="just"/>
            <a:r>
              <a:rPr lang="en-US" dirty="0"/>
              <a:t>preceding output </a:t>
            </a:r>
            <a:r>
              <a:rPr lang="en-US" dirty="0" err="1"/>
              <a:t>ht</a:t>
            </a:r>
            <a:r>
              <a:rPr lang="en-US" dirty="0"/>
              <a:t> − 1, and the prior cell state Ct − 1. The</a:t>
            </a:r>
          </a:p>
          <a:p>
            <a:pPr algn="just"/>
            <a:r>
              <a:rPr lang="en-US" dirty="0"/>
              <a:t>components, namely the input gate (it), forget gate (</a:t>
            </a:r>
            <a:r>
              <a:rPr lang="en-US" dirty="0" err="1"/>
              <a:t>ft</a:t>
            </a:r>
            <a:r>
              <a:rPr lang="en-US" dirty="0"/>
              <a:t>), output</a:t>
            </a:r>
          </a:p>
          <a:p>
            <a:pPr algn="just"/>
            <a:r>
              <a:rPr lang="en-US" dirty="0"/>
              <a:t>gate (</a:t>
            </a:r>
            <a:r>
              <a:rPr lang="en-US" dirty="0" err="1"/>
              <a:t>ot</a:t>
            </a:r>
            <a:r>
              <a:rPr lang="en-US" dirty="0"/>
              <a:t>), and memory cell (Ct)  </a:t>
            </a:r>
          </a:p>
        </p:txBody>
      </p:sp>
      <p:sp>
        <p:nvSpPr>
          <p:cNvPr id="11" name="Rectangle 10"/>
          <p:cNvSpPr/>
          <p:nvPr/>
        </p:nvSpPr>
        <p:spPr>
          <a:xfrm>
            <a:off x="1644038" y="4161707"/>
            <a:ext cx="2493696" cy="369332"/>
          </a:xfrm>
          <a:prstGeom prst="rect">
            <a:avLst/>
          </a:prstGeom>
        </p:spPr>
        <p:txBody>
          <a:bodyPr wrap="none">
            <a:spAutoFit/>
          </a:bodyPr>
          <a:lstStyle/>
          <a:p>
            <a:r>
              <a:rPr lang="en-US" dirty="0"/>
              <a:t>Fig. 3. LSTM architecture</a:t>
            </a:r>
          </a:p>
        </p:txBody>
      </p:sp>
      <p:sp>
        <p:nvSpPr>
          <p:cNvPr id="12" name="Rectangle 11"/>
          <p:cNvSpPr/>
          <p:nvPr/>
        </p:nvSpPr>
        <p:spPr>
          <a:xfrm>
            <a:off x="5257800" y="4344182"/>
            <a:ext cx="6096000" cy="923330"/>
          </a:xfrm>
          <a:prstGeom prst="rect">
            <a:avLst/>
          </a:prstGeom>
        </p:spPr>
        <p:txBody>
          <a:bodyPr>
            <a:spAutoFit/>
          </a:bodyPr>
          <a:lstStyle/>
          <a:p>
            <a:pPr algn="just"/>
            <a:r>
              <a:rPr lang="en-US" dirty="0"/>
              <a:t>The gate activation function denoted as </a:t>
            </a:r>
            <a:r>
              <a:rPr lang="en-US" dirty="0" err="1"/>
              <a:t>σg</a:t>
            </a:r>
            <a:r>
              <a:rPr lang="en-US" dirty="0"/>
              <a:t>, is specifically a sigmoid function, and the function </a:t>
            </a:r>
            <a:r>
              <a:rPr lang="en-US" dirty="0" err="1"/>
              <a:t>tanh</a:t>
            </a:r>
            <a:r>
              <a:rPr lang="en-US" dirty="0"/>
              <a:t>() refers to the hyperbolic tangent function</a:t>
            </a:r>
          </a:p>
        </p:txBody>
      </p:sp>
    </p:spTree>
    <p:extLst>
      <p:ext uri="{BB962C8B-B14F-4D97-AF65-F5344CB8AC3E}">
        <p14:creationId xmlns:p14="http://schemas.microsoft.com/office/powerpoint/2010/main" val="1178282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9323</TotalTime>
  <Words>1774</Words>
  <Application>Microsoft Office PowerPoint</Application>
  <PresentationFormat>Widescreen</PresentationFormat>
  <Paragraphs>200</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Söhne</vt:lpstr>
      <vt:lpstr>Office Theme</vt:lpstr>
      <vt:lpstr>Title: “Analysis and Forecasting of Carbon Emission in SAARC Countries using Attention-based LSTM” (paper ID: S22202) </vt:lpstr>
      <vt:lpstr>Abstract</vt:lpstr>
      <vt:lpstr>Introduction</vt:lpstr>
      <vt:lpstr>Research Gaps</vt:lpstr>
      <vt:lpstr>Research Contributions</vt:lpstr>
      <vt:lpstr>Methodology Data and variables</vt:lpstr>
      <vt:lpstr>Methodology Preprocessing</vt:lpstr>
      <vt:lpstr>PowerPoint Presentation</vt:lpstr>
      <vt:lpstr>Methodology LSTM</vt:lpstr>
      <vt:lpstr>Methodology framework</vt:lpstr>
      <vt:lpstr>Methodology proposed model</vt:lpstr>
      <vt:lpstr>Methodology proposed model</vt:lpstr>
      <vt:lpstr>Methodology proposed model</vt:lpstr>
      <vt:lpstr>Implementation Architecture</vt:lpstr>
      <vt:lpstr>Implementation Architecture</vt:lpstr>
      <vt:lpstr>Implementation Architecture</vt:lpstr>
      <vt:lpstr>Performance Analysis</vt:lpstr>
      <vt:lpstr>PowerPoint Presentation</vt:lpstr>
      <vt:lpstr>PowerPoint Presentation</vt:lpstr>
      <vt:lpstr>CONCLUSION AND FUTURE RESEARCH DIRECTIONS</vt:lpstr>
      <vt:lpstr>CONCLUSION AND FUTURE RESEARCH DIRECTIONS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“Analysis and Forecasting of Carbon Emission in SAARC Countries using Attention-based LSTM” (paper ID: ****)</dc:title>
  <dc:creator>Anil Verma</dc:creator>
  <cp:lastModifiedBy>Harshit Dhankhar</cp:lastModifiedBy>
  <cp:revision>24</cp:revision>
  <dcterms:created xsi:type="dcterms:W3CDTF">2023-12-08T16:01:13Z</dcterms:created>
  <dcterms:modified xsi:type="dcterms:W3CDTF">2023-12-15T16:21:34Z</dcterms:modified>
</cp:coreProperties>
</file>