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058400" cx="15544800"/>
  <p:notesSz cx="15544800" cy="10058400"/>
  <p:embeddedFontLst>
    <p:embeddedFont>
      <p:font typeface="Arim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regular.fntdata"/><Relationship Id="rId11" Type="http://schemas.openxmlformats.org/officeDocument/2006/relationships/slide" Target="slides/slide6.xml"/><Relationship Id="rId22" Type="http://schemas.openxmlformats.org/officeDocument/2006/relationships/font" Target="fonts/Arimo-italic.fntdata"/><Relationship Id="rId10" Type="http://schemas.openxmlformats.org/officeDocument/2006/relationships/slide" Target="slides/slide5.xml"/><Relationship Id="rId21" Type="http://schemas.openxmlformats.org/officeDocument/2006/relationships/font" Target="fonts/Arim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rim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591300" y="754375"/>
            <a:ext cx="10363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554475" y="4777725"/>
            <a:ext cx="12435825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1554475" y="4777725"/>
            <a:ext cx="12435825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2591300" y="754375"/>
            <a:ext cx="10363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1554475" y="4777725"/>
            <a:ext cx="12435825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2591300" y="754375"/>
            <a:ext cx="10363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1554475" y="4777725"/>
            <a:ext cx="12435825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2591300" y="754375"/>
            <a:ext cx="10363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1554475" y="4777725"/>
            <a:ext cx="12435825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2591300" y="754375"/>
            <a:ext cx="10363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1554475" y="4777725"/>
            <a:ext cx="12435825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2591300" y="754375"/>
            <a:ext cx="10363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1554475" y="4777725"/>
            <a:ext cx="12435825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2591300" y="754375"/>
            <a:ext cx="10363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1554475" y="4777725"/>
            <a:ext cx="12435825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2591300" y="754375"/>
            <a:ext cx="10363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1554475" y="4777725"/>
            <a:ext cx="12435825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2591300" y="754375"/>
            <a:ext cx="10363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1554475" y="4777725"/>
            <a:ext cx="12435825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2591300" y="754375"/>
            <a:ext cx="10363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1554475" y="4777725"/>
            <a:ext cx="12435825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2591300" y="754375"/>
            <a:ext cx="10363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1554475" y="4777725"/>
            <a:ext cx="12435825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2591300" y="754375"/>
            <a:ext cx="10363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1554475" y="4777725"/>
            <a:ext cx="12435825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2591300" y="754375"/>
            <a:ext cx="10363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1554475" y="4777725"/>
            <a:ext cx="12435825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/>
          <p:nvPr>
            <p:ph idx="2" type="sldImg"/>
          </p:nvPr>
        </p:nvSpPr>
        <p:spPr>
          <a:xfrm>
            <a:off x="2591300" y="754375"/>
            <a:ext cx="10363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1554475" y="4777725"/>
            <a:ext cx="12435825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2591300" y="754375"/>
            <a:ext cx="10363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472846" y="906017"/>
            <a:ext cx="14599107" cy="806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472846" y="2211781"/>
            <a:ext cx="9103360" cy="6064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5285232" y="9354312"/>
            <a:ext cx="4974336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777240" y="9354312"/>
            <a:ext cx="3575304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1192256" y="9354312"/>
            <a:ext cx="3575304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72846" y="906017"/>
            <a:ext cx="14599107" cy="806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5285232" y="9354312"/>
            <a:ext cx="4974336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777240" y="9354312"/>
            <a:ext cx="3575304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1192256" y="9354312"/>
            <a:ext cx="3575304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1" type="ftr"/>
          </p:nvPr>
        </p:nvSpPr>
        <p:spPr>
          <a:xfrm>
            <a:off x="5285232" y="9354312"/>
            <a:ext cx="4974336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777240" y="9354312"/>
            <a:ext cx="3575304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11192256" y="9354312"/>
            <a:ext cx="3575304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ctrTitle"/>
          </p:nvPr>
        </p:nvSpPr>
        <p:spPr>
          <a:xfrm>
            <a:off x="1165860" y="3118104"/>
            <a:ext cx="13213080" cy="21122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2331720" y="5632704"/>
            <a:ext cx="1088136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5285232" y="9354312"/>
            <a:ext cx="4974336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777240" y="9354312"/>
            <a:ext cx="3575304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11192256" y="9354312"/>
            <a:ext cx="3575304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72846" y="906017"/>
            <a:ext cx="14599107" cy="806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777240" y="2313432"/>
            <a:ext cx="6761988" cy="6638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8005572" y="2313432"/>
            <a:ext cx="6761988" cy="6638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5285232" y="9354312"/>
            <a:ext cx="4974336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777240" y="9354312"/>
            <a:ext cx="3575304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11192256" y="9354312"/>
            <a:ext cx="3575304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56844"/>
            <a:ext cx="15544800" cy="1103630"/>
          </a:xfrm>
          <a:custGeom>
            <a:rect b="b" l="l" r="r" t="t"/>
            <a:pathLst>
              <a:path extrusionOk="0" h="1103630" w="15544800">
                <a:moveTo>
                  <a:pt x="15544800" y="0"/>
                </a:moveTo>
                <a:lnTo>
                  <a:pt x="0" y="0"/>
                </a:lnTo>
                <a:lnTo>
                  <a:pt x="0" y="1103376"/>
                </a:lnTo>
                <a:lnTo>
                  <a:pt x="15544800" y="1103376"/>
                </a:lnTo>
                <a:lnTo>
                  <a:pt x="1554480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0" y="656844"/>
            <a:ext cx="15544800" cy="1103630"/>
          </a:xfrm>
          <a:custGeom>
            <a:rect b="b" l="l" r="r" t="t"/>
            <a:pathLst>
              <a:path extrusionOk="0" h="1103630" w="15544800">
                <a:moveTo>
                  <a:pt x="0" y="1103376"/>
                </a:moveTo>
                <a:lnTo>
                  <a:pt x="15544800" y="1103376"/>
                </a:lnTo>
                <a:lnTo>
                  <a:pt x="15544800" y="0"/>
                </a:lnTo>
                <a:lnTo>
                  <a:pt x="0" y="0"/>
                </a:lnTo>
                <a:lnTo>
                  <a:pt x="0" y="1103376"/>
                </a:lnTo>
                <a:close/>
              </a:path>
            </a:pathLst>
          </a:custGeom>
          <a:noFill/>
          <a:ln cap="flat" cmpd="sng" w="16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72846" y="906017"/>
            <a:ext cx="14599107" cy="806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72846" y="2211781"/>
            <a:ext cx="9103360" cy="6064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5285232" y="9354312"/>
            <a:ext cx="4974336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777240" y="9354312"/>
            <a:ext cx="3575304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192256" y="9354312"/>
            <a:ext cx="3575304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4BD97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" type="body"/>
          </p:nvPr>
        </p:nvSpPr>
        <p:spPr>
          <a:xfrm>
            <a:off x="1963350" y="4475100"/>
            <a:ext cx="11618100" cy="110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latin typeface="Algerian"/>
                <a:ea typeface="Algerian"/>
                <a:cs typeface="Algerian"/>
                <a:sym typeface="Algerian"/>
              </a:rPr>
              <a:t>FRXSH</a:t>
            </a:r>
            <a:endParaRPr b="1" sz="720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472846" y="906017"/>
            <a:ext cx="14599107" cy="15085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87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Integration and Workflow</a:t>
            </a:r>
            <a:br>
              <a:rPr b="1" lang="en-US"/>
            </a:br>
            <a:endParaRPr/>
          </a:p>
        </p:txBody>
      </p:sp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04319" y="819911"/>
            <a:ext cx="2648712" cy="9601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16"/>
          <p:cNvGrpSpPr/>
          <p:nvPr/>
        </p:nvGrpSpPr>
        <p:grpSpPr>
          <a:xfrm>
            <a:off x="0" y="9252714"/>
            <a:ext cx="15544800" cy="791845"/>
            <a:chOff x="0" y="9252714"/>
            <a:chExt cx="15544800" cy="791845"/>
          </a:xfrm>
        </p:grpSpPr>
        <p:sp>
          <p:nvSpPr>
            <p:cNvPr id="135" name="Google Shape;135;p16"/>
            <p:cNvSpPr/>
            <p:nvPr/>
          </p:nvSpPr>
          <p:spPr>
            <a:xfrm>
              <a:off x="0" y="9252714"/>
              <a:ext cx="15544800" cy="791845"/>
            </a:xfrm>
            <a:custGeom>
              <a:rect b="b" l="l" r="r" t="t"/>
              <a:pathLst>
                <a:path extrusionOk="0" h="791845" w="15544800">
                  <a:moveTo>
                    <a:pt x="15544800" y="0"/>
                  </a:moveTo>
                  <a:lnTo>
                    <a:pt x="0" y="0"/>
                  </a:lnTo>
                  <a:lnTo>
                    <a:pt x="0" y="791248"/>
                  </a:lnTo>
                  <a:lnTo>
                    <a:pt x="15544800" y="791248"/>
                  </a:lnTo>
                  <a:lnTo>
                    <a:pt x="1554480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0" y="9252714"/>
              <a:ext cx="15544800" cy="791845"/>
            </a:xfrm>
            <a:custGeom>
              <a:rect b="b" l="l" r="r" t="t"/>
              <a:pathLst>
                <a:path extrusionOk="0" h="791845" w="15544800">
                  <a:moveTo>
                    <a:pt x="0" y="791248"/>
                  </a:moveTo>
                  <a:lnTo>
                    <a:pt x="15544800" y="791248"/>
                  </a:lnTo>
                  <a:lnTo>
                    <a:pt x="15544800" y="0"/>
                  </a:lnTo>
                  <a:lnTo>
                    <a:pt x="0" y="0"/>
                  </a:lnTo>
                  <a:lnTo>
                    <a:pt x="0" y="791248"/>
                  </a:lnTo>
                  <a:close/>
                </a:path>
              </a:pathLst>
            </a:custGeom>
            <a:noFill/>
            <a:ln cap="flat" cmpd="sng" w="167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7" name="Google Shape;137;p16"/>
          <p:cNvSpPr/>
          <p:nvPr/>
        </p:nvSpPr>
        <p:spPr>
          <a:xfrm>
            <a:off x="861695" y="2793060"/>
            <a:ext cx="12187952" cy="2831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User submits the form on the frontend.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sent via POST request to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/users</a:t>
            </a:r>
            <a:r>
              <a:rPr b="0" i="0" lang="en-US" sz="3200" u="none" cap="none" strike="noStrike">
                <a:solidFill>
                  <a:schemeClr val="dk1"/>
                </a:solidFill>
              </a:rPr>
              <a:t> endpoint.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Backend stores the data in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users.json</a:t>
            </a:r>
            <a:r>
              <a:rPr b="0" i="0" lang="en-US" sz="3200" u="none" cap="none" strike="noStrike">
                <a:solidFill>
                  <a:schemeClr val="dk1"/>
                </a:solidFill>
              </a:rPr>
              <a:t>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4: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 GET request to retrieve and display saved user data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472846" y="906017"/>
            <a:ext cx="14599107" cy="15085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87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Challenges and Solutions</a:t>
            </a:r>
            <a:br>
              <a:rPr b="1" lang="en-US"/>
            </a:b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573531" y="3352800"/>
            <a:ext cx="13779600" cy="3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03200" lvl="0" marL="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/>
              <a:t>Challenge:</a:t>
            </a:r>
            <a:r>
              <a:rPr lang="en-US" sz="3200"/>
              <a:t> Handling file operations efficiently.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/>
              <a:t>Solution:</a:t>
            </a:r>
            <a:r>
              <a:rPr lang="en-US" sz="3200"/>
              <a:t> Ensure proper error handling and file checks.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Challenge:</a:t>
            </a:r>
            <a:r>
              <a:rPr lang="en-US" sz="3200"/>
              <a:t> Managing seamless communication between frontend and backend 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Solution:</a:t>
            </a:r>
            <a:r>
              <a:rPr lang="en-US" sz="3200"/>
              <a:t> Use clear API contracts and consistent JSON formatting.</a:t>
            </a:r>
            <a:endParaRPr/>
          </a:p>
          <a:p>
            <a:pPr indent="0" lvl="0" marL="12700" marR="5080" rtl="0" algn="l">
              <a:lnSpc>
                <a:spcPct val="100099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04319" y="819911"/>
            <a:ext cx="2648712" cy="9601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17"/>
          <p:cNvGrpSpPr/>
          <p:nvPr/>
        </p:nvGrpSpPr>
        <p:grpSpPr>
          <a:xfrm>
            <a:off x="0" y="8935212"/>
            <a:ext cx="15544800" cy="466725"/>
            <a:chOff x="0" y="8935212"/>
            <a:chExt cx="15544800" cy="466725"/>
          </a:xfrm>
        </p:grpSpPr>
        <p:sp>
          <p:nvSpPr>
            <p:cNvPr id="146" name="Google Shape;146;p17"/>
            <p:cNvSpPr/>
            <p:nvPr/>
          </p:nvSpPr>
          <p:spPr>
            <a:xfrm>
              <a:off x="0" y="8935212"/>
              <a:ext cx="15544800" cy="466725"/>
            </a:xfrm>
            <a:custGeom>
              <a:rect b="b" l="l" r="r" t="t"/>
              <a:pathLst>
                <a:path extrusionOk="0" h="466725" w="15544800">
                  <a:moveTo>
                    <a:pt x="15544800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44800" y="466344"/>
                  </a:lnTo>
                  <a:lnTo>
                    <a:pt x="1554480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0" y="8935212"/>
              <a:ext cx="15544800" cy="466725"/>
            </a:xfrm>
            <a:custGeom>
              <a:rect b="b" l="l" r="r" t="t"/>
              <a:pathLst>
                <a:path extrusionOk="0" h="466725" w="15544800">
                  <a:moveTo>
                    <a:pt x="0" y="466344"/>
                  </a:moveTo>
                  <a:lnTo>
                    <a:pt x="15544800" y="466344"/>
                  </a:lnTo>
                  <a:lnTo>
                    <a:pt x="15544800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noFill/>
            <a:ln cap="flat" cmpd="sng" w="167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472846" y="906017"/>
            <a:ext cx="14599107" cy="15085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87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Demonstration</a:t>
            </a:r>
            <a:br>
              <a:rPr b="1" lang="en-US"/>
            </a:br>
            <a:endParaRPr/>
          </a:p>
        </p:txBody>
      </p:sp>
      <p:grpSp>
        <p:nvGrpSpPr>
          <p:cNvPr id="153" name="Google Shape;153;p18"/>
          <p:cNvGrpSpPr/>
          <p:nvPr/>
        </p:nvGrpSpPr>
        <p:grpSpPr>
          <a:xfrm>
            <a:off x="0" y="8935212"/>
            <a:ext cx="15544800" cy="466725"/>
            <a:chOff x="0" y="8935212"/>
            <a:chExt cx="15544800" cy="466725"/>
          </a:xfrm>
        </p:grpSpPr>
        <p:sp>
          <p:nvSpPr>
            <p:cNvPr id="154" name="Google Shape;154;p18"/>
            <p:cNvSpPr/>
            <p:nvPr/>
          </p:nvSpPr>
          <p:spPr>
            <a:xfrm>
              <a:off x="0" y="8935212"/>
              <a:ext cx="15544800" cy="466725"/>
            </a:xfrm>
            <a:custGeom>
              <a:rect b="b" l="l" r="r" t="t"/>
              <a:pathLst>
                <a:path extrusionOk="0" h="466725" w="15544800">
                  <a:moveTo>
                    <a:pt x="15544800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44800" y="466344"/>
                  </a:lnTo>
                  <a:lnTo>
                    <a:pt x="1554480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0" y="8935212"/>
              <a:ext cx="15544800" cy="466725"/>
            </a:xfrm>
            <a:custGeom>
              <a:rect b="b" l="l" r="r" t="t"/>
              <a:pathLst>
                <a:path extrusionOk="0" h="466725" w="15544800">
                  <a:moveTo>
                    <a:pt x="0" y="466344"/>
                  </a:moveTo>
                  <a:lnTo>
                    <a:pt x="15544800" y="466344"/>
                  </a:lnTo>
                  <a:lnTo>
                    <a:pt x="15544800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noFill/>
            <a:ln cap="flat" cmpd="sng" w="167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6" name="Google Shape;156;p18"/>
          <p:cNvSpPr/>
          <p:nvPr/>
        </p:nvSpPr>
        <p:spPr>
          <a:xfrm>
            <a:off x="746354" y="2590800"/>
            <a:ext cx="10742043" cy="2831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Live Demo: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data through the form.</a:t>
            </a:r>
            <a:endParaRPr/>
          </a:p>
          <a:p>
            <a:pPr indent="-203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Verify data storage in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users.json</a:t>
            </a:r>
            <a:r>
              <a:rPr b="0" i="0" lang="en-US" sz="3200" u="none" cap="none" strike="noStrike">
                <a:solidFill>
                  <a:schemeClr val="dk1"/>
                </a:solidFill>
              </a:rPr>
              <a:t>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Retrieve and display stored data via the GET endpoint.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746354" y="3061894"/>
            <a:ext cx="155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472846" y="906017"/>
            <a:ext cx="14599107" cy="2924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87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Conclusion</a:t>
            </a:r>
            <a:br>
              <a:rPr b="1" lang="en-US"/>
            </a:br>
            <a:br>
              <a:rPr b="1" lang="en-US"/>
            </a:br>
            <a:br>
              <a:rPr b="1" lang="en-US"/>
            </a:br>
            <a:endParaRPr/>
          </a:p>
        </p:txBody>
      </p:sp>
      <p:grpSp>
        <p:nvGrpSpPr>
          <p:cNvPr id="163" name="Google Shape;163;p19"/>
          <p:cNvGrpSpPr/>
          <p:nvPr/>
        </p:nvGrpSpPr>
        <p:grpSpPr>
          <a:xfrm>
            <a:off x="0" y="8935212"/>
            <a:ext cx="15544800" cy="466725"/>
            <a:chOff x="0" y="8935212"/>
            <a:chExt cx="15544800" cy="466725"/>
          </a:xfrm>
        </p:grpSpPr>
        <p:sp>
          <p:nvSpPr>
            <p:cNvPr id="164" name="Google Shape;164;p19"/>
            <p:cNvSpPr/>
            <p:nvPr/>
          </p:nvSpPr>
          <p:spPr>
            <a:xfrm>
              <a:off x="0" y="8935212"/>
              <a:ext cx="15544800" cy="466725"/>
            </a:xfrm>
            <a:custGeom>
              <a:rect b="b" l="l" r="r" t="t"/>
              <a:pathLst>
                <a:path extrusionOk="0" h="466725" w="15544800">
                  <a:moveTo>
                    <a:pt x="15544800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44800" y="466344"/>
                  </a:lnTo>
                  <a:lnTo>
                    <a:pt x="1554480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0" y="8935212"/>
              <a:ext cx="15544800" cy="466725"/>
            </a:xfrm>
            <a:custGeom>
              <a:rect b="b" l="l" r="r" t="t"/>
              <a:pathLst>
                <a:path extrusionOk="0" h="466725" w="15544800">
                  <a:moveTo>
                    <a:pt x="0" y="466344"/>
                  </a:moveTo>
                  <a:lnTo>
                    <a:pt x="15544800" y="466344"/>
                  </a:lnTo>
                  <a:lnTo>
                    <a:pt x="15544800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noFill/>
            <a:ln cap="flat" cmpd="sng" w="167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6" name="Google Shape;166;p19"/>
          <p:cNvSpPr/>
          <p:nvPr/>
        </p:nvSpPr>
        <p:spPr>
          <a:xfrm>
            <a:off x="746354" y="2951076"/>
            <a:ext cx="13253949" cy="3323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03200" lvl="0" marL="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/>
              <a:t>Summary:</a:t>
            </a:r>
            <a:endParaRPr sz="3200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Implemented a simple yet functional user data collection system.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Highlighted the seamless interaction between frontend and backend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.</a:t>
            </a:r>
            <a:endParaRPr/>
          </a:p>
          <a:p>
            <a:pPr indent="-203200" lvl="0" marL="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/>
              <a:t>Next Steps:</a:t>
            </a:r>
            <a:r>
              <a:rPr lang="en-US" sz="3200"/>
              <a:t> Explore database integration and enhanced features.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746354" y="3061894"/>
            <a:ext cx="155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04320" y="819912"/>
            <a:ext cx="2648712" cy="9601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oogle Shape;173;p20"/>
          <p:cNvGrpSpPr/>
          <p:nvPr/>
        </p:nvGrpSpPr>
        <p:grpSpPr>
          <a:xfrm>
            <a:off x="0" y="8935212"/>
            <a:ext cx="15544800" cy="466725"/>
            <a:chOff x="0" y="8935212"/>
            <a:chExt cx="15544800" cy="466725"/>
          </a:xfrm>
        </p:grpSpPr>
        <p:sp>
          <p:nvSpPr>
            <p:cNvPr id="174" name="Google Shape;174;p20"/>
            <p:cNvSpPr/>
            <p:nvPr/>
          </p:nvSpPr>
          <p:spPr>
            <a:xfrm>
              <a:off x="0" y="8935212"/>
              <a:ext cx="15544800" cy="466725"/>
            </a:xfrm>
            <a:custGeom>
              <a:rect b="b" l="l" r="r" t="t"/>
              <a:pathLst>
                <a:path extrusionOk="0" h="466725" w="15544800">
                  <a:moveTo>
                    <a:pt x="15544800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44800" y="466344"/>
                  </a:lnTo>
                  <a:lnTo>
                    <a:pt x="1554480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0" y="8935212"/>
              <a:ext cx="15544800" cy="466725"/>
            </a:xfrm>
            <a:custGeom>
              <a:rect b="b" l="l" r="r" t="t"/>
              <a:pathLst>
                <a:path extrusionOk="0" h="466725" w="15544800">
                  <a:moveTo>
                    <a:pt x="0" y="466344"/>
                  </a:moveTo>
                  <a:lnTo>
                    <a:pt x="15544800" y="466344"/>
                  </a:lnTo>
                  <a:lnTo>
                    <a:pt x="15544800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noFill/>
            <a:ln cap="flat" cmpd="sng" w="167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176" name="Google Shape;17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4655" y="2966628"/>
            <a:ext cx="6649576" cy="4982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04320" y="819912"/>
            <a:ext cx="2648712" cy="9601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oogle Shape;51;p8"/>
          <p:cNvGrpSpPr/>
          <p:nvPr/>
        </p:nvGrpSpPr>
        <p:grpSpPr>
          <a:xfrm>
            <a:off x="0" y="8935212"/>
            <a:ext cx="15544800" cy="466725"/>
            <a:chOff x="0" y="8935212"/>
            <a:chExt cx="15544800" cy="466725"/>
          </a:xfrm>
        </p:grpSpPr>
        <p:sp>
          <p:nvSpPr>
            <p:cNvPr id="52" name="Google Shape;52;p8"/>
            <p:cNvSpPr/>
            <p:nvPr/>
          </p:nvSpPr>
          <p:spPr>
            <a:xfrm>
              <a:off x="0" y="8935212"/>
              <a:ext cx="15544800" cy="466725"/>
            </a:xfrm>
            <a:custGeom>
              <a:rect b="b" l="l" r="r" t="t"/>
              <a:pathLst>
                <a:path extrusionOk="0" h="466725" w="15544800">
                  <a:moveTo>
                    <a:pt x="15544800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44800" y="466344"/>
                  </a:lnTo>
                  <a:lnTo>
                    <a:pt x="1554480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0" y="8935212"/>
              <a:ext cx="15544800" cy="466725"/>
            </a:xfrm>
            <a:custGeom>
              <a:rect b="b" l="l" r="r" t="t"/>
              <a:pathLst>
                <a:path extrusionOk="0" h="466725" w="15544800">
                  <a:moveTo>
                    <a:pt x="0" y="466344"/>
                  </a:moveTo>
                  <a:lnTo>
                    <a:pt x="15544800" y="466344"/>
                  </a:lnTo>
                  <a:lnTo>
                    <a:pt x="15544800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noFill/>
            <a:ln cap="flat" cmpd="sng" w="167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4" name="Google Shape;54;p8"/>
          <p:cNvSpPr txBox="1"/>
          <p:nvPr>
            <p:ph type="title"/>
          </p:nvPr>
        </p:nvSpPr>
        <p:spPr>
          <a:xfrm>
            <a:off x="3626358" y="2258694"/>
            <a:ext cx="8061959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>
                <a:solidFill>
                  <a:srgbClr val="FF0000"/>
                </a:solidFill>
              </a:rPr>
              <a:t>            Back-End</a:t>
            </a:r>
            <a:r>
              <a:rPr b="0" lang="en-US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Project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8"/>
          <p:cNvSpPr txBox="1"/>
          <p:nvPr/>
        </p:nvSpPr>
        <p:spPr>
          <a:xfrm>
            <a:off x="3787140" y="3430523"/>
            <a:ext cx="7972500" cy="270150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Ctr="0" anchor="t" bIns="0" lIns="0" spcFirstLastPara="1" rIns="0" wrap="square" tIns="26025">
            <a:spAutoFit/>
          </a:bodyPr>
          <a:lstStyle/>
          <a:p>
            <a:pPr indent="-364490" lvl="0" marL="4813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Team Details: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4428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Group No. 2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442845" marR="1748154" rtl="0" algn="l"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Adish Garg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,2310992090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442845" marR="1748154" rtl="0" algn="l"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Harshit Batra ,2310992094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442845" marR="1748154" rtl="0" algn="l"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Kavish Khanna ,2310992118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4490" lvl="0" marL="481330" rtl="0" algn="l">
              <a:lnSpc>
                <a:spcPct val="100000"/>
              </a:lnSpc>
              <a:spcBef>
                <a:spcPts val="209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Supervised by: Mr.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Vikas Patel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8"/>
          <p:cNvSpPr txBox="1"/>
          <p:nvPr/>
        </p:nvSpPr>
        <p:spPr>
          <a:xfrm>
            <a:off x="3079495" y="7213854"/>
            <a:ext cx="93783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573020" lvl="0" marL="25850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Chitkara University Institute of Engineering and</a:t>
            </a:r>
            <a:endParaRPr sz="30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3020" lvl="0" marL="3499484" marR="508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3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Technology, Chitkara University, Punjab</a:t>
            </a:r>
            <a:endParaRPr sz="30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72846" y="906017"/>
            <a:ext cx="14599107" cy="806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150">
            <a:spAutoFit/>
          </a:bodyPr>
          <a:lstStyle/>
          <a:p>
            <a:pPr indent="0" lvl="0" marL="857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Contents</a:t>
            </a:r>
            <a:endParaRPr/>
          </a:p>
        </p:txBody>
      </p:sp>
      <p:pic>
        <p:nvPicPr>
          <p:cNvPr id="62" name="Google Shape;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04319" y="819911"/>
            <a:ext cx="2648712" cy="9601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9"/>
          <p:cNvGrpSpPr/>
          <p:nvPr/>
        </p:nvGrpSpPr>
        <p:grpSpPr>
          <a:xfrm>
            <a:off x="0" y="8935212"/>
            <a:ext cx="15544800" cy="466725"/>
            <a:chOff x="0" y="8935212"/>
            <a:chExt cx="15544800" cy="466725"/>
          </a:xfrm>
        </p:grpSpPr>
        <p:sp>
          <p:nvSpPr>
            <p:cNvPr id="64" name="Google Shape;64;p9"/>
            <p:cNvSpPr/>
            <p:nvPr/>
          </p:nvSpPr>
          <p:spPr>
            <a:xfrm>
              <a:off x="0" y="8935212"/>
              <a:ext cx="15544800" cy="466725"/>
            </a:xfrm>
            <a:custGeom>
              <a:rect b="b" l="l" r="r" t="t"/>
              <a:pathLst>
                <a:path extrusionOk="0" h="466725" w="15544800">
                  <a:moveTo>
                    <a:pt x="15544800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44800" y="466344"/>
                  </a:lnTo>
                  <a:lnTo>
                    <a:pt x="1554480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0" y="8935212"/>
              <a:ext cx="15544800" cy="466725"/>
            </a:xfrm>
            <a:custGeom>
              <a:rect b="b" l="l" r="r" t="t"/>
              <a:pathLst>
                <a:path extrusionOk="0" h="466725" w="15544800">
                  <a:moveTo>
                    <a:pt x="0" y="466344"/>
                  </a:moveTo>
                  <a:lnTo>
                    <a:pt x="15544800" y="466344"/>
                  </a:lnTo>
                  <a:lnTo>
                    <a:pt x="15544800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noFill/>
            <a:ln cap="flat" cmpd="sng" w="167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6" name="Google Shape;66;p9"/>
          <p:cNvSpPr txBox="1"/>
          <p:nvPr/>
        </p:nvSpPr>
        <p:spPr>
          <a:xfrm>
            <a:off x="545998" y="2478988"/>
            <a:ext cx="5931000" cy="44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583565" lvl="0" marL="5962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50"/>
              <a:buFont typeface="Arial"/>
              <a:buChar char="•"/>
            </a:pPr>
            <a:r>
              <a:rPr lang="en-US" sz="355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583565" lvl="0" marL="596265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SzPts val="3550"/>
              <a:buFont typeface="Arial"/>
              <a:buChar char="•"/>
            </a:pPr>
            <a:r>
              <a:rPr lang="en-US" sz="3550">
                <a:latin typeface="Times New Roman"/>
                <a:ea typeface="Times New Roman"/>
                <a:cs typeface="Times New Roman"/>
                <a:sym typeface="Times New Roman"/>
              </a:rPr>
              <a:t>Frontend</a:t>
            </a:r>
            <a:endParaRPr/>
          </a:p>
          <a:p>
            <a:pPr indent="-583565" lvl="0" marL="596265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SzPts val="3550"/>
              <a:buFont typeface="Arial"/>
              <a:buChar char="•"/>
            </a:pPr>
            <a:r>
              <a:rPr lang="en-US" sz="3550">
                <a:latin typeface="Times New Roman"/>
                <a:ea typeface="Times New Roman"/>
                <a:cs typeface="Times New Roman"/>
                <a:sym typeface="Times New Roman"/>
              </a:rPr>
              <a:t>Backend</a:t>
            </a:r>
            <a:endParaRPr/>
          </a:p>
          <a:p>
            <a:pPr indent="-583565" lvl="0" marL="596265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SzPts val="3550"/>
              <a:buFont typeface="Arial"/>
              <a:buChar char="•"/>
            </a:pPr>
            <a:r>
              <a:rPr lang="en-US" sz="3550"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  <a:p>
            <a:pPr indent="-583565" lvl="0" marL="596265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SzPts val="3550"/>
              <a:buFont typeface="Arial"/>
              <a:buChar char="•"/>
            </a:pPr>
            <a:r>
              <a:rPr lang="en-US" sz="3550">
                <a:latin typeface="Times New Roman"/>
                <a:ea typeface="Times New Roman"/>
                <a:cs typeface="Times New Roman"/>
                <a:sym typeface="Times New Roman"/>
              </a:rPr>
              <a:t>Integration &amp; Workflow</a:t>
            </a:r>
            <a:endParaRPr/>
          </a:p>
          <a:p>
            <a:pPr indent="-583565" lvl="0" marL="596265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SzPts val="3550"/>
              <a:buFont typeface="Arial"/>
              <a:buChar char="•"/>
            </a:pPr>
            <a:r>
              <a:rPr lang="en-US" sz="3550">
                <a:latin typeface="Times New Roman"/>
                <a:ea typeface="Times New Roman"/>
                <a:cs typeface="Times New Roman"/>
                <a:sym typeface="Times New Roman"/>
              </a:rPr>
              <a:t>Challenges &amp; Solutions</a:t>
            </a:r>
            <a:endParaRPr/>
          </a:p>
          <a:p>
            <a:pPr indent="-583565" lvl="0" marL="596265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SzPts val="3550"/>
              <a:buFont typeface="Arial"/>
              <a:buChar char="•"/>
            </a:pPr>
            <a:r>
              <a:rPr lang="en-US" sz="3550">
                <a:latin typeface="Times New Roman"/>
                <a:ea typeface="Times New Roman"/>
                <a:cs typeface="Times New Roman"/>
                <a:sym typeface="Times New Roman"/>
              </a:rPr>
              <a:t>Demonstration</a:t>
            </a:r>
            <a:endParaRPr/>
          </a:p>
          <a:p>
            <a:pPr indent="-583565" lvl="0" marL="596265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SzPts val="3550"/>
              <a:buFont typeface="Arial"/>
              <a:buChar char="•"/>
            </a:pPr>
            <a:r>
              <a:rPr lang="en-US" sz="355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5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472846" y="906017"/>
            <a:ext cx="14599107" cy="806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150">
            <a:spAutoFit/>
          </a:bodyPr>
          <a:lstStyle/>
          <a:p>
            <a:pPr indent="0" lvl="0" marL="247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id="72" name="Google Shape;7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04319" y="819911"/>
            <a:ext cx="2648712" cy="9601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10"/>
          <p:cNvGrpSpPr/>
          <p:nvPr/>
        </p:nvGrpSpPr>
        <p:grpSpPr>
          <a:xfrm>
            <a:off x="0" y="8935211"/>
            <a:ext cx="15544800" cy="466725"/>
            <a:chOff x="0" y="8935211"/>
            <a:chExt cx="15544800" cy="466725"/>
          </a:xfrm>
        </p:grpSpPr>
        <p:sp>
          <p:nvSpPr>
            <p:cNvPr id="74" name="Google Shape;74;p10"/>
            <p:cNvSpPr/>
            <p:nvPr/>
          </p:nvSpPr>
          <p:spPr>
            <a:xfrm>
              <a:off x="0" y="8935211"/>
              <a:ext cx="15544800" cy="466725"/>
            </a:xfrm>
            <a:custGeom>
              <a:rect b="b" l="l" r="r" t="t"/>
              <a:pathLst>
                <a:path extrusionOk="0" h="466725" w="15544800">
                  <a:moveTo>
                    <a:pt x="15544800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44800" y="466344"/>
                  </a:lnTo>
                  <a:lnTo>
                    <a:pt x="1554480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0" y="8935211"/>
              <a:ext cx="15544800" cy="466725"/>
            </a:xfrm>
            <a:custGeom>
              <a:rect b="b" l="l" r="r" t="t"/>
              <a:pathLst>
                <a:path extrusionOk="0" h="466725" w="15544800">
                  <a:moveTo>
                    <a:pt x="0" y="466344"/>
                  </a:moveTo>
                  <a:lnTo>
                    <a:pt x="15544800" y="466344"/>
                  </a:lnTo>
                  <a:lnTo>
                    <a:pt x="15544800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noFill/>
            <a:ln cap="flat" cmpd="sng" w="167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6" name="Google Shape;76;p10"/>
          <p:cNvSpPr txBox="1"/>
          <p:nvPr/>
        </p:nvSpPr>
        <p:spPr>
          <a:xfrm>
            <a:off x="914400" y="3366846"/>
            <a:ext cx="104394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/>
              <a:t>Objective</a:t>
            </a:r>
            <a:r>
              <a:rPr lang="en-US" sz="3200"/>
              <a:t>: Demonstrating a form to collect user data and a backend API for saving and retrieving the data.</a:t>
            </a:r>
            <a:endParaRPr/>
          </a:p>
          <a:p>
            <a:pPr indent="-2540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sz="32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/>
              <a:t>Tools Used:</a:t>
            </a:r>
            <a:endParaRPr/>
          </a:p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3200"/>
              <a:buFont typeface="Calibri"/>
              <a:buAutoNum type="arabicPeriod"/>
            </a:pPr>
            <a:r>
              <a:rPr lang="en-US" sz="3200"/>
              <a:t>HTML, CSS, JavaScript (Frontend)</a:t>
            </a:r>
            <a:endParaRPr/>
          </a:p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3200"/>
              <a:buFont typeface="Calibri"/>
              <a:buAutoNum type="arabicPeriod"/>
            </a:pPr>
            <a:r>
              <a:rPr lang="en-US" sz="3200"/>
              <a:t>Node.js, and File System (Backend)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520700" y="916304"/>
            <a:ext cx="7251700" cy="142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Frontend - User Data Form</a:t>
            </a:r>
            <a:br>
              <a:rPr b="1" lang="en-US"/>
            </a:br>
            <a:endParaRPr/>
          </a:p>
        </p:txBody>
      </p:sp>
      <p:sp>
        <p:nvSpPr>
          <p:cNvPr id="82" name="Google Shape;82;p11"/>
          <p:cNvSpPr txBox="1"/>
          <p:nvPr/>
        </p:nvSpPr>
        <p:spPr>
          <a:xfrm>
            <a:off x="934720" y="3558714"/>
            <a:ext cx="13675500" cy="19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03200" lvl="0" marL="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/>
              <a:t>Features:</a:t>
            </a:r>
            <a:endParaRPr sz="3200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Collects user details: Name, Email,D.O.B, Address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User-friendly design with subtle styling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Validations for inputs 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04319" y="819911"/>
            <a:ext cx="2648712" cy="9601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11"/>
          <p:cNvGrpSpPr/>
          <p:nvPr/>
        </p:nvGrpSpPr>
        <p:grpSpPr>
          <a:xfrm>
            <a:off x="0" y="9609125"/>
            <a:ext cx="15544800" cy="441325"/>
            <a:chOff x="0" y="9609125"/>
            <a:chExt cx="15544800" cy="441325"/>
          </a:xfrm>
        </p:grpSpPr>
        <p:sp>
          <p:nvSpPr>
            <p:cNvPr id="85" name="Google Shape;85;p11"/>
            <p:cNvSpPr/>
            <p:nvPr/>
          </p:nvSpPr>
          <p:spPr>
            <a:xfrm>
              <a:off x="0" y="9609125"/>
              <a:ext cx="15544800" cy="441325"/>
            </a:xfrm>
            <a:custGeom>
              <a:rect b="b" l="l" r="r" t="t"/>
              <a:pathLst>
                <a:path extrusionOk="0" h="441325" w="15544800">
                  <a:moveTo>
                    <a:pt x="15544800" y="0"/>
                  </a:moveTo>
                  <a:lnTo>
                    <a:pt x="0" y="0"/>
                  </a:lnTo>
                  <a:lnTo>
                    <a:pt x="0" y="441223"/>
                  </a:lnTo>
                  <a:lnTo>
                    <a:pt x="15544800" y="441223"/>
                  </a:lnTo>
                  <a:lnTo>
                    <a:pt x="1554480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0" y="9609125"/>
              <a:ext cx="15544800" cy="441325"/>
            </a:xfrm>
            <a:custGeom>
              <a:rect b="b" l="l" r="r" t="t"/>
              <a:pathLst>
                <a:path extrusionOk="0" h="441325" w="15544800">
                  <a:moveTo>
                    <a:pt x="0" y="441223"/>
                  </a:moveTo>
                  <a:lnTo>
                    <a:pt x="15544800" y="441223"/>
                  </a:lnTo>
                  <a:lnTo>
                    <a:pt x="15544800" y="0"/>
                  </a:lnTo>
                  <a:lnTo>
                    <a:pt x="0" y="0"/>
                  </a:lnTo>
                  <a:lnTo>
                    <a:pt x="0" y="441223"/>
                  </a:lnTo>
                  <a:close/>
                </a:path>
              </a:pathLst>
            </a:custGeom>
            <a:noFill/>
            <a:ln cap="flat" cmpd="sng" w="167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472846" y="906017"/>
            <a:ext cx="14599107" cy="142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Backend - API Overview</a:t>
            </a:r>
            <a:br>
              <a:rPr b="1" lang="en-US"/>
            </a:br>
            <a:endParaRPr/>
          </a:p>
        </p:txBody>
      </p:sp>
      <p:sp>
        <p:nvSpPr>
          <p:cNvPr id="92" name="Google Shape;92;p12"/>
          <p:cNvSpPr txBox="1"/>
          <p:nvPr/>
        </p:nvSpPr>
        <p:spPr>
          <a:xfrm>
            <a:off x="854938" y="3077383"/>
            <a:ext cx="14217000" cy="3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03200" lvl="0" marL="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/>
              <a:t>Technologies Used:</a:t>
            </a:r>
            <a:endParaRPr sz="3200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Node.js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File System (for storing user data locally)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1" sz="3200"/>
          </a:p>
          <a:p>
            <a:pPr indent="-203200" lvl="0" marL="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/>
              <a:t>Endpoints:</a:t>
            </a:r>
            <a:endParaRPr sz="3200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/>
              <a:t>POST /users:</a:t>
            </a:r>
            <a:r>
              <a:rPr lang="en-US" sz="3200"/>
              <a:t> Saves user data to a JSON file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/>
              <a:t>GET /users:</a:t>
            </a:r>
            <a:r>
              <a:rPr lang="en-US" sz="3200"/>
              <a:t> Retrieves all saved user data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04319" y="819911"/>
            <a:ext cx="2648712" cy="9601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12"/>
          <p:cNvGrpSpPr/>
          <p:nvPr/>
        </p:nvGrpSpPr>
        <p:grpSpPr>
          <a:xfrm>
            <a:off x="8382" y="9583546"/>
            <a:ext cx="15536544" cy="466725"/>
            <a:chOff x="8382" y="9583546"/>
            <a:chExt cx="15536544" cy="466725"/>
          </a:xfrm>
        </p:grpSpPr>
        <p:sp>
          <p:nvSpPr>
            <p:cNvPr id="95" name="Google Shape;95;p12"/>
            <p:cNvSpPr/>
            <p:nvPr/>
          </p:nvSpPr>
          <p:spPr>
            <a:xfrm>
              <a:off x="8382" y="9583546"/>
              <a:ext cx="15536544" cy="466725"/>
            </a:xfrm>
            <a:custGeom>
              <a:rect b="b" l="l" r="r" t="t"/>
              <a:pathLst>
                <a:path extrusionOk="0" h="466725" w="15536544">
                  <a:moveTo>
                    <a:pt x="15536417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36417" y="466344"/>
                  </a:lnTo>
                  <a:lnTo>
                    <a:pt x="1553641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12"/>
            <p:cNvSpPr/>
            <p:nvPr/>
          </p:nvSpPr>
          <p:spPr>
            <a:xfrm>
              <a:off x="8382" y="9583546"/>
              <a:ext cx="15536544" cy="466725"/>
            </a:xfrm>
            <a:custGeom>
              <a:rect b="b" l="l" r="r" t="t"/>
              <a:pathLst>
                <a:path extrusionOk="0" h="466725" w="15536544">
                  <a:moveTo>
                    <a:pt x="15536417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36417" y="466344"/>
                  </a:lnTo>
                </a:path>
              </a:pathLst>
            </a:custGeom>
            <a:noFill/>
            <a:ln cap="flat" cmpd="sng" w="167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472846" y="906017"/>
            <a:ext cx="14599107" cy="142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/>
            </a:b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1769338" y="7404908"/>
            <a:ext cx="14217015" cy="443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04319" y="819911"/>
            <a:ext cx="2648712" cy="9601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13"/>
          <p:cNvGrpSpPr/>
          <p:nvPr/>
        </p:nvGrpSpPr>
        <p:grpSpPr>
          <a:xfrm>
            <a:off x="8382" y="9583546"/>
            <a:ext cx="15536544" cy="466725"/>
            <a:chOff x="8382" y="9583546"/>
            <a:chExt cx="15536544" cy="466725"/>
          </a:xfrm>
        </p:grpSpPr>
        <p:sp>
          <p:nvSpPr>
            <p:cNvPr id="105" name="Google Shape;105;p13"/>
            <p:cNvSpPr/>
            <p:nvPr/>
          </p:nvSpPr>
          <p:spPr>
            <a:xfrm>
              <a:off x="8382" y="9583546"/>
              <a:ext cx="15536544" cy="466725"/>
            </a:xfrm>
            <a:custGeom>
              <a:rect b="b" l="l" r="r" t="t"/>
              <a:pathLst>
                <a:path extrusionOk="0" h="466725" w="15536544">
                  <a:moveTo>
                    <a:pt x="15536417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36417" y="466344"/>
                  </a:lnTo>
                  <a:lnTo>
                    <a:pt x="1553641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8382" y="9583546"/>
              <a:ext cx="15536544" cy="466725"/>
            </a:xfrm>
            <a:custGeom>
              <a:rect b="b" l="l" r="r" t="t"/>
              <a:pathLst>
                <a:path extrusionOk="0" h="466725" w="15536544">
                  <a:moveTo>
                    <a:pt x="15536417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36417" y="466344"/>
                  </a:lnTo>
                </a:path>
              </a:pathLst>
            </a:custGeom>
            <a:noFill/>
            <a:ln cap="flat" cmpd="sng" w="167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7" name="Google Shape;107;p13"/>
          <p:cNvSpPr txBox="1"/>
          <p:nvPr/>
        </p:nvSpPr>
        <p:spPr>
          <a:xfrm>
            <a:off x="609600" y="946547"/>
            <a:ext cx="6705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  <a:t>Backend-Code Highlights</a:t>
            </a:r>
            <a:endParaRPr b="1"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914400" y="2333972"/>
            <a:ext cx="8975534" cy="4801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Handling: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and create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users.json</a:t>
            </a:r>
            <a:r>
              <a:rPr b="0" i="0" lang="en-US" sz="2400" u="none" cap="none" strike="noStrike">
                <a:solidFill>
                  <a:schemeClr val="dk1"/>
                </a:solidFill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</a:rPr>
              <a:t>file if not present</a:t>
            </a:r>
            <a:r>
              <a:rPr lang="en-US" sz="2800">
                <a:solidFill>
                  <a:schemeClr val="dk1"/>
                </a:solidFill>
              </a:rPr>
              <a:t>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Endpoint: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Parses and saves incoming user data.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Endpoint: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Reads and sends the stored user data.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Handling: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Catches and logs errors for both endpoints.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914400" y="4343400"/>
            <a:ext cx="155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472846" y="906017"/>
            <a:ext cx="1459910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Overview </a:t>
            </a:r>
            <a:endParaRPr/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39599" y="819911"/>
            <a:ext cx="2313431" cy="793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70100"/>
            <a:ext cx="15544801" cy="82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472846" y="906017"/>
            <a:ext cx="14599107" cy="142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/>
            </a:br>
            <a:endParaRPr/>
          </a:p>
        </p:txBody>
      </p:sp>
      <p:pic>
        <p:nvPicPr>
          <p:cNvPr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04319" y="819911"/>
            <a:ext cx="2648712" cy="9601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15"/>
          <p:cNvGrpSpPr/>
          <p:nvPr/>
        </p:nvGrpSpPr>
        <p:grpSpPr>
          <a:xfrm>
            <a:off x="8382" y="9583546"/>
            <a:ext cx="15536544" cy="466725"/>
            <a:chOff x="8382" y="9583546"/>
            <a:chExt cx="15536544" cy="466725"/>
          </a:xfrm>
        </p:grpSpPr>
        <p:sp>
          <p:nvSpPr>
            <p:cNvPr id="124" name="Google Shape;124;p15"/>
            <p:cNvSpPr/>
            <p:nvPr/>
          </p:nvSpPr>
          <p:spPr>
            <a:xfrm>
              <a:off x="8382" y="9583546"/>
              <a:ext cx="15536544" cy="466725"/>
            </a:xfrm>
            <a:custGeom>
              <a:rect b="b" l="l" r="r" t="t"/>
              <a:pathLst>
                <a:path extrusionOk="0" h="466725" w="15536544">
                  <a:moveTo>
                    <a:pt x="15536417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36417" y="466344"/>
                  </a:lnTo>
                  <a:lnTo>
                    <a:pt x="1553641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8382" y="9583546"/>
              <a:ext cx="15536544" cy="466725"/>
            </a:xfrm>
            <a:custGeom>
              <a:rect b="b" l="l" r="r" t="t"/>
              <a:pathLst>
                <a:path extrusionOk="0" h="466725" w="15536544">
                  <a:moveTo>
                    <a:pt x="15536417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36417" y="466344"/>
                  </a:lnTo>
                </a:path>
              </a:pathLst>
            </a:custGeom>
            <a:noFill/>
            <a:ln cap="flat" cmpd="sng" w="167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6" name="Google Shape;126;p15"/>
          <p:cNvSpPr/>
          <p:nvPr/>
        </p:nvSpPr>
        <p:spPr>
          <a:xfrm>
            <a:off x="914400" y="4343400"/>
            <a:ext cx="155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0" y="1780025"/>
            <a:ext cx="15536548" cy="780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